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75" r:id="rId4"/>
    <p:sldId id="267" r:id="rId5"/>
    <p:sldId id="274" r:id="rId6"/>
    <p:sldId id="268" r:id="rId7"/>
    <p:sldId id="280" r:id="rId8"/>
    <p:sldId id="271" r:id="rId9"/>
    <p:sldId id="276" r:id="rId10"/>
    <p:sldId id="277" r:id="rId11"/>
    <p:sldId id="278" r:id="rId12"/>
    <p:sldId id="279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05"/>
    <a:srgbClr val="33CC33"/>
    <a:srgbClr val="33CCFF"/>
    <a:srgbClr val="008000"/>
    <a:srgbClr val="D70725"/>
    <a:srgbClr val="CE10C0"/>
    <a:srgbClr val="F145E5"/>
    <a:srgbClr val="BA06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2650-60D5-44EC-BECC-231CC9C65A6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89D3-164A-401C-8307-51B429F59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40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B5B0-00FC-456F-A903-750B228F768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4B87-F2D3-425E-87BF-1E5EBD22B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17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A401-5E0B-48BD-9FD6-A4F555FD8EC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D0EE-F772-4C3F-8C7E-C64F35768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61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A928-B0E2-4DE8-B87A-FA84E4CD5E2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1611-CCEB-4FCD-8B38-557A0E99E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8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D649-B97F-4CB1-B362-5B4958C2A935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A09F1-0C69-44AC-B724-EB0D98A4F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74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01A9-2832-4244-8327-A5FFC9CBEE0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311D-909A-466B-8856-EFDCA13E8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20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5D28-08BC-489A-9608-14C98B8FB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9B88-68C2-4798-9E9D-135723AB6B1A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62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759C-59AC-43FD-86F1-8BD2E32777A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8390-713D-426D-A942-B2A495C51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8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0B91-B4B0-4D4D-83B2-1AE8B0235D16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0707-DC2C-4230-94F2-A869D0D82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63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3AB6-4CF7-4E47-AAE1-DCEC87E6500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8641-16C8-430A-9B87-83ED952E1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68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27E4-756D-409C-953B-E6852CD9E42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34FD-D1ED-424E-B39A-6BF8E5D78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5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D2566D-3ACD-42FA-B3D6-F96704EBFB1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4FC8C7-DCBF-4BE6-BBC4-4F113A58F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28" r:id="rId3"/>
    <p:sldLayoutId id="2147483720" r:id="rId4"/>
    <p:sldLayoutId id="2147483729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1A900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C8C0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1A900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1A900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42" y="332656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algn="ctr" eaLnBrk="0" hangingPunct="0">
              <a:defRPr/>
            </a:pPr>
            <a:endParaRPr lang="uk-UA" sz="1400" dirty="0" bmk="">
              <a:latin typeface="Times New Roman" pitchFamily="18" charset="0"/>
              <a:cs typeface="Times New Roman" pitchFamily="18" charset="0"/>
            </a:endParaRPr>
          </a:p>
          <a:p>
            <a:pPr indent="539750" algn="ctr" eaLnBrk="0" hangingPunct="0">
              <a:defRPr/>
            </a:pPr>
            <a:endParaRPr lang="ru-RU" sz="1400" dirty="0" bmk="">
              <a:latin typeface="Times New Roman" pitchFamily="18" charset="0"/>
              <a:cs typeface="Times New Roman" pitchFamily="18" charset="0"/>
            </a:endParaRPr>
          </a:p>
          <a:p>
            <a:pPr indent="539750" algn="ctr" eaLnBrk="0" hangingPunct="0">
              <a:defRPr/>
            </a:pPr>
            <a:r>
              <a:rPr lang="ru-RU" sz="4000" b="1" dirty="0" bmk="п2012421193559SlideId264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НАПРЯМКИ СУЧАСНОЇ </a:t>
            </a:r>
            <a:r>
              <a:rPr lang="ru-RU" sz="4000" b="1" dirty="0" bmk="п2012421193559SlideId264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БІОТЕХНОЛОГІЇ</a:t>
            </a:r>
            <a:r>
              <a:rPr lang="ru-RU" sz="4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 rot="17752473">
            <a:off x="1517300" y="2425621"/>
            <a:ext cx="2621073" cy="365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84784"/>
            <a:ext cx="7056784" cy="5292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116360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Трансгенні організми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xmlns="" val="259425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4140306" cy="4572000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Клонування</a:t>
            </a:r>
            <a:r>
              <a:rPr lang="uk-UA" smtClean="0">
                <a:solidFill>
                  <a:srgbClr val="002060"/>
                </a:solidFill>
              </a:rPr>
              <a:t> – перспективний напрям клітинної інженерії. </a:t>
            </a:r>
          </a:p>
          <a:p>
            <a:r>
              <a:rPr lang="uk-UA" b="1" smtClean="0">
                <a:solidFill>
                  <a:srgbClr val="002060"/>
                </a:solidFill>
              </a:rPr>
              <a:t>Клон </a:t>
            </a:r>
            <a:r>
              <a:rPr lang="uk-UA" smtClean="0">
                <a:solidFill>
                  <a:srgbClr val="002060"/>
                </a:solidFill>
              </a:rPr>
              <a:t>– сукупність клітин або особин, що виникли від спільного предка нестатевим шляхом.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900336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0000"/>
                </a:solidFill>
              </a:rPr>
              <a:t>Клонування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153806"/>
            <a:ext cx="4495506" cy="52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32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19" y="1524000"/>
            <a:ext cx="8735149" cy="4572000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Стовбурові клітини</a:t>
            </a:r>
            <a:r>
              <a:rPr lang="uk-UA" smtClean="0">
                <a:solidFill>
                  <a:srgbClr val="002060"/>
                </a:solidFill>
              </a:rPr>
              <a:t>, також відомі як </a:t>
            </a:r>
            <a:r>
              <a:rPr lang="uk-UA" u="sng" smtClean="0">
                <a:solidFill>
                  <a:srgbClr val="002060"/>
                </a:solidFill>
              </a:rPr>
              <a:t>штамові клітини</a:t>
            </a:r>
            <a:r>
              <a:rPr lang="uk-UA" smtClean="0">
                <a:solidFill>
                  <a:srgbClr val="002060"/>
                </a:solidFill>
              </a:rPr>
              <a:t> — це первинні клітини, що зустрічаються в усіх багатоклітинних організмах. Ці клітини можуть самовідновлюватися шляхом </a:t>
            </a:r>
            <a:r>
              <a:rPr lang="uk-UA" u="sng" smtClean="0">
                <a:solidFill>
                  <a:srgbClr val="002060"/>
                </a:solidFill>
              </a:rPr>
              <a:t>поділу клітини</a:t>
            </a:r>
            <a:r>
              <a:rPr lang="uk-UA" smtClean="0">
                <a:solidFill>
                  <a:srgbClr val="002060"/>
                </a:solidFill>
              </a:rPr>
              <a:t>, 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</a:rPr>
              <a:t>               </a:t>
            </a:r>
            <a:r>
              <a:rPr lang="uk-UA" smtClean="0">
                <a:solidFill>
                  <a:srgbClr val="002060"/>
                </a:solidFill>
              </a:rPr>
              <a:t>а також можуть </a:t>
            </a:r>
            <a:r>
              <a:rPr lang="en-US" smtClean="0">
                <a:solidFill>
                  <a:srgbClr val="002060"/>
                </a:solidFill>
              </a:rPr>
              <a:t>                                         </a:t>
            </a:r>
            <a:r>
              <a:rPr lang="uk-UA" smtClean="0">
                <a:solidFill>
                  <a:srgbClr val="002060"/>
                </a:solidFill>
              </a:rPr>
              <a:t>диференціюватися в досить</a:t>
            </a:r>
            <a:r>
              <a:rPr lang="en-US" smtClean="0">
                <a:solidFill>
                  <a:srgbClr val="002060"/>
                </a:solidFill>
              </a:rPr>
              <a:t>                                      </a:t>
            </a:r>
            <a:r>
              <a:rPr lang="uk-UA" smtClean="0">
                <a:solidFill>
                  <a:srgbClr val="002060"/>
                </a:solidFill>
              </a:rPr>
              <a:t> велику кількість </a:t>
            </a:r>
            <a:r>
              <a:rPr lang="en-US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uk-UA" smtClean="0">
                <a:solidFill>
                  <a:srgbClr val="002060"/>
                </a:solidFill>
              </a:rPr>
              <a:t>спеціалізованих типів клітин.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972344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Стовбурові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uk-UA" b="1" smtClean="0">
                <a:solidFill>
                  <a:srgbClr val="FF0000"/>
                </a:solidFill>
              </a:rPr>
              <a:t>клітини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061562"/>
            <a:ext cx="3910613" cy="3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60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528" y="332656"/>
            <a:ext cx="8485787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eaLnBrk="0" hangingPunct="0">
              <a:defRPr/>
            </a:pPr>
            <a:r>
              <a:rPr lang="ru-RU" sz="32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Біотехнологія</a:t>
            </a:r>
            <a:r>
              <a:rPr lang="ru-RU" sz="2800" b="1" i="1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Constantia" pitchFamily="18" charset="0"/>
              </a:rPr>
              <a:t>застосовується </a:t>
            </a:r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навколо нас у багатьох предметах щоденного вжитку — від одягу, який ми носимо, до сиру, який ми споживаємо. Протягом століть фермери, пекарі та пивовари використовували традиційні технології для зміни та модифікації рослин та продуктів харчування — пшениця може слугувати найдавнішим прикладом, а нектарин — одним з останніх. Сьогодні біотехнологія використовує сучасні наукові методи, які дозволяють покращити чи модифікувати рослини, тварини, мікроорганізми з більшою точністю та передбачуваністю.</a:t>
            </a:r>
          </a:p>
          <a:p>
            <a:pPr indent="539750" eaLnBrk="0" hangingPunct="0">
              <a:defRPr/>
            </a:pPr>
            <a:endParaRPr lang="ru-RU" sz="2800" b="1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62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7163"/>
            <a:ext cx="9144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eaLnBrk="0" hangingPunct="0">
              <a:defRPr/>
            </a:pPr>
            <a:r>
              <a:rPr lang="ru-RU" sz="2800" b="1" i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Біотехнологія</a:t>
            </a:r>
            <a:r>
              <a:rPr lang="ru-RU" sz="2400" b="1" i="1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— це сукупність промислових методів, які застосовують для виробництва різних речовин із використанням живих організмів, біологічних процесів чи явищ. </a:t>
            </a:r>
          </a:p>
          <a:p>
            <a:pPr indent="539750" eaLnBrk="0" hangingPunct="0">
              <a:defRPr/>
            </a:pPr>
            <a:r>
              <a:rPr lang="ru-RU" sz="2400" b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Сам термін «біотехнологія» з’явився в 70-х роках XX ст. (</a:t>
            </a:r>
            <a:r>
              <a:rPr lang="ru-RU" sz="2400" b="1" i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біос </a:t>
            </a:r>
            <a:r>
              <a:rPr lang="ru-RU" sz="2400" b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життя; </a:t>
            </a:r>
            <a:r>
              <a:rPr lang="ru-RU" sz="2400" b="1" i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технос </a:t>
            </a:r>
            <a:r>
              <a:rPr lang="ru-RU" sz="2400" b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мистецтво, майстерність; </a:t>
            </a:r>
            <a:r>
              <a:rPr lang="ru-RU" sz="2400" b="1" i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логос </a:t>
            </a:r>
            <a:r>
              <a:rPr lang="ru-RU" sz="2400" b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слово, вчення)</a:t>
            </a:r>
            <a:r>
              <a:rPr lang="ru-RU" sz="2400" b="1">
                <a:solidFill>
                  <a:srgbClr val="055B05"/>
                </a:solidFill>
                <a:latin typeface="Constantia" pitchFamily="18" charset="0"/>
              </a:rPr>
              <a:t>,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хоча біотехнологічні принципи людина розробила вже давно (використання життєдіяльності мікроорганізмів для випікання хліба, виготовлення сиру та інших молочних продуктів, виноробства, пивоварення).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8163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20891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6632"/>
            <a:ext cx="814646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75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611188" y="4221163"/>
            <a:ext cx="7705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перспективних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напрямків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традиційної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біотехнології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мікроорганізмів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один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шкідників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напрямку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зумовлюється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багатьма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вадами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>
            <p:custDataLst>
              <p:tags r:id="rId2"/>
            </p:custDataLst>
          </p:nvPr>
        </p:nvSpPr>
        <p:spPr>
          <a:xfrm>
            <a:off x="179388" y="404813"/>
            <a:ext cx="417671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Біотехнологію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умовно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два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традиційна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куди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входить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технологічна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мікробіологія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технічна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біохімічна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інженерна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ензимологія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нова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куди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входять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генетична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клітинна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інженерія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</p:txBody>
      </p:sp>
      <p:pic>
        <p:nvPicPr>
          <p:cNvPr id="717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4460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smtClean="0">
                <a:solidFill>
                  <a:srgbClr val="FF0000"/>
                </a:solidFill>
              </a:rPr>
              <a:t>Методи біотехнології: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генів поза організмом(синтез генів)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Виділення з клітини та перебудова окремих генів або їх частин(генна інженерія )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Копіювання та розмноження виділених та синтезованих генів.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Введення генів та їхніх груп у геном інших організмів.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Поєднання різних геномів в одній клітині</a:t>
            </a:r>
            <a:endParaRPr lang="ru-RU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00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19200"/>
          </a:xfrm>
        </p:spPr>
        <p:txBody>
          <a:bodyPr>
            <a:normAutofit/>
          </a:bodyPr>
          <a:lstStyle/>
          <a:p>
            <a:pPr algn="ctr"/>
            <a:r>
              <a:rPr lang="uk-UA" sz="4400" b="1" smtClean="0">
                <a:solidFill>
                  <a:srgbClr val="FF0000"/>
                </a:solidFill>
              </a:rPr>
              <a:t>Генна інженерія</a:t>
            </a:r>
            <a:endParaRPr lang="ru-RU" sz="44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546848" cy="4785320"/>
          </a:xfrm>
        </p:spPr>
        <p:txBody>
          <a:bodyPr/>
          <a:lstStyle/>
          <a:p>
            <a:r>
              <a:rPr lang="uk-UA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 інженерія </a:t>
            </a:r>
            <a:r>
              <a:rPr lang="uk-UA" sz="3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прикладна галузь молекулярної генетики та біохімії. Її завдання – це розробки методів перебудови геномів організмів.</a:t>
            </a:r>
            <a:endParaRPr lang="ru-RU" sz="3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612866"/>
            <a:ext cx="3815841" cy="4500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117475"/>
            <a:ext cx="84978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eaLnBrk="0" hangingPunct="0">
              <a:defRPr/>
            </a:pPr>
            <a:r>
              <a:rPr lang="ru-RU" sz="2800" i="1">
                <a:solidFill>
                  <a:srgbClr val="B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Суть генної інженерії полягає в </a:t>
            </a:r>
            <a:r>
              <a:rPr lang="ru-RU" sz="28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штучному створенні (хімічний синтез, перекомбінації відомих структур) генів з конкретними необхідними для людини властивостями й уведенні його у відповідну клітину (на сьогодні це частіше за все бактеріальні клітини, наприклад кишкова паличка) — створення «штучної» бактерії — лабораторії з виготовлення необхідного для людини продукту.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221163"/>
            <a:ext cx="2808288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11188" y="4365625"/>
            <a:ext cx="2630487" cy="173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581525"/>
            <a:ext cx="2374900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661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680775"/>
            <a:ext cx="5184427" cy="1970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03176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Клітинна інженерія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3224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Клітинна інженерія – галузь біотехнології, у якій застосовуються методи виділення клітин з організму і перенесення на штучні поживні середовища, де продовжується їх життєдіяльність. Її завданнями є: отримання соматичних клітин різних видів, створення культурних клітин (тканин) для отримання цінних речовин.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37320"/>
            <a:ext cx="4618856" cy="4572000"/>
          </a:xfrm>
        </p:spPr>
        <p:txBody>
          <a:bodyPr/>
          <a:lstStyle/>
          <a:p>
            <a:r>
              <a:rPr lang="uk-UA" sz="3200" smtClean="0">
                <a:solidFill>
                  <a:srgbClr val="002060"/>
                </a:solidFill>
              </a:rPr>
              <a:t>Химерні тварини - це генетичні мозаїки, що утворяться в результаті об'єднання бластомерів від ембріонів з різними генотипами. </a:t>
            </a:r>
            <a:br>
              <a:rPr lang="uk-UA" sz="3200" smtClean="0">
                <a:solidFill>
                  <a:srgbClr val="002060"/>
                </a:solidFill>
              </a:rPr>
            </a:b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116360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0000"/>
                </a:solidFill>
              </a:rPr>
              <a:t>Химерні організми</a:t>
            </a: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296" y="2204864"/>
            <a:ext cx="3563888" cy="35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37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59SlideId2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43SlideId2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19SlideId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66SlideId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19SlideId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31SlideId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31SlideId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33SlideId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42SlideId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50SlideId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2955SlideId27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FFFF00"/>
      </a:dk1>
      <a:lt1>
        <a:sysClr val="window" lastClr="FFFFFF"/>
      </a:lt1>
      <a:dk2>
        <a:srgbClr val="FFFF00"/>
      </a:dk2>
      <a:lt2>
        <a:srgbClr val="D2D2D2"/>
      </a:lt2>
      <a:accent1>
        <a:srgbClr val="FFFF00"/>
      </a:accent1>
      <a:accent2>
        <a:srgbClr val="FFC000"/>
      </a:accent2>
      <a:accent3>
        <a:srgbClr val="FF0000"/>
      </a:accent3>
      <a:accent4>
        <a:srgbClr val="92D050"/>
      </a:accent4>
      <a:accent5>
        <a:srgbClr val="FFFF00"/>
      </a:accent5>
      <a:accent6>
        <a:srgbClr val="FFC000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</TotalTime>
  <Words>455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Методи біотехнології:</vt:lpstr>
      <vt:lpstr>Генна інженерія</vt:lpstr>
      <vt:lpstr>Слайд 7</vt:lpstr>
      <vt:lpstr>Клітинна інженерія</vt:lpstr>
      <vt:lpstr>Химерні організми</vt:lpstr>
      <vt:lpstr>Трансгенні організми</vt:lpstr>
      <vt:lpstr>Клонування</vt:lpstr>
      <vt:lpstr>Стовбурові клітини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киця</cp:lastModifiedBy>
  <cp:revision>42</cp:revision>
  <dcterms:created xsi:type="dcterms:W3CDTF">2010-07-26T05:28:58Z</dcterms:created>
  <dcterms:modified xsi:type="dcterms:W3CDTF">2014-04-16T19:38:53Z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ookName">
    <vt:lpwstr/>
  </property>
  <property fmtid="{D5CDD505-2E9C-101B-9397-08002B2CF9AE}" pid="3" name="MayClose">
    <vt:bool>false</vt:bool>
  </property>
  <property fmtid="{D5CDD505-2E9C-101B-9397-08002B2CF9AE}" pid="4" name="IsFreeze">
    <vt:bool>false</vt:bool>
  </property>
  <property fmtid="{D5CDD505-2E9C-101B-9397-08002B2CF9AE}" pid="5" name="UserClose">
    <vt:bool>false</vt:bool>
  </property>
</Properties>
</file>