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6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7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8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9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0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1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3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9" r:id="rId3"/>
    <p:sldMasterId id="2147483721" r:id="rId4"/>
    <p:sldMasterId id="2147483747" r:id="rId5"/>
    <p:sldMasterId id="2147483760" r:id="rId6"/>
    <p:sldMasterId id="2147483799" r:id="rId7"/>
    <p:sldMasterId id="2147483812" r:id="rId8"/>
    <p:sldMasterId id="2147483824" r:id="rId9"/>
    <p:sldMasterId id="2147483836" r:id="rId10"/>
    <p:sldMasterId id="2147483849" r:id="rId11"/>
    <p:sldMasterId id="2147483862" r:id="rId12"/>
    <p:sldMasterId id="2147483874" r:id="rId13"/>
    <p:sldMasterId id="2147483886" r:id="rId14"/>
    <p:sldMasterId id="2147483899" r:id="rId15"/>
    <p:sldMasterId id="2147483911" r:id="rId16"/>
    <p:sldMasterId id="2147483923" r:id="rId17"/>
    <p:sldMasterId id="2147483935" r:id="rId18"/>
    <p:sldMasterId id="2147483947" r:id="rId19"/>
    <p:sldMasterId id="2147483985" r:id="rId20"/>
    <p:sldMasterId id="2147483998" r:id="rId21"/>
    <p:sldMasterId id="2147484010" r:id="rId22"/>
    <p:sldMasterId id="2147484022" r:id="rId23"/>
    <p:sldMasterId id="2147484035" r:id="rId24"/>
  </p:sldMasterIdLst>
  <p:sldIdLst>
    <p:sldId id="256" r:id="rId25"/>
    <p:sldId id="257" r:id="rId26"/>
    <p:sldId id="260" r:id="rId27"/>
    <p:sldId id="259" r:id="rId28"/>
    <p:sldId id="265" r:id="rId29"/>
    <p:sldId id="266" r:id="rId30"/>
    <p:sldId id="269" r:id="rId31"/>
    <p:sldId id="268" r:id="rId32"/>
    <p:sldId id="270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1" r:id="rId41"/>
    <p:sldId id="280" r:id="rId42"/>
    <p:sldId id="282" r:id="rId43"/>
    <p:sldId id="283" r:id="rId44"/>
    <p:sldId id="284" r:id="rId45"/>
    <p:sldId id="288" r:id="rId46"/>
    <p:sldId id="285" r:id="rId47"/>
    <p:sldId id="289" r:id="rId48"/>
    <p:sldId id="290" r:id="rId49"/>
    <p:sldId id="291" r:id="rId50"/>
    <p:sldId id="292" r:id="rId5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DA808"/>
    <a:srgbClr val="CFFA44"/>
    <a:srgbClr val="D7E92B"/>
    <a:srgbClr val="00FF00"/>
    <a:srgbClr val="422C16"/>
    <a:srgbClr val="0C788E"/>
    <a:srgbClr val="025198"/>
    <a:srgbClr val="00009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94652" autoAdjust="0"/>
  </p:normalViewPr>
  <p:slideViewPr>
    <p:cSldViewPr>
      <p:cViewPr varScale="1">
        <p:scale>
          <a:sx n="106" d="100"/>
          <a:sy n="106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41" Type="http://schemas.openxmlformats.org/officeDocument/2006/relationships/slide" Target="slides/slide1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916F6-BF29-4EC5-A314-BDC2BA0D57D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980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74977-1DF6-48FA-B382-2C8CC7545C68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9003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534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645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52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958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809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9785" y="1138425"/>
            <a:ext cx="7772400" cy="1527050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0" y="2818180"/>
            <a:ext cx="6400800" cy="610820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963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5" y="833015"/>
            <a:ext cx="8229600" cy="68488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845" y="1596539"/>
            <a:ext cx="8229600" cy="4733855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081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544" y="374900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545" y="1544098"/>
            <a:ext cx="7016195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30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39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75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90105-BC65-4DFD-9CC9-DE9F0010934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50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5" y="833015"/>
            <a:ext cx="8229600" cy="68488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75" y="157749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" y="220736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2200" y="157749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2200" y="220736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899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54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013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2293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169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378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913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680310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1524610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2043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66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43836"/>
            <a:ext cx="6710784" cy="427574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90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916" y="5109670"/>
            <a:ext cx="77724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786" y="4956050"/>
            <a:ext cx="7940659" cy="68366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012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177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0963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15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944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416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647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94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5395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791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5A199-4373-4A31-B681-D10DF0FAF4C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04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509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9A2FE-6E2E-48F2-834B-47DBB3F734E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78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B8AE5-D162-4CDB-99E5-AA4926FC2B6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221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C00C8-D443-404D-9C95-683A0F30B66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387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A6197-BEAB-424D-9574-D8DF5E9F53C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701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BC207-2DAB-4D10-BBC3-22FD9D4BBC6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0238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6EAF2-86E3-4824-BF0D-831A1AA8011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139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34E48-1019-4528-9CD2-DF36D80A2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4957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619A9-0ABC-4EA7-8354-372671ABF8A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189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22FA7-4CD5-412D-A759-DE302B25366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059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784C0-BC48-47D8-B1C3-5F9363C2B5B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39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097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5A199-4373-4A31-B681-D10DF0FAF4C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7581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9A2FE-6E2E-48F2-834B-47DBB3F734E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751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B8AE5-D162-4CDB-99E5-AA4926FC2B6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221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C00C8-D443-404D-9C95-683A0F30B66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99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A6197-BEAB-424D-9574-D8DF5E9F53C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322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BC207-2DAB-4D10-BBC3-22FD9D4BBC6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411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6EAF2-86E3-4824-BF0D-831A1AA8011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057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34E48-1019-4528-9CD2-DF36D80A2DA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109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619A9-0ABC-4EA7-8354-372671ABF8A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356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22FA7-4CD5-412D-A759-DE302B25366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0301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1312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784C0-BC48-47D8-B1C3-5F9363C2B5B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010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680310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1524610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8305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566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43836"/>
            <a:ext cx="6710784" cy="427574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4418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2820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258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676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4357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264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48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469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30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62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152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3903B-3C99-4541-9E85-CBB63E6CD4E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8197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FEAAF-205B-4ABC-8DF4-3ADA1DC4B7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20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EA349-ACDD-484A-9E95-3EB70DD12F8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295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1ED10-40FD-4133-B447-13EA7D15293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3128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B43DD-A82A-4E91-B345-15ED4BE77BC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6186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89D52-435C-4999-81DF-D203CAA5735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2607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F2A82-6567-4629-AC47-0E9665255F4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891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5715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9D538-C588-4724-8148-294628339DD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261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75B03-9E8F-4F60-AB0F-9FFB8C9E0E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277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FF49-A9B4-47C0-A2D0-F4808339FC4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776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60552-708F-4013-BDBE-5876DB3D164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095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1D69C-6BED-4349-B9B8-9C064234708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9316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8A045-6E94-4103-B157-75F31207764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365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4AE2B-A6F7-48D0-8892-B4FFD448B0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1745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229EA-5BA1-450F-8754-96624C43242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932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E7326-7153-4E90-96C9-87313700B4C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496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728D3-1EAF-47DB-8D80-3E10B57929A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59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763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7E042-07D3-43EE-B77D-DEE3DC6633F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36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357A9-82C2-4D87-B266-093EFBDA6DA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913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258B6-CAF8-4F6D-99B0-EAD4E8D6A5A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477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60CBE3-2327-44FF-A731-2658C3911B0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44269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037EB-6819-4E71-830D-3092A1A8E9F1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2225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178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151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980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75981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196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189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187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863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98763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6213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794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5694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1E0D2-AD28-4449-B3F9-5C7E5F3D272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3866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A3BD3-BBC5-40C0-B96F-9017C905D5E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90053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C1E26-E3FE-4AE8-BC16-12A81519FDB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0926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00096-D2B9-450A-9D7F-79828A3CFB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1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FCF75-41F1-4EAD-8C93-A1C89878212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247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828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1193F-0CE0-47EA-B55D-53DB61CFDD7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69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F0C99-F480-4E62-B9D9-EEDB7B22A69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8782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A159-E4C8-4CBC-8785-BDD79C2590A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4946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9BDE8-EF06-456B-9CBB-057FB411D4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1825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9EA21-031C-41D5-8101-D46550B9601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87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5B7EB-323E-4039-A64C-5E8E0A2E4BB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2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5D3C2-559F-4E73-BF0E-862E0A21B82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2226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655ED-501F-4836-93C7-DDD5EDD056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4673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78933-C4EA-4918-958C-E75C557354F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8885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2EFFAF-6DD3-4101-BEFB-BF2D5C2243A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2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8080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0EB56-072B-4AD0-8C6F-1E5308021A6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0619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C8760-6A4B-46F1-B948-C064F8210DE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155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6DB16-B295-456D-8439-1CB02A57ABC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303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12AF1A-8B3B-4609-AFDC-0D5BAFE94F30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522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9C445-AA44-4A2F-B122-A6D74E9B3F7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738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920D9-0B48-4814-B1DA-47638BA9D49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4600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A96FC-FC09-46DB-BD90-BE3132C117F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095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1B618-B39F-471E-99BF-0343FD2A41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6079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2970885"/>
            <a:ext cx="7772400" cy="859205"/>
          </a:xfrm>
          <a:effectLst>
            <a:outerShdw blurRad="50800" dist="38100" dir="2700000" algn="tl" rotWithShape="0">
              <a:schemeClr val="tx1">
                <a:alpha val="55000"/>
              </a:scheme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3887115"/>
            <a:ext cx="640080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9977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9" y="1443835"/>
            <a:ext cx="6413609" cy="584623"/>
          </a:xfrm>
          <a:solidFill>
            <a:srgbClr val="FF000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4655"/>
            <a:ext cx="8229600" cy="4071508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34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8294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490" y="580048"/>
            <a:ext cx="7329840" cy="558377"/>
          </a:xfrm>
          <a:solidFill>
            <a:srgbClr val="FF000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443836"/>
            <a:ext cx="6710784" cy="427574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7976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4093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574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0033"/>
            <a:ext cx="6404460" cy="584622"/>
          </a:xfrm>
          <a:solidFill>
            <a:srgbClr val="FF000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65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4517"/>
            <a:ext cx="4040188" cy="379858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5465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84517"/>
            <a:ext cx="4041775" cy="3798583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5597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347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9146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141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2371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197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814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157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B6A-BF1B-49F4-82D2-7E36DC7111E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3766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198DA-6F80-48D2-AE24-9BFCFF38351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202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18D10-A8E1-4DD9-A2EC-A4D486F1A16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6581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D0F2-C32D-454B-80AE-3AADE015EC2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005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DE359-8BF9-4E32-BE7D-010AF29BAB2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735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006A4-A5DE-43E7-BB3E-24A2A23530B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3493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E5C3-F57B-485B-BC20-EDE5F939650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2543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38051-E352-4FB1-8CB6-1321E1C3362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295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33EF3-913E-4AA6-98D9-F1C9AB890B8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7461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41F15-242C-4BAC-8E09-A66FC8647C5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244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3903B-3C99-4541-9E85-CBB63E6CD4E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2026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30953C-84A1-48E1-8426-4E9E5A92BB4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7617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1E0D2-AD28-4449-B3F9-5C7E5F3D272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6694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A3BD3-BBC5-40C0-B96F-9017C905D5E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5661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C1E26-E3FE-4AE8-BC16-12A81519FDB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107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00096-D2B9-450A-9D7F-79828A3CFB7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4201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1193F-0CE0-47EA-B55D-53DB61CFDD7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615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F0C99-F480-4E62-B9D9-EEDB7B22A69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5518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AA159-E4C8-4CBC-8785-BDD79C2590A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3434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9BDE8-EF06-456B-9CBB-057FB411D4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0371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9EA21-031C-41D5-8101-D46550B9601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972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FEAAF-205B-4ABC-8DF4-3ADA1DC4B7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9848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5B7EB-323E-4039-A64C-5E8E0A2E4BB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89187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5D3C2-559F-4E73-BF0E-862E0A21B82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9689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4803345"/>
            <a:ext cx="7772400" cy="763525"/>
          </a:xfr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5566870"/>
            <a:ext cx="64008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2314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458115"/>
          </a:xfr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8229600" cy="4123035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782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680310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43835"/>
            <a:ext cx="7016195" cy="458115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954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12721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03492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40" y="1138425"/>
            <a:ext cx="8229600" cy="610820"/>
          </a:xfrm>
          <a:effectLst>
            <a:outerShdw blurRad="50800" dist="38100" dir="2700000" algn="tl" rotWithShape="0">
              <a:prstClr val="black">
                <a:alpha val="69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73020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360065"/>
            <a:ext cx="4040188" cy="303505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73020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360065"/>
            <a:ext cx="4041775" cy="303505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8272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0521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16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EA349-ACDD-484A-9E95-3EB70DD12F8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7844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8152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7834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9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7630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916" y="5109670"/>
            <a:ext cx="77724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786" y="4956050"/>
            <a:ext cx="7940659" cy="68366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4933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9641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597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4298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2585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28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1ED10-40FD-4133-B447-13EA7D15293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5357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8531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7324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4721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17929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6056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16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BB43DD-A82A-4E91-B345-15ED4BE77BC9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82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89D52-435C-4999-81DF-D203CAA5735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77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88100-79EA-42B5-8B17-B8F39E28E04F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35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2F2A82-6567-4629-AC47-0E9665255F43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37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19D538-C588-4724-8148-294628339DDA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55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75B03-9E8F-4F60-AB0F-9FFB8C9E0E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302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DFF49-A9B4-47C0-A2D0-F4808339FC4E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710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60552-708F-4013-BDBE-5876DB3D164D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74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2490" y="2665475"/>
            <a:ext cx="7772400" cy="1374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6835" y="1138425"/>
            <a:ext cx="6400800" cy="91623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991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80310"/>
            <a:ext cx="8229600" cy="91623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6540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77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899" y="374900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138425"/>
            <a:ext cx="7016195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419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158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3496B-F844-47CC-A6BB-CC9F6F87CA2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6700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8229600" cy="61082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54409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17396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54409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17396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75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4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17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213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25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932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28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916" y="5109670"/>
            <a:ext cx="777240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9786" y="4956050"/>
            <a:ext cx="7940659" cy="683665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7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001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5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FA9D-6076-46A0-9616-8CA7CD22E20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3608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80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31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698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81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542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925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2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35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98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785" y="527605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0" y="1291130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6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D9DCE-B212-4EE8-B55A-AD0837660656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2115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1917"/>
            <a:ext cx="8229600" cy="584623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204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900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443836"/>
            <a:ext cx="6710784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01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659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11918"/>
            <a:ext cx="8229600" cy="584622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9654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26402"/>
            <a:ext cx="4040188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9654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26402"/>
            <a:ext cx="4041775" cy="3798583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17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30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089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229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963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6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F9C6A-93D7-4431-AB0D-32777D28C99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63451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01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2595" y="2512770"/>
            <a:ext cx="7772400" cy="1679755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6940" y="4345230"/>
            <a:ext cx="6400800" cy="152705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13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443835"/>
            <a:ext cx="8229600" cy="4525963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349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7900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EE8E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00" y="1443836"/>
            <a:ext cx="6710784" cy="4275740"/>
          </a:xfr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38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709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211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13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E8E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EE8E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70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989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436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6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3AC9D-0D15-4372-84AC-7EC7F74B90A4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1495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819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3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58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765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737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88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871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542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882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08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9A6B2-B8AF-4863-8E4B-85BA2A1FF2E3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697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816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212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899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143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39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28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052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8041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35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336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6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7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7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image" Target="../media/image13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image" Target="../media/image15.jp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4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5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E02511F-0AF3-4399-B670-1E14F3EA21C4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5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09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1E72FA-6AA3-4F82-91DC-6687CC94F48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7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01E72FA-6AA3-4F82-91DC-6687CC94F48F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7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DB1B4C-077E-49E5-AB04-B1614483962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5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ACC071-A3DC-4204-9A97-621293CBF7B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4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17B362-B3DE-4272-92CE-7C4F9744533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E9C65B-3934-40D6-9F4D-0E1E879E5AD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03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4E7028-5ADF-4844-B356-845B3BDF8723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59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6CBBD09-4EA0-44F8-82A3-15468233B1A8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0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1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C4A5F5-A445-4A9E-8B9C-B2EE515C6BC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2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4E7028-5ADF-4844-B356-845B3BDF8723}" type="slidenum">
              <a:rPr lang="es-ES" smtClean="0">
                <a:solidFill>
                  <a:srgbClr val="000000"/>
                </a:solidFill>
              </a:rPr>
              <a:pPr/>
              <a:t>‹#›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8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8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0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DB1B4C-077E-49E5-AB04-B16144839625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4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2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9E5C6FE-6D69-49C9-9581-B0B9EE73504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63E48A-39A4-477B-9308-E3247BE05C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6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7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38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BF8CEB9-E5DF-4D4D-9EB8-B8F1D7DADC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3E55124-6A88-4719-93EE-065FB91DA0D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38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2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5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179388" y="2924175"/>
            <a:ext cx="4465637" cy="544513"/>
          </a:xfrm>
          <a:noFill/>
          <a:ln/>
        </p:spPr>
        <p:txBody>
          <a:bodyPr/>
          <a:lstStyle/>
          <a:p>
            <a:pPr algn="l"/>
            <a:r>
              <a:rPr lang="uk-UA" sz="2400" b="1" dirty="0" smtClean="0">
                <a:solidFill>
                  <a:schemeClr val="bg1"/>
                </a:solidFill>
                <a:latin typeface="+mn-lt"/>
              </a:rPr>
              <a:t>Конференція</a:t>
            </a:r>
            <a:endParaRPr lang="es-E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63" name="Rectangle 115"/>
          <p:cNvSpPr>
            <a:spLocks noGrp="1" noChangeArrowheads="1"/>
          </p:cNvSpPr>
          <p:nvPr>
            <p:ph type="subTitle" idx="1"/>
          </p:nvPr>
        </p:nvSpPr>
        <p:spPr>
          <a:xfrm>
            <a:off x="0" y="3717032"/>
            <a:ext cx="5868144" cy="576263"/>
          </a:xfrm>
        </p:spPr>
        <p:txBody>
          <a:bodyPr/>
          <a:lstStyle/>
          <a:p>
            <a:pPr algn="l"/>
            <a:r>
              <a:rPr lang="uk-UA" sz="3600" dirty="0" smtClean="0">
                <a:solidFill>
                  <a:schemeClr val="bg1"/>
                </a:solidFill>
              </a:rPr>
              <a:t>«</a:t>
            </a:r>
            <a:r>
              <a:rPr lang="uk-UA" sz="3600" dirty="0" smtClean="0">
                <a:solidFill>
                  <a:schemeClr val="bg1"/>
                </a:solidFill>
                <a:latin typeface="+mj-lt"/>
              </a:rPr>
              <a:t>Небезпечне</a:t>
            </a:r>
            <a:r>
              <a:rPr lang="uk-UA" sz="3600" dirty="0" smtClean="0">
                <a:solidFill>
                  <a:schemeClr val="bg1"/>
                </a:solidFill>
              </a:rPr>
              <a:t> харчування»</a:t>
            </a:r>
            <a:endParaRPr lang="es-E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6710784" cy="114300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Надавайте перевагу  не фаст-фуду, а традиційним  українським стравам</a:t>
            </a:r>
            <a:endParaRPr lang="ru-RU" sz="2800" dirty="0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6" y="800924"/>
            <a:ext cx="360362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297" y="803991"/>
            <a:ext cx="3597275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95" y="2492896"/>
            <a:ext cx="371316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3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0659" y="5373216"/>
            <a:ext cx="8695837" cy="1368152"/>
          </a:xfrm>
        </p:spPr>
        <p:txBody>
          <a:bodyPr>
            <a:normAutofit/>
          </a:bodyPr>
          <a:lstStyle/>
          <a:p>
            <a:pPr algn="l"/>
            <a:r>
              <a:rPr lang="uk-UA" sz="2400" dirty="0" err="1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>Трансгенні</a:t>
            </a:r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> організми тварини, рослини, бактерії, віруси, генетичну програму яких змінено із застосуванням методів генетичної інженерії. 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16" y="304336"/>
            <a:ext cx="3132000" cy="2268000"/>
          </a:xfrm>
          <a:prstGeom prst="rect">
            <a:avLst/>
          </a:prstGeom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80" y="2837345"/>
            <a:ext cx="3420000" cy="22680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26" y="304336"/>
            <a:ext cx="3420000" cy="226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80229"/>
            <a:ext cx="2268000" cy="25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55776" y="6021288"/>
            <a:ext cx="4104456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err="1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>Трансгенні</a:t>
            </a:r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  <a:latin typeface="Futura Md BT" pitchFamily="34" charset="0"/>
              </a:rPr>
              <a:t> культури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Futura Md BT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7" y="476672"/>
            <a:ext cx="3712041" cy="25802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66" y="476672"/>
            <a:ext cx="3552056" cy="25802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1" y="3429000"/>
            <a:ext cx="3699839" cy="24370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65" y="3459411"/>
            <a:ext cx="352744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5949280"/>
            <a:ext cx="7344816" cy="782960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/>
              <a:t>Продукти, які містять ГМ - сою, ГМ - кукурудзу</a:t>
            </a:r>
            <a:endParaRPr lang="en-US" sz="2800" dirty="0"/>
          </a:p>
        </p:txBody>
      </p:sp>
      <p:pic>
        <p:nvPicPr>
          <p:cNvPr id="5" name="Рисунок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3" y="819200"/>
            <a:ext cx="3600000" cy="23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51" y="3365843"/>
            <a:ext cx="3600399" cy="2376000"/>
          </a:xfrm>
          <a:prstGeom prst="rect">
            <a:avLst/>
          </a:prstGeom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6992"/>
            <a:ext cx="3600000" cy="23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23" y="819200"/>
            <a:ext cx="3610127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0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10784" cy="1143000"/>
          </a:xfrm>
        </p:spPr>
        <p:txBody>
          <a:bodyPr/>
          <a:lstStyle/>
          <a:p>
            <a:pPr algn="l"/>
            <a:r>
              <a:rPr lang="uk-UA" dirty="0" smtClean="0"/>
              <a:t>ГМО можуть викликати: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79712" y="1556792"/>
            <a:ext cx="6710784" cy="4275740"/>
          </a:xfrm>
        </p:spPr>
        <p:txBody>
          <a:bodyPr/>
          <a:lstStyle/>
          <a:p>
            <a:r>
              <a:rPr lang="uk-UA" dirty="0" smtClean="0"/>
              <a:t>алергії;</a:t>
            </a:r>
          </a:p>
          <a:p>
            <a:r>
              <a:rPr lang="uk-UA" dirty="0" smtClean="0"/>
              <a:t>порушення обміну речовин;</a:t>
            </a:r>
          </a:p>
          <a:p>
            <a:r>
              <a:rPr lang="uk-UA" dirty="0" smtClean="0"/>
              <a:t>злоякісні пухлини;</a:t>
            </a:r>
          </a:p>
          <a:p>
            <a:r>
              <a:rPr lang="uk-UA" dirty="0" smtClean="0"/>
              <a:t>пригнічення імунітету;</a:t>
            </a:r>
          </a:p>
          <a:p>
            <a:r>
              <a:rPr lang="uk-UA" dirty="0" smtClean="0"/>
              <a:t>несприйнятливість до антибіотиків;</a:t>
            </a:r>
          </a:p>
          <a:p>
            <a:r>
              <a:rPr lang="uk-UA" dirty="0" smtClean="0"/>
              <a:t>хвороби печінки, шлунку, нирок, мозку.</a:t>
            </a:r>
          </a:p>
          <a:p>
            <a:endParaRPr lang="uk-UA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8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2491"/>
            <a:ext cx="8677472" cy="576065"/>
          </a:xfrm>
        </p:spPr>
        <p:txBody>
          <a:bodyPr/>
          <a:lstStyle/>
          <a:p>
            <a:r>
              <a:rPr lang="uk-UA" sz="3400" dirty="0" smtClean="0">
                <a:solidFill>
                  <a:schemeClr val="tx1"/>
                </a:solidFill>
              </a:rPr>
              <a:t>Інформація про товар повинна містити:</a:t>
            </a:r>
            <a:endParaRPr lang="ru-RU" sz="3400" dirty="0">
              <a:solidFill>
                <a:schemeClr val="tx1"/>
              </a:solidFill>
            </a:endParaRP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908720"/>
            <a:ext cx="8229600" cy="4176464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uk-UA" sz="2000" dirty="0" smtClean="0"/>
              <a:t>найменування стандарту, вимогам якого відповідає товар;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000" dirty="0" smtClean="0"/>
              <a:t>перелік основних властивостей товару, а для харчових продуктів – склад (у тому числі наявність усіх харчових добавок або </a:t>
            </a:r>
            <a:r>
              <a:rPr lang="uk-UA" sz="2000" dirty="0" err="1" smtClean="0"/>
              <a:t>ГМ-продукцій</a:t>
            </a:r>
            <a:r>
              <a:rPr lang="uk-UA" sz="2000" dirty="0" smtClean="0"/>
              <a:t>), масу нетто, калорійність, наявність шкідливих для здоров’я речовин, а також протипоказання до окремих </a:t>
            </a:r>
            <a:r>
              <a:rPr lang="uk-UA" sz="2000" dirty="0" err="1" smtClean="0"/>
              <a:t>захворбвань</a:t>
            </a:r>
            <a:r>
              <a:rPr lang="uk-UA" sz="2000" dirty="0" smtClean="0"/>
              <a:t>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000" dirty="0" smtClean="0"/>
              <a:t>властивість і  умови придбання товару;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000" dirty="0" smtClean="0"/>
              <a:t>гарантійні </a:t>
            </a:r>
            <a:r>
              <a:rPr lang="uk-UA" sz="2000" dirty="0" err="1" smtClean="0"/>
              <a:t>обовязки</a:t>
            </a:r>
            <a:r>
              <a:rPr lang="uk-UA" sz="2000" dirty="0" smtClean="0"/>
              <a:t> виробника товару;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000" dirty="0" smtClean="0"/>
              <a:t>правила й умови безпечного користування товаром;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000" dirty="0" smtClean="0"/>
              <a:t>термін придатності;</a:t>
            </a:r>
          </a:p>
          <a:p>
            <a:pPr marL="514350" indent="-514350">
              <a:buFont typeface="+mj-lt"/>
              <a:buAutoNum type="arabicParenR"/>
            </a:pPr>
            <a:r>
              <a:rPr lang="uk-UA" sz="2000" dirty="0" smtClean="0"/>
              <a:t>адресу виробника й підприємства, уповноважених приймати </a:t>
            </a:r>
            <a:r>
              <a:rPr lang="uk-UA" sz="2000" dirty="0" err="1" smtClean="0"/>
              <a:t>притензії</a:t>
            </a:r>
            <a:r>
              <a:rPr lang="uk-UA" sz="2000" dirty="0" smtClean="0"/>
              <a:t> від </a:t>
            </a:r>
            <a:r>
              <a:rPr lang="uk-UA" sz="2000" dirty="0" smtClean="0"/>
              <a:t>споживача.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13173"/>
            <a:ext cx="6244153" cy="174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24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64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  <p:bldP spid="16486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5220072" y="1968170"/>
            <a:ext cx="369029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52491"/>
            <a:ext cx="8677472" cy="576065"/>
          </a:xfrm>
        </p:spPr>
        <p:txBody>
          <a:bodyPr/>
          <a:lstStyle/>
          <a:p>
            <a:r>
              <a:rPr lang="uk-UA" sz="3400" dirty="0" smtClean="0">
                <a:solidFill>
                  <a:schemeClr val="tx1"/>
                </a:solidFill>
              </a:rPr>
              <a:t>Приклади деяких кодів країн</a:t>
            </a:r>
            <a:endParaRPr lang="ru-RU" sz="3400" dirty="0">
              <a:solidFill>
                <a:schemeClr val="tx1"/>
              </a:solidFill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323528" y="1450480"/>
            <a:ext cx="6710784" cy="4275740"/>
          </a:xfrm>
        </p:spPr>
        <p:txBody>
          <a:bodyPr>
            <a:normAutofit fontScale="92500" lnSpcReduction="10000"/>
          </a:bodyPr>
          <a:lstStyle/>
          <a:p>
            <a:r>
              <a:rPr lang="uk-UA" sz="3000" dirty="0" smtClean="0">
                <a:solidFill>
                  <a:srgbClr val="008000"/>
                </a:solidFill>
              </a:rPr>
              <a:t>Україна</a:t>
            </a:r>
            <a:r>
              <a:rPr lang="ru-RU" sz="3000" dirty="0" smtClean="0">
                <a:solidFill>
                  <a:srgbClr val="008000"/>
                </a:solidFill>
              </a:rPr>
              <a:t> – </a:t>
            </a:r>
            <a:r>
              <a:rPr lang="ru-RU" sz="3000" dirty="0">
                <a:solidFill>
                  <a:srgbClr val="008000"/>
                </a:solidFill>
              </a:rPr>
              <a:t>482</a:t>
            </a:r>
          </a:p>
          <a:p>
            <a:r>
              <a:rPr lang="ru-RU" sz="3000" dirty="0">
                <a:solidFill>
                  <a:srgbClr val="008000"/>
                </a:solidFill>
              </a:rPr>
              <a:t>США і </a:t>
            </a:r>
            <a:r>
              <a:rPr lang="ru-RU" sz="3000" dirty="0" smtClean="0">
                <a:solidFill>
                  <a:srgbClr val="008000"/>
                </a:solidFill>
              </a:rPr>
              <a:t>Канада </a:t>
            </a:r>
            <a:r>
              <a:rPr lang="ru-RU" sz="3000" dirty="0">
                <a:solidFill>
                  <a:srgbClr val="008000"/>
                </a:solidFill>
              </a:rPr>
              <a:t>– 000-139</a:t>
            </a:r>
          </a:p>
          <a:p>
            <a:r>
              <a:rPr lang="ru-RU" sz="3000" dirty="0" err="1" smtClean="0">
                <a:solidFill>
                  <a:srgbClr val="008000"/>
                </a:solidFill>
              </a:rPr>
              <a:t>Франція</a:t>
            </a:r>
            <a:r>
              <a:rPr lang="ru-RU" sz="3000" dirty="0" smtClean="0">
                <a:solidFill>
                  <a:srgbClr val="008000"/>
                </a:solidFill>
              </a:rPr>
              <a:t> – 300-379</a:t>
            </a:r>
          </a:p>
          <a:p>
            <a:r>
              <a:rPr lang="ru-RU" sz="3000" dirty="0" err="1" smtClean="0">
                <a:solidFill>
                  <a:srgbClr val="008000"/>
                </a:solidFill>
              </a:rPr>
              <a:t>Німеччина</a:t>
            </a:r>
            <a:r>
              <a:rPr lang="ru-RU" sz="3000" dirty="0" smtClean="0">
                <a:solidFill>
                  <a:srgbClr val="008000"/>
                </a:solidFill>
              </a:rPr>
              <a:t> – 400-440</a:t>
            </a:r>
          </a:p>
          <a:p>
            <a:r>
              <a:rPr lang="ru-RU" sz="3000" dirty="0" err="1" smtClean="0">
                <a:solidFill>
                  <a:srgbClr val="008000"/>
                </a:solidFill>
              </a:rPr>
              <a:t>Японія</a:t>
            </a:r>
            <a:r>
              <a:rPr lang="ru-RU" sz="3000" dirty="0" smtClean="0">
                <a:solidFill>
                  <a:srgbClr val="008000"/>
                </a:solidFill>
              </a:rPr>
              <a:t> – 450-459</a:t>
            </a:r>
          </a:p>
          <a:p>
            <a:r>
              <a:rPr lang="uk-UA" sz="3000" dirty="0" smtClean="0">
                <a:solidFill>
                  <a:srgbClr val="008000"/>
                </a:solidFill>
              </a:rPr>
              <a:t>Росія</a:t>
            </a:r>
            <a:r>
              <a:rPr lang="ru-RU" sz="3000" dirty="0" smtClean="0">
                <a:solidFill>
                  <a:srgbClr val="008000"/>
                </a:solidFill>
              </a:rPr>
              <a:t> </a:t>
            </a:r>
            <a:r>
              <a:rPr lang="ru-RU" sz="3000" dirty="0">
                <a:solidFill>
                  <a:srgbClr val="008000"/>
                </a:solidFill>
              </a:rPr>
              <a:t>– 460-469</a:t>
            </a:r>
          </a:p>
          <a:p>
            <a:r>
              <a:rPr lang="ru-RU" sz="3000" dirty="0">
                <a:solidFill>
                  <a:srgbClr val="008000"/>
                </a:solidFill>
              </a:rPr>
              <a:t>Велика </a:t>
            </a:r>
            <a:r>
              <a:rPr lang="uk-UA" sz="3000" dirty="0" smtClean="0">
                <a:solidFill>
                  <a:srgbClr val="008000"/>
                </a:solidFill>
              </a:rPr>
              <a:t>Британія</a:t>
            </a:r>
            <a:r>
              <a:rPr lang="ru-RU" sz="3000" dirty="0" smtClean="0">
                <a:solidFill>
                  <a:srgbClr val="008000"/>
                </a:solidFill>
              </a:rPr>
              <a:t> </a:t>
            </a:r>
            <a:r>
              <a:rPr lang="ru-RU" sz="3000" dirty="0">
                <a:solidFill>
                  <a:srgbClr val="008000"/>
                </a:solidFill>
              </a:rPr>
              <a:t>– 500-509</a:t>
            </a:r>
          </a:p>
          <a:p>
            <a:r>
              <a:rPr lang="uk-UA" sz="3000" dirty="0" smtClean="0">
                <a:solidFill>
                  <a:srgbClr val="008000"/>
                </a:solidFill>
              </a:rPr>
              <a:t>Польща – 590</a:t>
            </a:r>
          </a:p>
          <a:p>
            <a:r>
              <a:rPr lang="ru-RU" sz="3000" dirty="0" smtClean="0">
                <a:solidFill>
                  <a:srgbClr val="008000"/>
                </a:solidFill>
              </a:rPr>
              <a:t>Китай </a:t>
            </a:r>
            <a:r>
              <a:rPr lang="ru-RU" sz="3000" dirty="0">
                <a:solidFill>
                  <a:srgbClr val="008000"/>
                </a:solidFill>
              </a:rPr>
              <a:t>– 690-695 </a:t>
            </a:r>
            <a:endParaRPr lang="uk-UA" sz="3000" dirty="0" smtClean="0">
              <a:solidFill>
                <a:srgbClr val="008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48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" t="-2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4077072"/>
            <a:ext cx="7452320" cy="1944216"/>
          </a:xfrm>
        </p:spPr>
        <p:txBody>
          <a:bodyPr/>
          <a:lstStyle/>
          <a:p>
            <a:pPr algn="just"/>
            <a:r>
              <a:rPr lang="uk-UA" sz="2500" dirty="0" smtClean="0">
                <a:solidFill>
                  <a:schemeClr val="tx1"/>
                </a:solidFill>
                <a:latin typeface="+mn-lt"/>
              </a:rPr>
              <a:t>Перші 2-3 цифри – країна-виробник, наступні 5 – підприємство виробника, ще 5 – найменування товару, споживчі властивості. Остання цифра контрольна </a:t>
            </a:r>
            <a:endParaRPr lang="uk-UA" sz="2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39" y="836711"/>
            <a:ext cx="4431341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3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Харчові добавки використовуються з метою: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355699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збереження поживних властивостей харчових продуктів;</a:t>
            </a:r>
          </a:p>
          <a:p>
            <a:r>
              <a:rPr lang="uk-UA" dirty="0" smtClean="0"/>
              <a:t>надання продуктам більш привабливого вигляду;</a:t>
            </a:r>
          </a:p>
          <a:p>
            <a:r>
              <a:rPr lang="uk-UA" dirty="0" smtClean="0"/>
              <a:t>збільшення терміну зберігання харчових продуктів;</a:t>
            </a:r>
          </a:p>
          <a:p>
            <a:r>
              <a:rPr lang="uk-UA" dirty="0" smtClean="0"/>
              <a:t>полегшення технологічної обробки продовольчої сировини;</a:t>
            </a:r>
          </a:p>
          <a:p>
            <a:r>
              <a:rPr lang="uk-UA" dirty="0" smtClean="0"/>
              <a:t>здешевлення та скорочення технологічного процесу.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7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6021288"/>
            <a:ext cx="7920880" cy="693490"/>
          </a:xfrm>
        </p:spPr>
        <p:txBody>
          <a:bodyPr/>
          <a:lstStyle/>
          <a:p>
            <a:r>
              <a:rPr lang="uk-UA" sz="3400" b="1" dirty="0" smtClean="0">
                <a:solidFill>
                  <a:schemeClr val="tx1"/>
                </a:solidFill>
              </a:rPr>
              <a:t>Натуральні харчові добавки</a:t>
            </a:r>
            <a:endParaRPr lang="ru-RU" sz="34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413465"/>
            <a:ext cx="2520280" cy="302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1" y="413465"/>
            <a:ext cx="2847002" cy="300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78" y="3645023"/>
            <a:ext cx="2509263" cy="208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76" y="413465"/>
            <a:ext cx="2520107" cy="302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3645023"/>
            <a:ext cx="2520280" cy="208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45023"/>
            <a:ext cx="2828410" cy="208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2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8229600" cy="452596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Здоров’я коли нема – </a:t>
            </a:r>
          </a:p>
          <a:p>
            <a:pPr marL="0" indent="0" algn="ctr">
              <a:buNone/>
            </a:pPr>
            <a:r>
              <a:rPr lang="uk-UA" dirty="0" smtClean="0"/>
              <a:t>Мудрість мовчить і </a:t>
            </a:r>
          </a:p>
          <a:p>
            <a:pPr marL="0" indent="0" algn="ctr">
              <a:buNone/>
            </a:pPr>
            <a:r>
              <a:rPr lang="uk-UA" dirty="0" smtClean="0"/>
              <a:t>Мистецтво не народжується, </a:t>
            </a:r>
          </a:p>
          <a:p>
            <a:pPr marL="0" indent="0" algn="ctr">
              <a:buNone/>
            </a:pPr>
            <a:r>
              <a:rPr lang="uk-UA" dirty="0" smtClean="0"/>
              <a:t>Сила спить, Багатство не потрібне </a:t>
            </a:r>
          </a:p>
          <a:p>
            <a:pPr marL="0" indent="0" algn="ctr">
              <a:buNone/>
            </a:pPr>
            <a:r>
              <a:rPr lang="uk-UA" dirty="0" smtClean="0"/>
              <a:t>і Розум безсилий. </a:t>
            </a:r>
          </a:p>
          <a:p>
            <a:pPr marL="0" indent="0" algn="ctr">
              <a:buNone/>
            </a:pPr>
            <a:r>
              <a:rPr lang="uk-UA" dirty="0" smtClean="0"/>
              <a:t>                                         </a:t>
            </a:r>
          </a:p>
          <a:p>
            <a:pPr marL="0" indent="0" algn="ctr">
              <a:buNone/>
            </a:pPr>
            <a:r>
              <a:rPr lang="uk-UA" i="1" dirty="0"/>
              <a:t> </a:t>
            </a:r>
            <a:r>
              <a:rPr lang="uk-UA" i="1" dirty="0" smtClean="0"/>
              <a:t>                                        </a:t>
            </a:r>
            <a:r>
              <a:rPr lang="uk-UA" i="1" dirty="0" err="1" smtClean="0">
                <a:latin typeface="Arial" pitchFamily="34" charset="0"/>
                <a:cs typeface="Arial" pitchFamily="34" charset="0"/>
              </a:rPr>
              <a:t>Хірофелес</a:t>
            </a:r>
            <a:endParaRPr lang="uk-UA" i="1" dirty="0" smtClean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dirty="0" smtClean="0"/>
              <a:t>               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45224"/>
            <a:ext cx="8208912" cy="1224136"/>
          </a:xfrm>
        </p:spPr>
        <p:txBody>
          <a:bodyPr>
            <a:noAutofit/>
          </a:bodyPr>
          <a:lstStyle/>
          <a:p>
            <a:pPr algn="l"/>
            <a:r>
              <a:rPr lang="uk-UA" sz="2800" dirty="0" smtClean="0">
                <a:solidFill>
                  <a:srgbClr val="C63A02"/>
                </a:solidFill>
              </a:rPr>
              <a:t>Рада ЄС розробила систему цифрової кодифікації харчових добавок із літерою </a:t>
            </a:r>
            <a:r>
              <a:rPr lang="en-US" sz="2800" dirty="0" smtClean="0">
                <a:solidFill>
                  <a:srgbClr val="C63A02"/>
                </a:solidFill>
              </a:rPr>
              <a:t>“</a:t>
            </a:r>
            <a:r>
              <a:rPr lang="uk-UA" sz="2800" dirty="0">
                <a:solidFill>
                  <a:srgbClr val="C63A02"/>
                </a:solidFill>
              </a:rPr>
              <a:t>Е</a:t>
            </a:r>
            <a:r>
              <a:rPr lang="en-US" sz="2800" dirty="0" smtClean="0">
                <a:solidFill>
                  <a:srgbClr val="C63A02"/>
                </a:solidFill>
              </a:rPr>
              <a:t>”</a:t>
            </a:r>
            <a:r>
              <a:rPr lang="uk-UA" sz="2800" dirty="0" smtClean="0">
                <a:solidFill>
                  <a:srgbClr val="C63A02"/>
                </a:solidFill>
              </a:rPr>
              <a:t>(від слова Європа або від англ. – їстівний) </a:t>
            </a:r>
            <a:endParaRPr lang="en-US" sz="2800" dirty="0">
              <a:solidFill>
                <a:srgbClr val="C63A02"/>
              </a:solidFill>
            </a:endParaRPr>
          </a:p>
        </p:txBody>
      </p:sp>
      <p:pic>
        <p:nvPicPr>
          <p:cNvPr id="5" name="Рисунок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0" y="446421"/>
            <a:ext cx="3600000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0" y="3068960"/>
            <a:ext cx="3600000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75" y="3068960"/>
            <a:ext cx="3600000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98" y="446421"/>
            <a:ext cx="3600000" cy="22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3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</a:rPr>
              <a:t>Класифікація харчових добавок в системі </a:t>
            </a:r>
            <a:r>
              <a:rPr lang="en-US" sz="3200" dirty="0" smtClean="0">
                <a:solidFill>
                  <a:schemeClr val="tx1"/>
                </a:solidFill>
              </a:rPr>
              <a:t>Codex </a:t>
            </a:r>
            <a:r>
              <a:rPr lang="en-US" sz="3200" dirty="0" err="1" smtClean="0">
                <a:solidFill>
                  <a:schemeClr val="tx1"/>
                </a:solidFill>
              </a:rPr>
              <a:t>Alimentarius</a:t>
            </a:r>
            <a:r>
              <a:rPr lang="en-US" sz="3200" dirty="0" smtClean="0">
                <a:solidFill>
                  <a:schemeClr val="tx1"/>
                </a:solidFill>
              </a:rPr>
              <a:t>: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229600" cy="4525962"/>
          </a:xfrm>
        </p:spPr>
        <p:txBody>
          <a:bodyPr/>
          <a:lstStyle/>
          <a:p>
            <a:r>
              <a:rPr lang="uk-UA" sz="2800" dirty="0" smtClean="0"/>
              <a:t>Е100-Е182 – барвники;</a:t>
            </a:r>
          </a:p>
          <a:p>
            <a:r>
              <a:rPr lang="uk-UA" sz="2800" dirty="0" smtClean="0"/>
              <a:t>Е200-Е299 – консерванти;</a:t>
            </a:r>
          </a:p>
          <a:p>
            <a:r>
              <a:rPr lang="uk-UA" sz="2800" dirty="0" smtClean="0"/>
              <a:t>Е300-Е399 – </a:t>
            </a:r>
            <a:r>
              <a:rPr lang="uk-UA" sz="2800" dirty="0" err="1" smtClean="0"/>
              <a:t>антиокисники</a:t>
            </a:r>
            <a:r>
              <a:rPr lang="uk-UA" sz="2800" dirty="0" smtClean="0"/>
              <a:t>;</a:t>
            </a:r>
          </a:p>
          <a:p>
            <a:r>
              <a:rPr lang="uk-UA" sz="2800" dirty="0" smtClean="0"/>
              <a:t>Е400-Е499 – стабілізатори;</a:t>
            </a:r>
          </a:p>
          <a:p>
            <a:r>
              <a:rPr lang="uk-UA" sz="2800" dirty="0" smtClean="0"/>
              <a:t>Е500-Е599 – емульгатори;</a:t>
            </a:r>
          </a:p>
          <a:p>
            <a:r>
              <a:rPr lang="uk-UA" sz="2800" dirty="0" smtClean="0"/>
              <a:t>Е600-Е699 – посилювачі смаку та аромату;</a:t>
            </a:r>
          </a:p>
          <a:p>
            <a:r>
              <a:rPr lang="uk-UA" sz="2800" dirty="0" smtClean="0"/>
              <a:t>Е700-Е899 – запасні індекси;</a:t>
            </a:r>
          </a:p>
          <a:p>
            <a:r>
              <a:rPr lang="uk-UA" sz="2800" dirty="0" smtClean="0"/>
              <a:t>Е900-Е999 – </a:t>
            </a:r>
            <a:r>
              <a:rPr lang="uk-UA" sz="2800" dirty="0" err="1" smtClean="0"/>
              <a:t>протипінні</a:t>
            </a:r>
            <a:r>
              <a:rPr lang="uk-UA" sz="2800" dirty="0" smtClean="0"/>
              <a:t> речовини.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0522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4797152"/>
            <a:ext cx="8830362" cy="1938915"/>
          </a:xfrm>
          <a:noFill/>
        </p:spPr>
        <p:txBody>
          <a:bodyPr>
            <a:normAutofit/>
          </a:bodyPr>
          <a:lstStyle/>
          <a:p>
            <a:pPr algn="just"/>
            <a:r>
              <a:rPr lang="uk-UA" sz="2800" dirty="0" smtClean="0">
                <a:solidFill>
                  <a:schemeClr val="tx1"/>
                </a:solidFill>
              </a:rPr>
              <a:t>Добова безпечна норма вживання харчових хімічних добавок – 5 мг на 1 кг ваги тіла. Для людини ваго 70 кг – це 350 мг за добу (півлітрова пляшка газованої води і банка минтаю)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33" y="692696"/>
            <a:ext cx="4340613" cy="304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2988000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69079"/>
            <a:ext cx="3240000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89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56"/>
            <a:ext cx="8229600" cy="981075"/>
          </a:xfrm>
        </p:spPr>
        <p:txBody>
          <a:bodyPr/>
          <a:lstStyle/>
          <a:p>
            <a:r>
              <a:rPr lang="uk-UA" sz="3700" dirty="0" err="1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БАДи</a:t>
            </a:r>
            <a:r>
              <a:rPr lang="uk-UA" sz="3700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 – біологічно активні добрива</a:t>
            </a:r>
            <a:endParaRPr lang="ru-RU" sz="3700" dirty="0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6" y="1279304"/>
            <a:ext cx="324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58" y="1279304"/>
            <a:ext cx="3492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r="9814" b="12496"/>
          <a:stretch/>
        </p:blipFill>
        <p:spPr>
          <a:xfrm>
            <a:off x="683567" y="3834899"/>
            <a:ext cx="324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94" y="3861049"/>
            <a:ext cx="350886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40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229600" cy="792088"/>
          </a:xfrm>
        </p:spPr>
        <p:txBody>
          <a:bodyPr/>
          <a:lstStyle/>
          <a:p>
            <a:pPr eaLnBrk="1" hangingPunct="1"/>
            <a:r>
              <a:rPr lang="uk-UA" sz="3400" dirty="0" smtClean="0">
                <a:solidFill>
                  <a:schemeClr val="tx1"/>
                </a:solidFill>
              </a:rPr>
              <a:t>Корисні властивості БАД:</a:t>
            </a:r>
            <a:endParaRPr lang="en-US" sz="3400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700808"/>
            <a:ext cx="8352928" cy="4094162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</a:pPr>
            <a:r>
              <a:rPr lang="uk-UA" sz="2800" dirty="0" smtClean="0"/>
              <a:t>Виводять з організму токсини  важких металів і чужорідних речовин.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uk-UA" sz="2800" dirty="0" smtClean="0"/>
              <a:t>Виявляють </a:t>
            </a:r>
            <a:r>
              <a:rPr lang="uk-UA" sz="2800" dirty="0" err="1" smtClean="0"/>
              <a:t>імунностимулюючу</a:t>
            </a:r>
            <a:r>
              <a:rPr lang="uk-UA" sz="2800" dirty="0" smtClean="0"/>
              <a:t> дію за рахунок посилення ферментного захисту клітин організму.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uk-UA" sz="2800" dirty="0" smtClean="0"/>
              <a:t>Уразі грамотного застосування  здатні повністю компенсувати дефіцит вітамінів, мікроелементів і поживних речовин.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909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97018" y="5517232"/>
            <a:ext cx="5845864" cy="945216"/>
          </a:xfrm>
        </p:spPr>
        <p:txBody>
          <a:bodyPr/>
          <a:lstStyle/>
          <a:p>
            <a:r>
              <a:rPr lang="uk-UA" sz="3200" dirty="0" smtClean="0">
                <a:solidFill>
                  <a:schemeClr val="tx1"/>
                </a:solidFill>
              </a:rPr>
              <a:t>Перед вживанням біодобавки проконсультуйтеся з лікарем!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6" y="692696"/>
            <a:ext cx="2700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075" y="715943"/>
            <a:ext cx="2879614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8" y="3248127"/>
            <a:ext cx="2700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85" y="3212976"/>
            <a:ext cx="2808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71" y="3192823"/>
            <a:ext cx="2700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82" y="715943"/>
            <a:ext cx="2700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3317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69359" y="4797152"/>
            <a:ext cx="7488832" cy="1728192"/>
          </a:xfrm>
        </p:spPr>
        <p:txBody>
          <a:bodyPr>
            <a:normAutofit fontScale="90000"/>
          </a:bodyPr>
          <a:lstStyle/>
          <a:p>
            <a:pPr algn="just"/>
            <a:r>
              <a:rPr lang="uk-UA" sz="2800" dirty="0" smtClean="0"/>
              <a:t>80% нашого здоров’я залежить від здорового харчування. Природне харчування – багато клітковини, високий вміст мікроелементів, низька калорійність, низький уміст цукру жирів і кухонної солі </a:t>
            </a:r>
            <a:endParaRPr lang="en-US" sz="2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8640"/>
            <a:ext cx="3168352" cy="4293118"/>
          </a:xfrm>
        </p:spPr>
      </p:pic>
    </p:spTree>
    <p:extLst>
      <p:ext uri="{BB962C8B-B14F-4D97-AF65-F5344CB8AC3E}">
        <p14:creationId xmlns:p14="http://schemas.microsoft.com/office/powerpoint/2010/main" val="33884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575048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Харчуйтесь правильно </a:t>
            </a:r>
            <a:b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 будьте здорові!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91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питання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Фаст-фуд: смачно, але неймовірно небезпечно.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ГМО – геніальний винахід чи страшна помилка людства.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Яскрава упаковка. Що за нею стоїть?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 err="1" smtClean="0"/>
              <a:t>БАДи</a:t>
            </a:r>
            <a:r>
              <a:rPr lang="uk-UA" dirty="0" smtClean="0"/>
              <a:t> й харчові добавки.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7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9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Історія фаст-фуду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6095079" cy="404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58870" y="5720790"/>
            <a:ext cx="8229600" cy="68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uk-UA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Фаст-фуд бере свій початок із Давнього Риму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543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t="-29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66" y="836712"/>
            <a:ext cx="5821070" cy="4067175"/>
          </a:xfrm>
          <a:prstGeom prst="rect">
            <a:avLst/>
          </a:prstGeom>
          <a:ln>
            <a:noFill/>
          </a:ln>
          <a:effectLst>
            <a:glow rad="101600">
              <a:srgbClr val="0080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75656" y="5157192"/>
            <a:ext cx="7272808" cy="108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uk-UA" sz="2800" dirty="0" smtClean="0">
                <a:ln>
                  <a:solidFill>
                    <a:schemeClr val="tx1"/>
                  </a:solidFill>
                </a:ln>
                <a:solidFill>
                  <a:srgbClr val="008000"/>
                </a:solidFill>
                <a:latin typeface="+mn-lt"/>
              </a:rPr>
              <a:t>Зараз у корпорації «Макдональдс» більше 30 тисяч ресторанів у 119 країн світу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608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45224"/>
            <a:ext cx="8604000" cy="1132254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/>
              <a:t>Фаст-фуд – продовольчі напівфабрикати, що вимагають мінімальних зусиль для приготування</a:t>
            </a:r>
            <a:endParaRPr lang="en-US" sz="2800" dirty="0"/>
          </a:p>
        </p:txBody>
      </p:sp>
      <p:pic>
        <p:nvPicPr>
          <p:cNvPr id="5" name="Рисунок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4" y="185871"/>
            <a:ext cx="3600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24" y="2967318"/>
            <a:ext cx="3600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00" y="2967318"/>
            <a:ext cx="3600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00" y="209698"/>
            <a:ext cx="3600000" cy="25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61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0"/>
            <a:ext cx="2990501" cy="220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" y="135889"/>
            <a:ext cx="1918815" cy="230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61591"/>
            <a:ext cx="1949918" cy="234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3146360" cy="209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1" y="1772816"/>
            <a:ext cx="5035550" cy="3567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982491" y="5445224"/>
            <a:ext cx="7871868" cy="1132254"/>
          </a:xfrm>
        </p:spPr>
        <p:txBody>
          <a:bodyPr>
            <a:normAutofit/>
          </a:bodyPr>
          <a:lstStyle/>
          <a:p>
            <a:pPr algn="l"/>
            <a:r>
              <a:rPr lang="uk-UA" sz="2800" dirty="0" smtClean="0">
                <a:solidFill>
                  <a:srgbClr val="3DA808"/>
                </a:solidFill>
              </a:rPr>
              <a:t>Уживання продуктів із надлишком жирів та цукру призводить до збільшення ваги</a:t>
            </a:r>
            <a:endParaRPr lang="en-US" sz="2800" dirty="0">
              <a:solidFill>
                <a:srgbClr val="3DA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3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86" y="317789"/>
            <a:ext cx="3240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32" y="2780928"/>
            <a:ext cx="3240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32" y="2780928"/>
            <a:ext cx="3240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2" y="317952"/>
            <a:ext cx="3240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67544" y="5156928"/>
            <a:ext cx="8434119" cy="1132254"/>
          </a:xfrm>
        </p:spPr>
        <p:txBody>
          <a:bodyPr>
            <a:normAutofit/>
          </a:bodyPr>
          <a:lstStyle/>
          <a:p>
            <a:pPr algn="l"/>
            <a:r>
              <a:rPr lang="uk-UA" sz="2800" b="1" dirty="0" smtClean="0"/>
              <a:t>У картоплі </a:t>
            </a:r>
            <a:r>
              <a:rPr lang="uk-UA" sz="2800" b="1" dirty="0" err="1" smtClean="0"/>
              <a:t>фрі</a:t>
            </a:r>
            <a:r>
              <a:rPr lang="uk-UA" sz="2800" b="1" dirty="0"/>
              <a:t> </a:t>
            </a:r>
            <a:r>
              <a:rPr lang="uk-UA" sz="2800" b="1" dirty="0" smtClean="0"/>
              <a:t>концентрація акриламіду перевищує норму у 100 разів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653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7380312" cy="1132534"/>
          </a:xfrm>
        </p:spPr>
        <p:txBody>
          <a:bodyPr>
            <a:normAutofit/>
          </a:bodyPr>
          <a:lstStyle/>
          <a:p>
            <a:pPr algn="l"/>
            <a:r>
              <a:rPr lang="uk-UA" sz="2800" dirty="0" err="1" smtClean="0">
                <a:solidFill>
                  <a:srgbClr val="3DA808"/>
                </a:solidFill>
              </a:rPr>
              <a:t>Цукрозамінники</a:t>
            </a:r>
            <a:r>
              <a:rPr lang="uk-UA" sz="2800" dirty="0" smtClean="0">
                <a:solidFill>
                  <a:srgbClr val="3DA808"/>
                </a:solidFill>
              </a:rPr>
              <a:t> коли призводять до порушень роботи серця, алергії, </a:t>
            </a:r>
            <a:r>
              <a:rPr lang="uk-UA" sz="2800" dirty="0" err="1" smtClean="0">
                <a:solidFill>
                  <a:srgbClr val="3DA808"/>
                </a:solidFill>
              </a:rPr>
              <a:t>онкозахворюваннь</a:t>
            </a:r>
            <a:endParaRPr lang="en-US" sz="2800" dirty="0">
              <a:solidFill>
                <a:srgbClr val="3DA808"/>
              </a:solidFill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4626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1086"/>
            <a:ext cx="360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82" y="2636912"/>
            <a:ext cx="3600000" cy="25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8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6112</TotalTime>
  <Words>569</Words>
  <Application>Microsoft Office PowerPoint</Application>
  <PresentationFormat>Экран (4:3)</PresentationFormat>
  <Paragraphs>78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24</vt:i4>
      </vt:variant>
      <vt:variant>
        <vt:lpstr>Заголовки слайдов</vt:lpstr>
      </vt:variant>
      <vt:variant>
        <vt:i4>27</vt:i4>
      </vt:variant>
    </vt:vector>
  </HeadingPairs>
  <TitlesOfParts>
    <vt:vector size="51" baseType="lpstr">
      <vt:lpstr>Diseño predeterminado</vt:lpstr>
      <vt:lpstr>Office Theme</vt:lpstr>
      <vt:lpstr>4_Diseño predeterminado</vt:lpstr>
      <vt:lpstr>1_Office Theme</vt:lpstr>
      <vt:lpstr>3_Office Theme</vt:lpstr>
      <vt:lpstr>4_Office Theme</vt:lpstr>
      <vt:lpstr>7_Office Theme</vt:lpstr>
      <vt:lpstr>Тема Office</vt:lpstr>
      <vt:lpstr>1_Тема Office</vt:lpstr>
      <vt:lpstr>2_Office Theme</vt:lpstr>
      <vt:lpstr>5_Office Theme</vt:lpstr>
      <vt:lpstr>1_Diseño predeterminado</vt:lpstr>
      <vt:lpstr>2_Diseño predeterminado</vt:lpstr>
      <vt:lpstr>6_Office Theme</vt:lpstr>
      <vt:lpstr>3_Diseño predeterminado</vt:lpstr>
      <vt:lpstr>5_Diseño predeterminado</vt:lpstr>
      <vt:lpstr>8_Office Theme</vt:lpstr>
      <vt:lpstr>6_Diseño predeterminado</vt:lpstr>
      <vt:lpstr>7_Diseño predeterminado</vt:lpstr>
      <vt:lpstr>11_Office Theme</vt:lpstr>
      <vt:lpstr>8_Diseño predeterminado</vt:lpstr>
      <vt:lpstr>9_Diseño predeterminado</vt:lpstr>
      <vt:lpstr>9_Office Theme</vt:lpstr>
      <vt:lpstr>10_Office Theme</vt:lpstr>
      <vt:lpstr>Конференція</vt:lpstr>
      <vt:lpstr>Презентация PowerPoint</vt:lpstr>
      <vt:lpstr>Основні питання</vt:lpstr>
      <vt:lpstr>Історія фаст-фуду</vt:lpstr>
      <vt:lpstr>Презентация PowerPoint</vt:lpstr>
      <vt:lpstr>Фаст-фуд – продовольчі напівфабрикати, що вимагають мінімальних зусиль для приготування</vt:lpstr>
      <vt:lpstr>Уживання продуктів із надлишком жирів та цукру призводить до збільшення ваги</vt:lpstr>
      <vt:lpstr>У картоплі фрі концентрація акриламіду перевищує норму у 100 разів</vt:lpstr>
      <vt:lpstr>Цукрозамінники коли призводять до порушень роботи серця, алергії, онкозахворюваннь</vt:lpstr>
      <vt:lpstr>Надавайте перевагу  не фаст-фуду, а традиційним  українським стравам</vt:lpstr>
      <vt:lpstr>Трансгенні організми тварини, рослини, бактерії, віруси, генетичну програму яких змінено із застосуванням методів генетичної інженерії. </vt:lpstr>
      <vt:lpstr>Презентация PowerPoint</vt:lpstr>
      <vt:lpstr>Продукти, які містять ГМ - сою, ГМ - кукурудзу</vt:lpstr>
      <vt:lpstr>ГМО можуть викликати:</vt:lpstr>
      <vt:lpstr>Інформація про товар повинна містити:</vt:lpstr>
      <vt:lpstr>Приклади деяких кодів країн</vt:lpstr>
      <vt:lpstr>Перші 2-3 цифри – країна-виробник, наступні 5 – підприємство виробника, ще 5 – найменування товару, споживчі властивості. Остання цифра контрольна </vt:lpstr>
      <vt:lpstr>Харчові добавки використовуються з метою:</vt:lpstr>
      <vt:lpstr>Натуральні харчові добавки</vt:lpstr>
      <vt:lpstr>Рада ЄС розробила систему цифрової кодифікації харчових добавок із літерою “Е”(від слова Європа або від англ. – їстівний) </vt:lpstr>
      <vt:lpstr>Класифікація харчових добавок в системі Codex Alimentarius:</vt:lpstr>
      <vt:lpstr>Добова безпечна норма вживання харчових хімічних добавок – 5 мг на 1 кг ваги тіла. Для людини ваго 70 кг – це 350 мг за добу (півлітрова пляшка газованої води і банка минтаю)</vt:lpstr>
      <vt:lpstr>БАДи – біологічно активні добрива</vt:lpstr>
      <vt:lpstr>Корисні властивості БАД:</vt:lpstr>
      <vt:lpstr>Перед вживанням біодобавки проконсультуйтеся з лікарем!</vt:lpstr>
      <vt:lpstr>80% нашого здоров’я залежить від здорового харчування. Природне харчування – багато клітковини, високий вміст мікроелементів, низька калорійність, низький уміст цукру жирів і кухонної солі </vt:lpstr>
      <vt:lpstr>Харчуйтесь правильно  і будьте здорові!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645</cp:revision>
  <dcterms:created xsi:type="dcterms:W3CDTF">2010-05-23T14:28:12Z</dcterms:created>
  <dcterms:modified xsi:type="dcterms:W3CDTF">2014-11-19T20:44:24Z</dcterms:modified>
</cp:coreProperties>
</file>