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2" r:id="rId6"/>
    <p:sldId id="268" r:id="rId7"/>
    <p:sldId id="273" r:id="rId8"/>
    <p:sldId id="269" r:id="rId9"/>
    <p:sldId id="270" r:id="rId10"/>
    <p:sldId id="261" r:id="rId11"/>
    <p:sldId id="267" r:id="rId12"/>
    <p:sldId id="262" r:id="rId13"/>
    <p:sldId id="260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EE5A-FF7A-4049-B334-D89734000CE2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C486-80F7-4EFD-8958-08179C149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7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FC486-80F7-4EFD-8958-08179C1492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5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F7105E-BF90-49EB-929F-BB032681B4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ED8601-26EC-4271-9EDC-540D574E0A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536" y="660628"/>
            <a:ext cx="9168536" cy="248034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/>
          <a:lstStyle/>
          <a:p>
            <a:pPr algn="ctr"/>
            <a:r>
              <a:rPr lang="uk-UA" b="1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Фенотипи організмів</a:t>
            </a:r>
            <a:endParaRPr lang="ru-RU" b="1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1797968" cy="513184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Біологія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 useBgFill="1">
        <p:nvSpPr>
          <p:cNvPr id="5" name="Подзаголовок 2"/>
          <p:cNvSpPr txBox="1">
            <a:spLocks/>
          </p:cNvSpPr>
          <p:nvPr/>
        </p:nvSpPr>
        <p:spPr>
          <a:xfrm>
            <a:off x="4835665" y="3676816"/>
            <a:ext cx="2837679" cy="13846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Виконала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учениця 11-А класу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Данільченко Віталія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4" y="6381328"/>
            <a:ext cx="9295514" cy="5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6" y="-3085"/>
            <a:ext cx="9168536" cy="62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752528"/>
          </a:xfrm>
        </p:spPr>
        <p:txBody>
          <a:bodyPr>
            <a:normAutofit/>
          </a:bodyPr>
          <a:lstStyle/>
          <a:p>
            <a:r>
              <a:rPr lang="ru-RU" dirty="0"/>
              <a:t> У </a:t>
            </a:r>
            <a:r>
              <a:rPr lang="ru-RU" dirty="0" err="1"/>
              <a:t>фенотипі</a:t>
            </a:r>
            <a:r>
              <a:rPr lang="ru-RU" dirty="0"/>
              <a:t> не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генотипічні</a:t>
            </a:r>
            <a:r>
              <a:rPr lang="ru-RU" dirty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випадком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генотипу в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Тому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однояйцевими</a:t>
            </a:r>
            <a:r>
              <a:rPr lang="ru-RU" dirty="0"/>
              <a:t> </a:t>
            </a:r>
            <a:r>
              <a:rPr lang="ru-RU" dirty="0" err="1" smtClean="0"/>
              <a:t>близнятами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ідентичні</a:t>
            </a:r>
            <a:r>
              <a:rPr lang="ru-RU" dirty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 smtClean="0"/>
              <a:t>фенотипові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розвивалися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35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72816"/>
            <a:ext cx="4204966" cy="3950253"/>
          </a:xfrm>
        </p:spPr>
        <p:txBody>
          <a:bodyPr>
            <a:normAutofit/>
          </a:bodyPr>
          <a:lstStyle/>
          <a:p>
            <a:r>
              <a:rPr lang="ru-RU" sz="2000" dirty="0"/>
              <a:t>Пара </a:t>
            </a:r>
            <a:r>
              <a:rPr lang="ru-RU" sz="2000" dirty="0" err="1" smtClean="0"/>
              <a:t>однояйцевих</a:t>
            </a:r>
            <a:r>
              <a:rPr lang="ru-RU" sz="2000" dirty="0" smtClean="0"/>
              <a:t> </a:t>
            </a:r>
            <a:r>
              <a:rPr lang="ru-RU" sz="2000" dirty="0" err="1"/>
              <a:t>близнюків</a:t>
            </a:r>
            <a:r>
              <a:rPr lang="ru-RU" sz="2000" dirty="0"/>
              <a:t> у </a:t>
            </a:r>
            <a:r>
              <a:rPr lang="ru-RU" sz="2000" dirty="0" err="1"/>
              <a:t>віці</a:t>
            </a:r>
            <a:r>
              <a:rPr lang="ru-RU" sz="2000" dirty="0"/>
              <a:t> 15 </a:t>
            </a:r>
            <a:r>
              <a:rPr lang="ru-RU" sz="2000" dirty="0" err="1"/>
              <a:t>років</a:t>
            </a:r>
            <a:r>
              <a:rPr lang="ru-RU" sz="2000" dirty="0"/>
              <a:t>. До 5-річного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близнюки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однакового</a:t>
            </a:r>
            <a:r>
              <a:rPr lang="ru-RU" sz="2000" dirty="0"/>
              <a:t> </a:t>
            </a:r>
            <a:r>
              <a:rPr lang="ru-RU" sz="2000" dirty="0" err="1"/>
              <a:t>зросту</a:t>
            </a:r>
            <a:r>
              <a:rPr lang="ru-RU" sz="2000" dirty="0"/>
              <a:t>. Але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лівий</a:t>
            </a:r>
            <a:r>
              <a:rPr lang="ru-RU" sz="2000" dirty="0"/>
              <a:t> з них </a:t>
            </a:r>
            <a:r>
              <a:rPr lang="ru-RU" sz="2000" dirty="0" err="1"/>
              <a:t>затримався</a:t>
            </a:r>
            <a:r>
              <a:rPr lang="ru-RU" sz="2000" dirty="0"/>
              <a:t> в </a:t>
            </a:r>
            <a:r>
              <a:rPr lang="ru-RU" sz="2000" dirty="0" err="1"/>
              <a:t>рості</a:t>
            </a:r>
            <a:r>
              <a:rPr lang="ru-RU" sz="2000" dirty="0"/>
              <a:t>, </a:t>
            </a:r>
            <a:r>
              <a:rPr lang="ru-RU" sz="2000" dirty="0" err="1"/>
              <a:t>ймовірно</a:t>
            </a:r>
            <a:r>
              <a:rPr lang="ru-RU" sz="2000" dirty="0"/>
              <a:t>,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гіпофізу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70992"/>
            <a:ext cx="3139850" cy="51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6615837" cy="5174389"/>
          </a:xfrm>
        </p:spPr>
        <p:txBody>
          <a:bodyPr>
            <a:normAutofit/>
          </a:bodyPr>
          <a:lstStyle/>
          <a:p>
            <a:r>
              <a:rPr lang="ru-RU" sz="2000" dirty="0" err="1"/>
              <a:t>Однояйцеві</a:t>
            </a:r>
            <a:r>
              <a:rPr lang="ru-RU" sz="2000" dirty="0"/>
              <a:t> </a:t>
            </a:r>
            <a:r>
              <a:rPr lang="ru-RU" sz="2000" dirty="0" err="1"/>
              <a:t>близнюки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жили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. </a:t>
            </a:r>
            <a:r>
              <a:rPr lang="ru-RU" sz="2000" dirty="0" err="1"/>
              <a:t>Верхня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дружиною </a:t>
            </a:r>
            <a:r>
              <a:rPr lang="ru-RU" sz="2000" dirty="0" err="1"/>
              <a:t>керуючого</a:t>
            </a:r>
            <a:r>
              <a:rPr lang="ru-RU" sz="2000" dirty="0"/>
              <a:t> </a:t>
            </a:r>
            <a:r>
              <a:rPr lang="ru-RU" sz="2000" dirty="0" err="1"/>
              <a:t>будинком</a:t>
            </a:r>
            <a:r>
              <a:rPr lang="ru-RU" sz="2000" dirty="0"/>
              <a:t> і жила в достатку в </a:t>
            </a:r>
            <a:r>
              <a:rPr lang="ru-RU" sz="2000" dirty="0" err="1"/>
              <a:t>місті</a:t>
            </a:r>
            <a:r>
              <a:rPr lang="ru-RU" sz="2000" dirty="0"/>
              <a:t>. </a:t>
            </a:r>
            <a:r>
              <a:rPr lang="ru-RU" sz="2000" dirty="0" err="1"/>
              <a:t>Нижня</a:t>
            </a:r>
            <a:r>
              <a:rPr lang="ru-RU" sz="2000" dirty="0"/>
              <a:t> жила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працівниці</a:t>
            </a:r>
            <a:r>
              <a:rPr lang="ru-RU" sz="2000" dirty="0"/>
              <a:t> в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/>
              <a:t>в </a:t>
            </a:r>
            <a:r>
              <a:rPr lang="ru-RU" sz="2000" dirty="0" err="1"/>
              <a:t>місті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36" y="1853449"/>
            <a:ext cx="3333346" cy="4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128792" cy="2736304"/>
          </a:xfrm>
        </p:spPr>
        <p:txBody>
          <a:bodyPr>
            <a:normAutofit/>
          </a:bodyPr>
          <a:lstStyle/>
          <a:p>
            <a:r>
              <a:rPr lang="ru-RU" sz="1600" dirty="0" err="1"/>
              <a:t>Однояйцеві</a:t>
            </a:r>
            <a:r>
              <a:rPr lang="ru-RU" sz="1600" dirty="0"/>
              <a:t> </a:t>
            </a:r>
            <a:r>
              <a:rPr lang="ru-RU" sz="1600" dirty="0" err="1"/>
              <a:t>близнюки</a:t>
            </a:r>
            <a:r>
              <a:rPr lang="ru-RU" sz="1600" dirty="0"/>
              <a:t> </a:t>
            </a:r>
            <a:r>
              <a:rPr lang="ru-RU" sz="1600" dirty="0" err="1"/>
              <a:t>чоловічої</a:t>
            </a:r>
            <a:r>
              <a:rPr lang="ru-RU" sz="1600" dirty="0"/>
              <a:t> </a:t>
            </a:r>
            <a:r>
              <a:rPr lang="ru-RU" sz="1600" dirty="0" err="1"/>
              <a:t>статі</a:t>
            </a:r>
            <a:r>
              <a:rPr lang="ru-RU" sz="1600" dirty="0"/>
              <a:t> </a:t>
            </a:r>
            <a:r>
              <a:rPr lang="ru-RU" sz="1600" dirty="0" smtClean="0"/>
              <a:t>у </a:t>
            </a:r>
            <a:r>
              <a:rPr lang="ru-RU" sz="1600" dirty="0" err="1"/>
              <a:t>віці</a:t>
            </a:r>
            <a:r>
              <a:rPr lang="ru-RU" sz="1600" dirty="0"/>
              <a:t> 42 </a:t>
            </a:r>
            <a:r>
              <a:rPr lang="ru-RU" sz="1600" dirty="0" err="1"/>
              <a:t>років</a:t>
            </a:r>
            <a:r>
              <a:rPr lang="ru-RU" sz="1600" dirty="0"/>
              <a:t>. У </a:t>
            </a:r>
            <a:r>
              <a:rPr lang="ru-RU" sz="1600" dirty="0" err="1"/>
              <a:t>дитинстві</a:t>
            </a:r>
            <a:r>
              <a:rPr lang="ru-RU" sz="1600" dirty="0"/>
              <a:t>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схожі</a:t>
            </a:r>
            <a:r>
              <a:rPr lang="ru-RU" sz="1600" dirty="0"/>
              <a:t>,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насилу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розрізняла</a:t>
            </a:r>
            <a:r>
              <a:rPr lang="ru-RU" sz="1600" dirty="0"/>
              <a:t>. </a:t>
            </a:r>
            <a:r>
              <a:rPr lang="ru-RU" sz="1600" dirty="0" err="1"/>
              <a:t>Обидва</a:t>
            </a:r>
            <a:r>
              <a:rPr lang="ru-RU" sz="1600" dirty="0"/>
              <a:t> </a:t>
            </a:r>
            <a:r>
              <a:rPr lang="ru-RU" sz="1600" dirty="0" err="1"/>
              <a:t>присвятили</a:t>
            </a:r>
            <a:r>
              <a:rPr lang="ru-RU" sz="1600" dirty="0"/>
              <a:t> себе </a:t>
            </a:r>
            <a:r>
              <a:rPr lang="ru-RU" sz="1600" dirty="0" err="1"/>
              <a:t>архітектурі</a:t>
            </a:r>
            <a:r>
              <a:rPr lang="ru-RU" sz="1600" dirty="0"/>
              <a:t>, але </a:t>
            </a:r>
            <a:r>
              <a:rPr lang="ru-RU" sz="1600" dirty="0" err="1"/>
              <a:t>вчилися</a:t>
            </a:r>
            <a:r>
              <a:rPr lang="ru-RU" sz="1600" dirty="0"/>
              <a:t> </a:t>
            </a:r>
            <a:r>
              <a:rPr lang="ru-RU" sz="1600" dirty="0" err="1"/>
              <a:t>неоднаково</a:t>
            </a:r>
            <a:r>
              <a:rPr lang="ru-RU" sz="1600" dirty="0"/>
              <a:t>. </a:t>
            </a:r>
            <a:r>
              <a:rPr lang="ru-RU" sz="1600" dirty="0" err="1"/>
              <a:t>Другий</a:t>
            </a:r>
            <a:r>
              <a:rPr lang="ru-RU" sz="1600" dirty="0"/>
              <a:t> </a:t>
            </a:r>
            <a:r>
              <a:rPr lang="ru-RU" sz="1600" dirty="0" err="1"/>
              <a:t>закінчив</a:t>
            </a:r>
            <a:r>
              <a:rPr lang="ru-RU" sz="1600" dirty="0"/>
              <a:t> курс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доля </a:t>
            </a:r>
            <a:r>
              <a:rPr lang="ru-RU" sz="1600" dirty="0" err="1"/>
              <a:t>теж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різна</a:t>
            </a:r>
            <a:r>
              <a:rPr lang="ru-RU" sz="1600" dirty="0"/>
              <a:t> - </a:t>
            </a:r>
            <a:r>
              <a:rPr lang="ru-RU" sz="1600" dirty="0" err="1"/>
              <a:t>другий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у </a:t>
            </a:r>
            <a:r>
              <a:rPr lang="ru-RU" sz="1600" dirty="0" err="1"/>
              <a:t>полоні</a:t>
            </a:r>
            <a:r>
              <a:rPr lang="ru-RU" sz="1600" dirty="0"/>
              <a:t> і т.д</a:t>
            </a:r>
            <a:r>
              <a:rPr lang="ru-RU" sz="1600" dirty="0" smtClean="0"/>
              <a:t>.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першого</a:t>
            </a:r>
            <a:r>
              <a:rPr lang="ru-RU" sz="1600" dirty="0"/>
              <a:t> в </a:t>
            </a:r>
            <a:r>
              <a:rPr lang="ru-RU" sz="1600" dirty="0" err="1"/>
              <a:t>загальній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важче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страждав</a:t>
            </a:r>
            <a:r>
              <a:rPr lang="ru-RU" sz="1600" dirty="0"/>
              <a:t> астмою. </a:t>
            </a:r>
            <a:r>
              <a:rPr lang="ru-RU" sz="1600" dirty="0" err="1"/>
              <a:t>Обличчям</a:t>
            </a:r>
            <a:r>
              <a:rPr lang="ru-RU" sz="1600" dirty="0"/>
              <a:t> вони </a:t>
            </a:r>
            <a:r>
              <a:rPr lang="ru-RU" sz="1600" dirty="0" err="1"/>
              <a:t>помітно</a:t>
            </a:r>
            <a:r>
              <a:rPr lang="ru-RU" sz="1600" dirty="0"/>
              <a:t> </a:t>
            </a:r>
            <a:r>
              <a:rPr lang="ru-RU" sz="1600" dirty="0" err="1"/>
              <a:t>різняться</a:t>
            </a:r>
            <a:r>
              <a:rPr lang="ru-RU" sz="1600" dirty="0"/>
              <a:t>. </a:t>
            </a:r>
            <a:r>
              <a:rPr lang="ru-RU" sz="1600" dirty="0" err="1"/>
              <a:t>Другий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 err="1"/>
              <a:t>цілому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/>
              <a:t>першого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0123"/>
            <a:ext cx="3888432" cy="47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10" y="908720"/>
            <a:ext cx="6196405" cy="3603812"/>
          </a:xfrm>
        </p:spPr>
        <p:txBody>
          <a:bodyPr/>
          <a:lstStyle/>
          <a:p>
            <a:r>
              <a:rPr lang="ru-RU" dirty="0" err="1" smtClean="0"/>
              <a:t>Бабусі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жили </a:t>
            </a:r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279122" cy="3426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056784" cy="28803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Розлучені</a:t>
            </a:r>
            <a:r>
              <a:rPr lang="ru-RU" sz="2000" dirty="0" smtClean="0"/>
              <a:t> </a:t>
            </a:r>
            <a:r>
              <a:rPr lang="ru-RU" sz="2000" dirty="0" err="1"/>
              <a:t>незабаром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однояйцеві</a:t>
            </a:r>
            <a:r>
              <a:rPr lang="ru-RU" sz="2000" dirty="0" smtClean="0"/>
              <a:t> </a:t>
            </a:r>
            <a:r>
              <a:rPr lang="ru-RU" sz="2000" dirty="0" err="1"/>
              <a:t>близнюки</a:t>
            </a:r>
            <a:r>
              <a:rPr lang="ru-RU" sz="2000" dirty="0"/>
              <a:t>, </a:t>
            </a:r>
            <a:r>
              <a:rPr lang="ru-RU" sz="2000" dirty="0" err="1"/>
              <a:t>виховані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(</a:t>
            </a:r>
            <a:r>
              <a:rPr lang="ru-RU" sz="2000" dirty="0" err="1"/>
              <a:t>місто</a:t>
            </a:r>
            <a:r>
              <a:rPr lang="ru-RU" sz="2000" dirty="0"/>
              <a:t> і село). </a:t>
            </a:r>
            <a:r>
              <a:rPr lang="ru-RU" sz="2000" dirty="0" err="1"/>
              <a:t>Подібність</a:t>
            </a:r>
            <a:r>
              <a:rPr lang="ru-RU" sz="2000" dirty="0"/>
              <a:t> за </a:t>
            </a:r>
            <a:r>
              <a:rPr lang="ru-RU" sz="2000" dirty="0" err="1"/>
              <a:t>розумовими</a:t>
            </a:r>
            <a:r>
              <a:rPr lang="ru-RU" sz="2000" dirty="0"/>
              <a:t> </a:t>
            </a:r>
            <a:r>
              <a:rPr lang="ru-RU" sz="2000" dirty="0" err="1"/>
              <a:t>здібностями</a:t>
            </a:r>
            <a:r>
              <a:rPr lang="ru-RU" sz="2000" dirty="0"/>
              <a:t>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, </a:t>
            </a:r>
            <a:r>
              <a:rPr lang="ru-RU" sz="2000" dirty="0" err="1"/>
              <a:t>характери</a:t>
            </a:r>
            <a:r>
              <a:rPr lang="ru-RU" sz="2000" dirty="0"/>
              <a:t> - </a:t>
            </a:r>
            <a:r>
              <a:rPr lang="ru-RU" sz="2000" dirty="0" err="1"/>
              <a:t>різні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844823"/>
            <a:ext cx="3578516" cy="44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65245" cy="1202485"/>
          </a:xfrm>
        </p:spPr>
        <p:txBody>
          <a:bodyPr/>
          <a:lstStyle/>
          <a:p>
            <a:r>
              <a:rPr lang="uk-UA" dirty="0" smtClean="0"/>
              <a:t>Що таке генотип?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3672409"/>
          </a:xfrm>
        </p:spPr>
        <p:txBody>
          <a:bodyPr/>
          <a:lstStyle/>
          <a:p>
            <a:r>
              <a:rPr lang="ru-RU" sz="3600" dirty="0" smtClean="0"/>
              <a:t>Генотип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/>
              <a:t>спадкових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(</a:t>
            </a:r>
            <a:r>
              <a:rPr lang="ru-RU" dirty="0" err="1"/>
              <a:t>генів</a:t>
            </a:r>
            <a:r>
              <a:rPr lang="ru-RU" dirty="0"/>
              <a:t>, хромосом, </a:t>
            </a:r>
            <a:r>
              <a:rPr lang="ru-RU" dirty="0" err="1"/>
              <a:t>мітохондрій</a:t>
            </a:r>
            <a:r>
              <a:rPr lang="ru-RU" dirty="0"/>
              <a:t>, </a:t>
            </a:r>
            <a:r>
              <a:rPr lang="ru-RU" dirty="0" smtClean="0"/>
              <a:t>пластид).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" y="4740927"/>
            <a:ext cx="3096713" cy="2117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096344" cy="2249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961">
            <a:off x="3783098" y="3084974"/>
            <a:ext cx="5292545" cy="3065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1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/>
          <a:lstStyle/>
          <a:p>
            <a:r>
              <a:rPr lang="uk-UA" dirty="0" smtClean="0"/>
              <a:t>Що таке фенотип?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3590212"/>
          </a:xfrm>
        </p:spPr>
        <p:txBody>
          <a:bodyPr>
            <a:normAutofit/>
          </a:bodyPr>
          <a:lstStyle/>
          <a:p>
            <a:r>
              <a:rPr lang="ru-RU" sz="2800" dirty="0"/>
              <a:t>Фенотип </a:t>
            </a:r>
            <a:r>
              <a:rPr lang="ru-RU" sz="2000" dirty="0"/>
              <a:t>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грецького</a:t>
            </a:r>
            <a:r>
              <a:rPr lang="ru-RU" sz="2000" dirty="0"/>
              <a:t> </a:t>
            </a:r>
            <a:r>
              <a:rPr lang="en-US" sz="2000" dirty="0" err="1"/>
              <a:t>phaino</a:t>
            </a:r>
            <a:r>
              <a:rPr lang="en-US" sz="2000" dirty="0"/>
              <a:t> - </a:t>
            </a:r>
            <a:r>
              <a:rPr lang="ru-RU" sz="2000" dirty="0"/>
              <a:t>являю , </a:t>
            </a:r>
            <a:r>
              <a:rPr lang="ru-RU" sz="2000" dirty="0" err="1"/>
              <a:t>виявляю</a:t>
            </a:r>
            <a:r>
              <a:rPr lang="ru-RU" sz="2000" dirty="0"/>
              <a:t> і тип)</a:t>
            </a:r>
            <a:r>
              <a:rPr lang="ru-RU" sz="1600" dirty="0" smtClean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сукупність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і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 та </a:t>
            </a:r>
            <a:r>
              <a:rPr lang="ru-RU" sz="2000" dirty="0" err="1"/>
              <a:t>властивостей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є результатом </a:t>
            </a:r>
            <a:r>
              <a:rPr lang="ru-RU" sz="2000" dirty="0" err="1"/>
              <a:t>взаємодії</a:t>
            </a:r>
            <a:r>
              <a:rPr lang="ru-RU" sz="2000" dirty="0"/>
              <a:t> генотипу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 smtClean="0"/>
              <a:t>середовищем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01466"/>
            <a:ext cx="3299402" cy="3299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3312556" cy="33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0648"/>
            <a:ext cx="7416824" cy="1440160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err="1"/>
              <a:t>Молюски</a:t>
            </a:r>
            <a:r>
              <a:rPr lang="ru-RU" dirty="0"/>
              <a:t> виду </a:t>
            </a:r>
            <a:r>
              <a:rPr lang="en-US" dirty="0" err="1"/>
              <a:t>Donax</a:t>
            </a:r>
            <a:r>
              <a:rPr lang="en-US" dirty="0"/>
              <a:t> </a:t>
            </a:r>
            <a:r>
              <a:rPr lang="en-US" dirty="0" err="1"/>
              <a:t>variabilis</a:t>
            </a:r>
            <a:r>
              <a:rPr lang="en-US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різноманітний</a:t>
            </a:r>
            <a:r>
              <a:rPr lang="ru-RU" dirty="0"/>
              <a:t> фенотип (форму та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мушлі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Історична довідка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Термін</a:t>
            </a:r>
            <a:r>
              <a:rPr lang="ru-RU" dirty="0"/>
              <a:t> фенотип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датський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Йогансен</a:t>
            </a:r>
            <a:r>
              <a:rPr lang="ru-RU" dirty="0"/>
              <a:t> в 1909 р., разом з </a:t>
            </a:r>
            <a:r>
              <a:rPr lang="ru-RU" dirty="0" err="1"/>
              <a:t>концепцією</a:t>
            </a:r>
            <a:r>
              <a:rPr lang="ru-RU" dirty="0"/>
              <a:t> генотипу,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спадковість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спадковості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результату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роботах </a:t>
            </a:r>
            <a:r>
              <a:rPr lang="ru-RU" dirty="0" err="1"/>
              <a:t>Грегора</a:t>
            </a:r>
            <a:r>
              <a:rPr lang="ru-RU" dirty="0"/>
              <a:t> Менделя (1865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029" y="980728"/>
            <a:ext cx="7632848" cy="481434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7848" y="8367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Генотип 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зовнішнє середовище + випадкові 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зміни 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 фенотип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05080"/>
            <a:ext cx="3312368" cy="465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8" y="1805080"/>
            <a:ext cx="3128346" cy="468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1760717" cy="29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Фенотип та онтогенез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5"/>
            <a:ext cx="7632848" cy="4176465"/>
          </a:xfrm>
        </p:spPr>
        <p:txBody>
          <a:bodyPr>
            <a:normAutofit/>
          </a:bodyPr>
          <a:lstStyle/>
          <a:p>
            <a:r>
              <a:rPr lang="ru-RU" dirty="0" err="1"/>
              <a:t>Здатність</a:t>
            </a:r>
            <a:r>
              <a:rPr lang="ru-RU" dirty="0"/>
              <a:t> генотипу </a:t>
            </a:r>
            <a:r>
              <a:rPr lang="ru-RU" dirty="0" err="1"/>
              <a:t>формувати</a:t>
            </a:r>
            <a:r>
              <a:rPr lang="ru-RU" dirty="0"/>
              <a:t> в </a:t>
            </a:r>
            <a:r>
              <a:rPr lang="ru-RU" dirty="0" err="1"/>
              <a:t>онтогенезі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фенотипи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/>
              <a:t>нормою </a:t>
            </a:r>
            <a:r>
              <a:rPr lang="ru-RU" b="1" dirty="0" err="1"/>
              <a:t>реакції</a:t>
            </a:r>
            <a:r>
              <a:rPr lang="ru-RU" dirty="0"/>
              <a:t>. Вона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Чим </a:t>
            </a:r>
            <a:r>
              <a:rPr lang="ru-RU" dirty="0" err="1"/>
              <a:t>ширше</a:t>
            </a:r>
            <a:r>
              <a:rPr lang="ru-RU" dirty="0"/>
              <a:t> норма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генотипу в </a:t>
            </a:r>
            <a:r>
              <a:rPr lang="ru-RU" dirty="0" err="1"/>
              <a:t>онтогенезі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 smtClean="0"/>
              <a:t>різноманітніші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виду,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норма </a:t>
            </a:r>
            <a:r>
              <a:rPr lang="ru-RU" dirty="0" err="1"/>
              <a:t>реакції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8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2592288"/>
          </a:xfrm>
        </p:spPr>
        <p:txBody>
          <a:bodyPr>
            <a:normAutofit/>
          </a:bodyPr>
          <a:lstStyle/>
          <a:p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фенотипи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сильно </a:t>
            </a:r>
            <a:r>
              <a:rPr lang="ru-RU" sz="2000" dirty="0" err="1"/>
              <a:t>відрізняються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одного. Так, сосни в </a:t>
            </a:r>
            <a:r>
              <a:rPr lang="ru-RU" sz="2000" dirty="0" err="1"/>
              <a:t>лісі</a:t>
            </a:r>
            <a:r>
              <a:rPr lang="ru-RU" sz="2000" dirty="0"/>
              <a:t> </a:t>
            </a:r>
            <a:r>
              <a:rPr lang="ru-RU" sz="2000" dirty="0" err="1"/>
              <a:t>високі</a:t>
            </a:r>
            <a:r>
              <a:rPr lang="ru-RU" sz="2000" dirty="0"/>
              <a:t> і </a:t>
            </a:r>
            <a:r>
              <a:rPr lang="ru-RU" sz="2000" dirty="0" err="1"/>
              <a:t>стрункі</a:t>
            </a:r>
            <a:r>
              <a:rPr lang="ru-RU" sz="2000" dirty="0"/>
              <a:t>, а на </a:t>
            </a:r>
            <a:r>
              <a:rPr lang="ru-RU" sz="2000" dirty="0" err="1"/>
              <a:t>відкритому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 - </a:t>
            </a:r>
            <a:r>
              <a:rPr lang="ru-RU" sz="2000" dirty="0" err="1"/>
              <a:t>розлогі</a:t>
            </a:r>
            <a:r>
              <a:rPr lang="ru-RU" sz="2000" dirty="0"/>
              <a:t>. Форма </a:t>
            </a:r>
            <a:r>
              <a:rPr lang="ru-RU" sz="2000" dirty="0" err="1"/>
              <a:t>листя</a:t>
            </a:r>
            <a:r>
              <a:rPr lang="ru-RU" sz="2000" dirty="0"/>
              <a:t> водяного </a:t>
            </a:r>
            <a:r>
              <a:rPr lang="ru-RU" sz="2000" dirty="0" err="1"/>
              <a:t>жовтцю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у </a:t>
            </a:r>
            <a:r>
              <a:rPr lang="ru-RU" sz="2000" dirty="0" err="1"/>
              <a:t>воді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на </a:t>
            </a:r>
            <a:r>
              <a:rPr lang="ru-RU" sz="2000" dirty="0" err="1"/>
              <a:t>повітрі</a:t>
            </a:r>
            <a:r>
              <a:rPr lang="ru-RU" sz="2000" dirty="0"/>
              <a:t> </a:t>
            </a:r>
            <a:r>
              <a:rPr lang="ru-RU" sz="2000" dirty="0" err="1"/>
              <a:t>виявився</a:t>
            </a:r>
            <a:r>
              <a:rPr lang="ru-RU" sz="2000" dirty="0"/>
              <a:t> лист. У людей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клінічно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зростання</a:t>
            </a:r>
            <a:r>
              <a:rPr lang="ru-RU" sz="2000" dirty="0"/>
              <a:t>,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колір</a:t>
            </a:r>
            <a:r>
              <a:rPr lang="ru-RU" sz="2000" dirty="0"/>
              <a:t> очей, форма </a:t>
            </a:r>
            <a:r>
              <a:rPr lang="ru-RU" sz="2000" dirty="0" err="1"/>
              <a:t>волосся</a:t>
            </a:r>
            <a:r>
              <a:rPr lang="ru-RU" sz="2000" dirty="0"/>
              <a:t>,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і т. д. є </a:t>
            </a:r>
            <a:r>
              <a:rPr lang="ru-RU" sz="2000" dirty="0" err="1" smtClean="0"/>
              <a:t>фенотиповими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45857"/>
            <a:ext cx="2922597" cy="368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Фенотипи сосни звичайної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88" y="1417991"/>
            <a:ext cx="3604274" cy="442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166095" cy="433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4287" y="5287935"/>
            <a:ext cx="353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Сосна на </a:t>
            </a:r>
            <a:r>
              <a:rPr lang="ru-RU" dirty="0" err="1"/>
              <a:t>затишній</a:t>
            </a:r>
            <a:r>
              <a:rPr lang="ru-RU" dirty="0"/>
              <a:t> </a:t>
            </a:r>
            <a:r>
              <a:rPr lang="ru-RU" dirty="0" err="1"/>
              <a:t>галявині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1118" y="5313206"/>
            <a:ext cx="3166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Сосна у світлому лісі</a:t>
            </a:r>
          </a:p>
        </p:txBody>
      </p:sp>
    </p:spTree>
    <p:extLst>
      <p:ext uri="{BB962C8B-B14F-4D97-AF65-F5344CB8AC3E}">
        <p14:creationId xmlns:p14="http://schemas.microsoft.com/office/powerpoint/2010/main" val="15702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235</TotalTime>
  <Words>504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Фенотипи організмів</vt:lpstr>
      <vt:lpstr>Що таке генотип?</vt:lpstr>
      <vt:lpstr>Що таке фенотип?</vt:lpstr>
      <vt:lpstr>Презентация PowerPoint</vt:lpstr>
      <vt:lpstr>Історична довідка</vt:lpstr>
      <vt:lpstr>Презентация PowerPoint</vt:lpstr>
      <vt:lpstr>Фенотип та онтогенез</vt:lpstr>
      <vt:lpstr>Презентация PowerPoint</vt:lpstr>
      <vt:lpstr>Фенотипи сосни звичайної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Генотипи організмів</dc:title>
  <dc:creator>SAMSUNG</dc:creator>
  <cp:lastModifiedBy>SAMSUNG</cp:lastModifiedBy>
  <cp:revision>23</cp:revision>
  <dcterms:created xsi:type="dcterms:W3CDTF">2013-10-15T14:17:58Z</dcterms:created>
  <dcterms:modified xsi:type="dcterms:W3CDTF">2013-11-03T19:25:02Z</dcterms:modified>
</cp:coreProperties>
</file>