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6497C8-C6D8-4F3E-9E86-0A514EA7EACB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B022E1-8F20-4B54-B687-C5EC3C099E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%D0%91%D1%96%D0%BE%D0%BB%D0%BE%D0%B3%D1%96%D1%87%D0%BD%D0%B8%D0%B9+%D0%B2%D0%BF%D0%BB%D0%B8%D0%B2+%D1%80%D0%B0%D0%B4%D1%96%D0%B0%D1%86%D1%96%D1%97&amp;source=images&amp;cd=&amp;cad=rja&amp;docid=bpsrLebyOJya2M&amp;tbnid=zV26Vh6QDjZmrM:&amp;ved=&amp;url=http%3A%2F%2Fwww.chornobyl.net%2Fua%2Findex.php%3Fnewsid%3D1173855048&amp;ei=nM5qUbuDGMmSswbdw4DgDA&amp;bvm=bv.45175338,d.Yms&amp;psig=AFQjCNGR-tn1LsqfBd_ONBE7aA5WeX44jw&amp;ust=13660406051750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ua/url?sa=i&amp;rct=j&amp;q=%D1%80%D0%BE%D1%81%D0%BB%D0%B8%D0%BD%D0%B8+%D0%BF%D1%96%D0%B4+%D0%B4%D1%96%D1%94%D1%8E+%D1%80%D0%B0%D0%B4%D1%96%D0%B0%D1%86%D1%96%D1%97&amp;source=images&amp;cd=&amp;cad=rja&amp;docid=46hD6fE-VFEELM&amp;tbnid=argYqZ82tUZZYM:&amp;ved=&amp;url=http%3A%2F%2Fuk.wikipedia.org%2Fwiki%2F%25D0%25A1%25D1%2582%25D0%25B0%25D1%2580%25D1%2596%25D0%25BD%25D0%25BD%25D1%258F&amp;ei=fM9qUa3kLKnK4ATH7oCwAg&amp;bvm=bv.45175338,d.bGE&amp;psig=AFQjCNGBMHSBx3af7gmVOFiQwnebUVD7Xg&amp;ust=13660408292293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uclearbomb.ru/poro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4968552" cy="2376264"/>
          </a:xfrm>
        </p:spPr>
        <p:txBody>
          <a:bodyPr>
            <a:noAutofit/>
          </a:bodyPr>
          <a:lstStyle/>
          <a:p>
            <a:r>
              <a:rPr lang="uk-UA" b="1" dirty="0" smtClean="0">
                <a:effectLst>
                  <a:glow rad="88900">
                    <a:schemeClr val="tx1">
                      <a:alpha val="60000"/>
                    </a:schemeClr>
                  </a:glow>
                </a:effectLst>
              </a:rPr>
              <a:t>Біологічний вплив радіоактивного випромінювання</a:t>
            </a:r>
            <a:endParaRPr lang="ru-RU" b="1" dirty="0">
              <a:effectLst>
                <a:glow rad="88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3483909" cy="3849877"/>
          </a:xfrm>
        </p:spPr>
        <p:txBody>
          <a:bodyPr>
            <a:normAutofit/>
          </a:bodyPr>
          <a:lstStyle/>
          <a:p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? При </a:t>
            </a:r>
            <a:r>
              <a:rPr lang="ru-RU" sz="1600" dirty="0" err="1"/>
              <a:t>виході</a:t>
            </a:r>
            <a:r>
              <a:rPr lang="ru-RU" sz="1600" dirty="0"/>
              <a:t> на </a:t>
            </a:r>
            <a:r>
              <a:rPr lang="ru-RU" sz="1600" dirty="0" err="1"/>
              <a:t>вулицю</a:t>
            </a:r>
            <a:r>
              <a:rPr lang="ru-RU" sz="1600" dirty="0"/>
              <a:t> </a:t>
            </a:r>
            <a:r>
              <a:rPr lang="ru-RU" sz="1600" dirty="0" err="1"/>
              <a:t>одягайтеся</a:t>
            </a:r>
            <a:r>
              <a:rPr lang="ru-RU" sz="1600" dirty="0"/>
              <a:t> в максимально </a:t>
            </a:r>
            <a:r>
              <a:rPr lang="ru-RU" sz="1600" dirty="0" err="1"/>
              <a:t>світлий</a:t>
            </a:r>
            <a:r>
              <a:rPr lang="ru-RU" sz="1600" dirty="0"/>
              <a:t> </a:t>
            </a:r>
            <a:r>
              <a:rPr lang="ru-RU" sz="1600" dirty="0" err="1"/>
              <a:t>одяг</a:t>
            </a:r>
            <a:r>
              <a:rPr lang="ru-RU" sz="1600" dirty="0"/>
              <a:t>, </a:t>
            </a:r>
            <a:r>
              <a:rPr lang="ru-RU" sz="1600" dirty="0" err="1"/>
              <a:t>причому</a:t>
            </a:r>
            <a:r>
              <a:rPr lang="ru-RU" sz="1600" dirty="0"/>
              <a:t> </a:t>
            </a:r>
            <a:r>
              <a:rPr lang="ru-RU" sz="1600" dirty="0" err="1"/>
              <a:t>такий</a:t>
            </a:r>
            <a:r>
              <a:rPr lang="ru-RU" sz="1600" dirty="0"/>
              <a:t>, </a:t>
            </a:r>
            <a:r>
              <a:rPr lang="ru-RU" sz="1600" dirty="0" err="1"/>
              <a:t>котрий</a:t>
            </a:r>
            <a:r>
              <a:rPr lang="ru-RU" sz="1600" dirty="0"/>
              <a:t> при </a:t>
            </a:r>
            <a:r>
              <a:rPr lang="ru-RU" sz="1600" dirty="0" err="1"/>
              <a:t>поверненні</a:t>
            </a:r>
            <a:r>
              <a:rPr lang="ru-RU" sz="1600" dirty="0"/>
              <a:t> </a:t>
            </a:r>
            <a:r>
              <a:rPr lang="ru-RU" sz="1600" dirty="0" err="1"/>
              <a:t>додому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буде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випрати</a:t>
            </a:r>
            <a:r>
              <a:rPr lang="ru-RU" sz="1600" dirty="0"/>
              <a:t>. </a:t>
            </a:r>
            <a:r>
              <a:rPr lang="ru-RU" sz="1600" dirty="0" err="1"/>
              <a:t>Обов'язково</a:t>
            </a:r>
            <a:r>
              <a:rPr lang="ru-RU" sz="1600" dirty="0"/>
              <a:t> </a:t>
            </a:r>
            <a:r>
              <a:rPr lang="ru-RU" sz="1600" dirty="0" err="1"/>
              <a:t>носіть</a:t>
            </a:r>
            <a:r>
              <a:rPr lang="ru-RU" sz="1600" dirty="0"/>
              <a:t> будь-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 smtClean="0"/>
              <a:t>убір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/>
              <a:t>повернення</a:t>
            </a:r>
            <a:r>
              <a:rPr lang="ru-RU" sz="1600" dirty="0"/>
              <a:t> </a:t>
            </a:r>
            <a:r>
              <a:rPr lang="ru-RU" sz="1600" dirty="0" err="1"/>
              <a:t>додому</a:t>
            </a:r>
            <a:r>
              <a:rPr lang="ru-RU" sz="1600" dirty="0"/>
              <a:t> </a:t>
            </a:r>
            <a:r>
              <a:rPr lang="ru-RU" sz="1600" dirty="0" err="1"/>
              <a:t>негайно</a:t>
            </a:r>
            <a:r>
              <a:rPr lang="ru-RU" sz="1600" dirty="0"/>
              <a:t> </a:t>
            </a:r>
            <a:r>
              <a:rPr lang="ru-RU" sz="1600" dirty="0" err="1"/>
              <a:t>відправляйте</a:t>
            </a:r>
            <a:r>
              <a:rPr lang="ru-RU" sz="1600" dirty="0"/>
              <a:t> в </a:t>
            </a:r>
            <a:r>
              <a:rPr lang="ru-RU" sz="1600" dirty="0" err="1"/>
              <a:t>прання</a:t>
            </a:r>
            <a:r>
              <a:rPr lang="ru-RU" sz="1600" dirty="0"/>
              <a:t> весь </a:t>
            </a:r>
            <a:r>
              <a:rPr lang="ru-RU" sz="1600" dirty="0" err="1"/>
              <a:t>одяг</a:t>
            </a:r>
            <a:r>
              <a:rPr lang="ru-RU" sz="1600" dirty="0"/>
              <a:t> </a:t>
            </a:r>
            <a:r>
              <a:rPr lang="ru-RU" sz="1600" dirty="0" smtClean="0"/>
              <a:t>і </a:t>
            </a:r>
            <a:r>
              <a:rPr lang="ru-RU" sz="1600" dirty="0" err="1"/>
              <a:t>ретельно</a:t>
            </a:r>
            <a:r>
              <a:rPr lang="ru-RU" sz="1600" dirty="0"/>
              <a:t> </a:t>
            </a:r>
            <a:r>
              <a:rPr lang="ru-RU" sz="1600" dirty="0" err="1"/>
              <a:t>мийтеся</a:t>
            </a:r>
            <a:r>
              <a:rPr lang="ru-RU" sz="1600" dirty="0"/>
              <a:t> в </a:t>
            </a:r>
            <a:r>
              <a:rPr lang="ru-RU" sz="1600" dirty="0" err="1"/>
              <a:t>душі</a:t>
            </a:r>
            <a:r>
              <a:rPr lang="ru-RU" sz="1600" dirty="0"/>
              <a:t>. І так </a:t>
            </a:r>
            <a:r>
              <a:rPr lang="ru-RU" sz="1600" dirty="0" err="1"/>
              <a:t>після</a:t>
            </a:r>
            <a:r>
              <a:rPr lang="ru-RU" sz="1600" dirty="0"/>
              <a:t> кожного </a:t>
            </a:r>
            <a:r>
              <a:rPr lang="ru-RU" sz="1600" dirty="0" err="1"/>
              <a:t>виходу</a:t>
            </a:r>
            <a:r>
              <a:rPr lang="ru-RU" sz="1600" dirty="0"/>
              <a:t> на </a:t>
            </a:r>
            <a:r>
              <a:rPr lang="ru-RU" sz="1600" dirty="0" err="1"/>
              <a:t>вулицю</a:t>
            </a:r>
            <a:r>
              <a:rPr lang="ru-RU" sz="1600" dirty="0"/>
              <a:t>.</a:t>
            </a:r>
          </a:p>
          <a:p>
            <a:r>
              <a:rPr lang="ru-RU" sz="1600" dirty="0"/>
              <a:t>До </a:t>
            </a:r>
            <a:r>
              <a:rPr lang="ru-RU" sz="1600" dirty="0" err="1"/>
              <a:t>речі</a:t>
            </a:r>
            <a:r>
              <a:rPr lang="ru-RU" sz="1600" dirty="0"/>
              <a:t> - у </a:t>
            </a:r>
            <a:r>
              <a:rPr lang="ru-RU" sz="1600" dirty="0" err="1"/>
              <a:t>подібній</a:t>
            </a:r>
            <a:r>
              <a:rPr lang="ru-RU" sz="1600" dirty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 </a:t>
            </a:r>
            <a:r>
              <a:rPr lang="ru-RU" sz="1600" dirty="0" err="1"/>
              <a:t>взуття</a:t>
            </a:r>
            <a:r>
              <a:rPr lang="ru-RU" sz="1600" dirty="0"/>
              <a:t> </a:t>
            </a:r>
            <a:r>
              <a:rPr lang="ru-RU" sz="1600" dirty="0" err="1"/>
              <a:t>краще</a:t>
            </a:r>
            <a:r>
              <a:rPr lang="ru-RU" sz="1600" dirty="0"/>
              <a:t> </a:t>
            </a:r>
            <a:r>
              <a:rPr lang="ru-RU" sz="1600" dirty="0" err="1"/>
              <a:t>залишати</a:t>
            </a:r>
            <a:r>
              <a:rPr lang="ru-RU" sz="1600" dirty="0"/>
              <a:t> за порогом </a:t>
            </a:r>
            <a:r>
              <a:rPr lang="ru-RU" sz="1600" dirty="0" err="1"/>
              <a:t>квартири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Захищатися</a:t>
            </a:r>
            <a:r>
              <a:rPr lang="ru-RU" dirty="0"/>
              <a:t> і </a:t>
            </a:r>
            <a:r>
              <a:rPr lang="ru-RU" dirty="0" err="1" smtClean="0"/>
              <a:t>митися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933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76872"/>
            <a:ext cx="3411901" cy="2713484"/>
          </a:xfrm>
        </p:spPr>
        <p:txBody>
          <a:bodyPr/>
          <a:lstStyle/>
          <a:p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? </a:t>
            </a:r>
            <a:r>
              <a:rPr lang="ru-RU" sz="1600" dirty="0" err="1"/>
              <a:t>Ніяких</a:t>
            </a:r>
            <a:r>
              <a:rPr lang="ru-RU" sz="1600" dirty="0"/>
              <a:t> </a:t>
            </a:r>
            <a:r>
              <a:rPr lang="ru-RU" sz="1600" dirty="0" err="1"/>
              <a:t>віників</a:t>
            </a:r>
            <a:r>
              <a:rPr lang="ru-RU" sz="1600" dirty="0"/>
              <a:t> і </a:t>
            </a:r>
            <a:r>
              <a:rPr lang="ru-RU" sz="1600" dirty="0" err="1"/>
              <a:t>пилососів</a:t>
            </a:r>
            <a:r>
              <a:rPr lang="ru-RU" sz="1600" dirty="0"/>
              <a:t>: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миття</a:t>
            </a:r>
            <a:r>
              <a:rPr lang="ru-RU" sz="1600" dirty="0"/>
              <a:t> простою чистою </a:t>
            </a:r>
            <a:r>
              <a:rPr lang="ru-RU" sz="1600" dirty="0" smtClean="0"/>
              <a:t>водою. </a:t>
            </a:r>
            <a:r>
              <a:rPr lang="ru-RU" sz="1600" dirty="0"/>
              <a:t>Для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радіації</a:t>
            </a:r>
            <a:r>
              <a:rPr lang="ru-RU" sz="1600" dirty="0"/>
              <a:t> </a:t>
            </a:r>
            <a:r>
              <a:rPr lang="ru-RU" sz="1600" dirty="0" err="1"/>
              <a:t>мити</a:t>
            </a:r>
            <a:r>
              <a:rPr lang="ru-RU" sz="1600" dirty="0"/>
              <a:t> </a:t>
            </a:r>
            <a:r>
              <a:rPr lang="ru-RU" sz="1600" dirty="0" err="1"/>
              <a:t>підлогу</a:t>
            </a:r>
            <a:r>
              <a:rPr lang="ru-RU" sz="1600" dirty="0"/>
              <a:t> і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поверхні</a:t>
            </a:r>
            <a:r>
              <a:rPr lang="ru-RU" sz="1600" dirty="0"/>
              <a:t> в </a:t>
            </a:r>
            <a:r>
              <a:rPr lang="ru-RU" sz="1600" dirty="0" err="1"/>
              <a:t>будинку</a:t>
            </a:r>
            <a:r>
              <a:rPr lang="ru-RU" sz="1600" dirty="0"/>
              <a:t> треба часто і </a:t>
            </a:r>
            <a:r>
              <a:rPr lang="ru-RU" sz="1600" dirty="0" err="1"/>
              <a:t>досконало</a:t>
            </a:r>
            <a:r>
              <a:rPr lang="ru-RU" sz="1600" dirty="0"/>
              <a:t> - не </a:t>
            </a:r>
            <a:r>
              <a:rPr lang="ru-RU" sz="1600" dirty="0" err="1"/>
              <a:t>менше</a:t>
            </a:r>
            <a:r>
              <a:rPr lang="ru-RU" sz="1600" dirty="0"/>
              <a:t> одного </a:t>
            </a:r>
            <a:r>
              <a:rPr lang="ru-RU" sz="1600" dirty="0" err="1"/>
              <a:t>вологого</a:t>
            </a:r>
            <a:r>
              <a:rPr lang="ru-RU" sz="1600" dirty="0"/>
              <a:t> </a:t>
            </a:r>
            <a:r>
              <a:rPr lang="ru-RU" sz="1600" dirty="0" err="1"/>
              <a:t>прибирання</a:t>
            </a:r>
            <a:r>
              <a:rPr lang="ru-RU" sz="1600" dirty="0"/>
              <a:t> в день.</a:t>
            </a:r>
          </a:p>
          <a:p>
            <a:r>
              <a:rPr lang="ru-RU" sz="1600" dirty="0"/>
              <a:t>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пам'ятайте</a:t>
            </a:r>
            <a:r>
              <a:rPr lang="ru-RU" sz="1600" dirty="0"/>
              <a:t>: </a:t>
            </a:r>
            <a:r>
              <a:rPr lang="ru-RU" sz="1600" dirty="0" err="1"/>
              <a:t>відкривати</a:t>
            </a:r>
            <a:r>
              <a:rPr lang="ru-RU" sz="1600" dirty="0"/>
              <a:t> </a:t>
            </a:r>
            <a:r>
              <a:rPr lang="ru-RU" sz="1600" dirty="0" err="1"/>
              <a:t>вікна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включати</a:t>
            </a:r>
            <a:r>
              <a:rPr lang="ru-RU" sz="1600" dirty="0"/>
              <a:t> </a:t>
            </a:r>
            <a:r>
              <a:rPr lang="ru-RU" sz="1600" dirty="0" err="1"/>
              <a:t>кондиціонери</a:t>
            </a:r>
            <a:r>
              <a:rPr lang="ru-RU" sz="1600" dirty="0"/>
              <a:t> </a:t>
            </a:r>
            <a:r>
              <a:rPr lang="ru-RU" sz="1600" dirty="0" err="1" smtClean="0"/>
              <a:t>неможна</a:t>
            </a:r>
            <a:r>
              <a:rPr lang="ru-RU" sz="1600" dirty="0" smtClean="0"/>
              <a:t>!!!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Особливий</a:t>
            </a:r>
            <a:r>
              <a:rPr lang="ru-RU" dirty="0"/>
              <a:t> стиль </a:t>
            </a:r>
            <a:r>
              <a:rPr lang="ru-RU" dirty="0" err="1"/>
              <a:t>прибирання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292080" y="2636912"/>
            <a:ext cx="2945904" cy="2808312"/>
            <a:chOff x="5511316" y="3356992"/>
            <a:chExt cx="2945904" cy="280831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316" y="3501008"/>
              <a:ext cx="2945904" cy="220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Знак запрета 3"/>
            <p:cNvSpPr/>
            <p:nvPr/>
          </p:nvSpPr>
          <p:spPr>
            <a:xfrm>
              <a:off x="5511316" y="3356992"/>
              <a:ext cx="2808312" cy="2808312"/>
            </a:xfrm>
            <a:prstGeom prst="noSmoking">
              <a:avLst>
                <a:gd name="adj" fmla="val 97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79572"/>
            <a:ext cx="2349480" cy="17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3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060848"/>
            <a:ext cx="3960439" cy="4065315"/>
          </a:xfrm>
        </p:spPr>
        <p:txBody>
          <a:bodyPr>
            <a:normAutofit fontScale="77500" lnSpcReduction="20000"/>
          </a:bodyPr>
          <a:lstStyle/>
          <a:p>
            <a:r>
              <a:rPr lang="uk-UA" sz="2100" dirty="0" smtClean="0"/>
              <a:t>Відомо, що деякі продукти накопичують радіацію дуже інтенсивно, а деякі - майже немає. </a:t>
            </a:r>
          </a:p>
          <a:p>
            <a:r>
              <a:rPr lang="uk-UA" sz="2100" dirty="0" smtClean="0"/>
              <a:t>Під час радіоактивної загрози потрібно виключити з раціону такі продукти: </a:t>
            </a:r>
            <a:r>
              <a:rPr lang="uk-UA" sz="2100" dirty="0" smtClean="0">
                <a:solidFill>
                  <a:srgbClr val="FF0000"/>
                </a:solidFill>
              </a:rPr>
              <a:t>гриби, м'ясо з кістками </a:t>
            </a:r>
            <a:r>
              <a:rPr lang="uk-UA" sz="2100" dirty="0" smtClean="0"/>
              <a:t>(чисте м'ясо можна використовувати), </a:t>
            </a:r>
            <a:r>
              <a:rPr lang="uk-UA" sz="2100" dirty="0" smtClean="0">
                <a:solidFill>
                  <a:srgbClr val="FF0000"/>
                </a:solidFill>
              </a:rPr>
              <a:t>всі види листової капусти, морква, буряки, редиску, ріпу, річкову та ставкову рибу</a:t>
            </a:r>
            <a:r>
              <a:rPr lang="uk-UA" sz="2100" dirty="0" smtClean="0"/>
              <a:t>. З інших овочів і фруктів необхідно зрізати шкірочку.</a:t>
            </a:r>
          </a:p>
          <a:p>
            <a:r>
              <a:rPr lang="uk-UA" sz="2100" dirty="0" smtClean="0"/>
              <a:t>Обов'язково пийте більше води (виключно артезіанської з джерел, що залягають на глибині понад 180 метрів). Можна включити в раціон червоне вино, близько 250 - 300 </a:t>
            </a:r>
            <a:r>
              <a:rPr lang="uk-UA" sz="2100" dirty="0" err="1" smtClean="0"/>
              <a:t>мл</a:t>
            </a:r>
            <a:r>
              <a:rPr lang="uk-UA" sz="2100" dirty="0" smtClean="0"/>
              <a:t> на добу. Також потрібно вживати зелений чай.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Меню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35996" y="4494719"/>
            <a:ext cx="2232248" cy="2232248"/>
            <a:chOff x="5436096" y="3097403"/>
            <a:chExt cx="2808312" cy="280831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609020"/>
              <a:ext cx="2664296" cy="178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Знак запрета 3"/>
            <p:cNvSpPr/>
            <p:nvPr/>
          </p:nvSpPr>
          <p:spPr>
            <a:xfrm>
              <a:off x="5436096" y="3097403"/>
              <a:ext cx="2808312" cy="2808312"/>
            </a:xfrm>
            <a:prstGeom prst="noSmoking">
              <a:avLst>
                <a:gd name="adj" fmla="val 95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87311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564904"/>
            <a:ext cx="3096344" cy="3600400"/>
          </a:xfrm>
        </p:spPr>
        <p:txBody>
          <a:bodyPr>
            <a:normAutofit/>
          </a:bodyPr>
          <a:lstStyle/>
          <a:p>
            <a:r>
              <a:rPr lang="ru-RU" sz="1600" dirty="0" err="1"/>
              <a:t>Загальновідомо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при </a:t>
            </a:r>
            <a:r>
              <a:rPr lang="ru-RU" sz="1600" dirty="0" err="1"/>
              <a:t>загрозі</a:t>
            </a:r>
            <a:r>
              <a:rPr lang="ru-RU" sz="1600" dirty="0"/>
              <a:t> </a:t>
            </a:r>
            <a:r>
              <a:rPr lang="ru-RU" sz="1600" dirty="0" err="1"/>
              <a:t>опромінення</a:t>
            </a:r>
            <a:r>
              <a:rPr lang="ru-RU" sz="1600" dirty="0"/>
              <a:t> </a:t>
            </a:r>
            <a:r>
              <a:rPr lang="ru-RU" sz="1600" dirty="0" err="1"/>
              <a:t>лікарі</a:t>
            </a:r>
            <a:r>
              <a:rPr lang="ru-RU" sz="1600" dirty="0"/>
              <a:t> </a:t>
            </a:r>
            <a:r>
              <a:rPr lang="ru-RU" sz="1600" dirty="0" err="1"/>
              <a:t>призначають</a:t>
            </a:r>
            <a:r>
              <a:rPr lang="ru-RU" sz="1600" dirty="0"/>
              <a:t> </a:t>
            </a:r>
            <a:r>
              <a:rPr lang="ru-RU" sz="1600" dirty="0" err="1"/>
              <a:t>препарати</a:t>
            </a:r>
            <a:r>
              <a:rPr lang="ru-RU" sz="1600" dirty="0"/>
              <a:t> </a:t>
            </a:r>
            <a:r>
              <a:rPr lang="ru-RU" sz="1600" dirty="0" smtClean="0"/>
              <a:t>йоду. </a:t>
            </a:r>
            <a:r>
              <a:rPr lang="ru-RU" sz="1600" dirty="0" err="1" smtClean="0"/>
              <a:t>Гарний</a:t>
            </a:r>
            <a:r>
              <a:rPr lang="ru-RU" sz="1600" dirty="0" smtClean="0"/>
              <a:t> </a:t>
            </a:r>
            <a:r>
              <a:rPr lang="ru-RU" sz="1600" dirty="0" err="1"/>
              <a:t>варіант</a:t>
            </a:r>
            <a:r>
              <a:rPr lang="ru-RU" sz="1600" dirty="0"/>
              <a:t>: </a:t>
            </a:r>
            <a:r>
              <a:rPr lang="ru-RU" sz="1600" dirty="0" err="1"/>
              <a:t>полівітаміни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містять</a:t>
            </a:r>
            <a:r>
              <a:rPr lang="ru-RU" sz="1600" dirty="0"/>
              <a:t> йод, а </a:t>
            </a:r>
            <a:r>
              <a:rPr lang="ru-RU" sz="1600" dirty="0" err="1"/>
              <a:t>також</a:t>
            </a:r>
            <a:r>
              <a:rPr lang="ru-RU" sz="1600" dirty="0"/>
              <a:t> два </a:t>
            </a:r>
            <a:r>
              <a:rPr lang="ru-RU" sz="1600" dirty="0" err="1"/>
              <a:t>продукти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, </a:t>
            </a:r>
            <a:r>
              <a:rPr lang="ru-RU" sz="1600" dirty="0" err="1"/>
              <a:t>багаті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мікроелементом</a:t>
            </a:r>
            <a:r>
              <a:rPr lang="ru-RU" sz="1600" dirty="0"/>
              <a:t>: </a:t>
            </a:r>
            <a:r>
              <a:rPr lang="ru-RU" sz="1600" dirty="0" err="1"/>
              <a:t>морська</a:t>
            </a:r>
            <a:r>
              <a:rPr lang="ru-RU" sz="1600" dirty="0"/>
              <a:t> капуста і </a:t>
            </a:r>
            <a:r>
              <a:rPr lang="ru-RU" sz="1600" dirty="0" err="1"/>
              <a:t>варення</a:t>
            </a:r>
            <a:r>
              <a:rPr lang="ru-RU" sz="1600" dirty="0"/>
              <a:t> з </a:t>
            </a:r>
            <a:r>
              <a:rPr lang="ru-RU" sz="1600" dirty="0" err="1"/>
              <a:t>волоських</a:t>
            </a:r>
            <a:r>
              <a:rPr lang="ru-RU" sz="1600" dirty="0"/>
              <a:t> </a:t>
            </a:r>
            <a:r>
              <a:rPr lang="ru-RU" sz="1600" dirty="0" err="1"/>
              <a:t>горіхів</a:t>
            </a:r>
            <a:r>
              <a:rPr lang="ru-RU" sz="1600" dirty="0"/>
              <a:t> (йод </a:t>
            </a:r>
            <a:r>
              <a:rPr lang="ru-RU" sz="1600" dirty="0" err="1"/>
              <a:t>міститься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в </a:t>
            </a:r>
            <a:r>
              <a:rPr lang="ru-RU" sz="1600" dirty="0" err="1"/>
              <a:t>зелених</a:t>
            </a:r>
            <a:r>
              <a:rPr lang="ru-RU" sz="1600" dirty="0"/>
              <a:t> </a:t>
            </a:r>
            <a:r>
              <a:rPr lang="ru-RU" sz="1600" dirty="0" err="1"/>
              <a:t>оболонках</a:t>
            </a:r>
            <a:r>
              <a:rPr lang="ru-RU" sz="1600" dirty="0"/>
              <a:t> </a:t>
            </a:r>
            <a:r>
              <a:rPr lang="ru-RU" sz="1600" dirty="0" err="1"/>
              <a:t>горіха</a:t>
            </a:r>
            <a:r>
              <a:rPr lang="ru-RU" sz="1600" dirty="0"/>
              <a:t>, в ядрах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592288" cy="17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:\Bioritm_Polivitaminy[1]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44" b="44573"/>
          <a:stretch/>
        </p:blipFill>
        <p:spPr bwMode="auto">
          <a:xfrm>
            <a:off x="3275856" y="4329778"/>
            <a:ext cx="3672408" cy="25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50512"/>
            <a:ext cx="2952327" cy="3090656"/>
          </a:xfrm>
        </p:spPr>
        <p:txBody>
          <a:bodyPr>
            <a:normAutofit/>
          </a:bodyPr>
          <a:lstStyle/>
          <a:p>
            <a:r>
              <a:rPr lang="ru-RU" sz="1600" dirty="0" err="1"/>
              <a:t>Незайвими</a:t>
            </a:r>
            <a:r>
              <a:rPr lang="ru-RU" sz="1600" dirty="0"/>
              <a:t> для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радіації</a:t>
            </a:r>
            <a:r>
              <a:rPr lang="ru-RU" sz="1600" dirty="0"/>
              <a:t> </a:t>
            </a:r>
            <a:r>
              <a:rPr lang="ru-RU" sz="1600" dirty="0" err="1"/>
              <a:t>стануть</a:t>
            </a:r>
            <a:r>
              <a:rPr lang="ru-RU" sz="1600" dirty="0"/>
              <a:t> </a:t>
            </a:r>
            <a:r>
              <a:rPr lang="ru-RU" sz="1600" dirty="0" err="1"/>
              <a:t>додаткові</a:t>
            </a:r>
            <a:r>
              <a:rPr lang="ru-RU" sz="1600" dirty="0"/>
              <a:t> </a:t>
            </a:r>
            <a:r>
              <a:rPr lang="ru-RU" sz="1600" dirty="0" err="1"/>
              <a:t>гігієнічні</a:t>
            </a:r>
            <a:r>
              <a:rPr lang="ru-RU" sz="1600" dirty="0"/>
              <a:t> </a:t>
            </a:r>
            <a:r>
              <a:rPr lang="ru-RU" sz="1600" dirty="0" err="1"/>
              <a:t>процедури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проводити</a:t>
            </a:r>
            <a:r>
              <a:rPr lang="ru-RU" sz="1600" dirty="0"/>
              <a:t> два рази на </a:t>
            </a:r>
            <a:r>
              <a:rPr lang="ru-RU" sz="1600" dirty="0" err="1"/>
              <a:t>добу</a:t>
            </a:r>
            <a:r>
              <a:rPr lang="ru-RU" sz="1600" dirty="0"/>
              <a:t>: </a:t>
            </a:r>
            <a:r>
              <a:rPr lang="ru-RU" sz="1600" dirty="0" err="1"/>
              <a:t>промивання</a:t>
            </a:r>
            <a:r>
              <a:rPr lang="ru-RU" sz="1600" dirty="0"/>
              <a:t> очей і носоглотки. В </a:t>
            </a:r>
            <a:r>
              <a:rPr lang="ru-RU" sz="1600" dirty="0" err="1"/>
              <a:t>очі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просто </a:t>
            </a:r>
            <a:r>
              <a:rPr lang="ru-RU" sz="1600" dirty="0" err="1"/>
              <a:t>закапувати</a:t>
            </a:r>
            <a:r>
              <a:rPr lang="ru-RU" sz="1600" dirty="0"/>
              <a:t> </a:t>
            </a:r>
            <a:r>
              <a:rPr lang="ru-RU" sz="1600" dirty="0" err="1"/>
              <a:t>зволожуючий</a:t>
            </a:r>
            <a:r>
              <a:rPr lang="ru-RU" sz="1600" dirty="0"/>
              <a:t> </a:t>
            </a:r>
            <a:r>
              <a:rPr lang="ru-RU" sz="1600" dirty="0" err="1" smtClean="0"/>
              <a:t>розчин</a:t>
            </a:r>
            <a:r>
              <a:rPr lang="ru-RU" sz="1600" dirty="0" smtClean="0"/>
              <a:t>, а </a:t>
            </a:r>
            <a:r>
              <a:rPr lang="ru-RU" sz="1600" dirty="0"/>
              <a:t>носоглотку </a:t>
            </a:r>
            <a:r>
              <a:rPr lang="ru-RU" sz="1600" dirty="0" err="1"/>
              <a:t>промивати</a:t>
            </a:r>
            <a:r>
              <a:rPr lang="ru-RU" sz="1600" dirty="0"/>
              <a:t> </a:t>
            </a:r>
            <a:r>
              <a:rPr lang="ru-RU" sz="1600" dirty="0" err="1"/>
              <a:t>слабким</a:t>
            </a:r>
            <a:r>
              <a:rPr lang="ru-RU" sz="1600" dirty="0"/>
              <a:t> </a:t>
            </a:r>
            <a:r>
              <a:rPr lang="ru-RU" sz="1600" dirty="0" err="1"/>
              <a:t>розчином</a:t>
            </a:r>
            <a:r>
              <a:rPr lang="ru-RU" sz="1600" dirty="0"/>
              <a:t> </a:t>
            </a:r>
            <a:r>
              <a:rPr lang="ru-RU" sz="1600" dirty="0" err="1"/>
              <a:t>солі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соди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гігієна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34072"/>
            <a:ext cx="20162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F:\catalog3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22086" r="31554" b="15652"/>
          <a:stretch/>
        </p:blipFill>
        <p:spPr bwMode="auto">
          <a:xfrm>
            <a:off x="5652120" y="4058816"/>
            <a:ext cx="3342236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88840"/>
            <a:ext cx="4104456" cy="4713973"/>
          </a:xfrm>
        </p:spPr>
        <p:txBody>
          <a:bodyPr>
            <a:normAutofit lnSpcReduction="10000"/>
          </a:bodyPr>
          <a:lstStyle/>
          <a:p>
            <a:r>
              <a:rPr lang="uk-UA" sz="1600" dirty="0" smtClean="0"/>
              <a:t>Отже</a:t>
            </a:r>
            <a:r>
              <a:rPr lang="uk-UA" sz="1600" dirty="0"/>
              <a:t>, радіація – це потоки електромагнітних хвиль або частинок речовини, що здатні при взаємодії з речовиною утворювати в ній іони</a:t>
            </a:r>
            <a:r>
              <a:rPr lang="uk-UA" sz="1600" dirty="0" smtClean="0"/>
              <a:t>.</a:t>
            </a:r>
          </a:p>
          <a:p>
            <a:r>
              <a:rPr lang="uk-UA" sz="1600" dirty="0"/>
              <a:t>Усі джерела радіоактивного випромінювання становлять так званий природний радіаційний фон, під яким розуміють дозу іонізуючого випромінювання, що складається з космічного </a:t>
            </a:r>
            <a:r>
              <a:rPr lang="uk-UA" sz="1600" dirty="0" smtClean="0"/>
              <a:t>випромінювання</a:t>
            </a:r>
            <a:r>
              <a:rPr lang="uk-UA" sz="1600" dirty="0"/>
              <a:t> та випромінювання природних </a:t>
            </a:r>
            <a:r>
              <a:rPr lang="uk-UA" sz="1600" dirty="0" smtClean="0"/>
              <a:t>радіонуклідів.</a:t>
            </a:r>
          </a:p>
          <a:p>
            <a:r>
              <a:rPr lang="uk-UA" sz="1600" dirty="0"/>
              <a:t>Радіоактивні речовини потрапляють в організм людини при вдиханні зараженого повітря, із зараженою їжею чи водою, крізь </a:t>
            </a:r>
            <a:r>
              <a:rPr lang="uk-UA" sz="1600" dirty="0" smtClean="0"/>
              <a:t>шкіру та </a:t>
            </a:r>
            <a:r>
              <a:rPr lang="uk-UA" sz="1600" dirty="0"/>
              <a:t>відкриті рани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Пам’ятайте впливу радіації на організм можна уникнути, дотримуючись 5 основних правил, сказаних мною.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927172" cy="23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2812" y="476672"/>
            <a:ext cx="56316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2357" r="4312" b="2950"/>
          <a:stretch/>
        </p:blipFill>
        <p:spPr bwMode="auto">
          <a:xfrm>
            <a:off x="2771800" y="2456144"/>
            <a:ext cx="3145025" cy="41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pic>
        <p:nvPicPr>
          <p:cNvPr id="1026" name="Picture 2" descr="http://www.chornobyl.net/ua/uploads/posts/1175066568_bi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0179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2728568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srgbClr val="004376"/>
                </a:solidFill>
              </a:rPr>
              <a:t>Організм людини, рослинний і тваринний світ постійно зазнають дії іонізуючого випромінювання, яке складається з природної (космічне випромінювання, </a:t>
            </a:r>
            <a:r>
              <a:rPr lang="uk-UA" sz="1600" dirty="0" err="1">
                <a:solidFill>
                  <a:srgbClr val="004376"/>
                </a:solidFill>
              </a:rPr>
              <a:t>випромінювання</a:t>
            </a:r>
            <a:r>
              <a:rPr lang="uk-UA" sz="1600" dirty="0">
                <a:solidFill>
                  <a:srgbClr val="004376"/>
                </a:solidFill>
              </a:rPr>
              <a:t> радіоактивних газів з верхніх шарів земної кори) і штучної (рентгенівські апарати, телевізійні прилади, радіоізотопи, атомоходи, атомні електростанції, ядерні випробування) радіоактивності.</a:t>
            </a:r>
            <a:endParaRPr lang="ru-RU" sz="1600" dirty="0">
              <a:solidFill>
                <a:srgbClr val="004376"/>
              </a:solidFill>
            </a:endParaRPr>
          </a:p>
          <a:p>
            <a:pPr lvl="0"/>
            <a:r>
              <a:rPr lang="uk-UA" sz="1600" dirty="0">
                <a:solidFill>
                  <a:srgbClr val="004376"/>
                </a:solidFill>
              </a:rPr>
              <a:t>Кожного дня ми піддаємо свій організм до негативного впливу радіоактивного випромінювання, і тому саме через це я хочу розповісти вам про радіацію та захист від неї.</a:t>
            </a:r>
            <a:endParaRPr lang="ru-RU" sz="1600" dirty="0">
              <a:solidFill>
                <a:srgbClr val="004376"/>
              </a:solidFill>
            </a:endParaRPr>
          </a:p>
        </p:txBody>
      </p:sp>
      <p:pic>
        <p:nvPicPr>
          <p:cNvPr id="1030" name="Picture 6" descr="http://upload.wikimedia.org/wikipedia/commons/thumb/d/d3/2006-10-22Vitis_vinifera02.jpg/220px-2006-10-22Vitis_vinifera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81277" y="2276872"/>
            <a:ext cx="3873971" cy="449579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004376"/>
                </a:solidFill>
              </a:rPr>
              <a:t>Вплив радіоактивного випромінювання на організм людини можна уявити в дуже спрощеному вигляді таким чином. Припустімо, що в організмі людини відбувається нормальний процес травлення, їжа, що надходить, розкладається на більш прості сполуки, які потім надходять через мембрану усередину кожної </a:t>
            </a:r>
            <a:r>
              <a:rPr lang="uk-UA" sz="1600" dirty="0" smtClean="0">
                <a:solidFill>
                  <a:srgbClr val="004376"/>
                </a:solidFill>
              </a:rPr>
              <a:t>клітини. </a:t>
            </a:r>
            <a:r>
              <a:rPr lang="uk-UA" sz="1600" dirty="0">
                <a:solidFill>
                  <a:srgbClr val="004376"/>
                </a:solidFill>
              </a:rPr>
              <a:t>Під час потрап­ляння випромінювання на мембрану відразу ж порушуються молекулярні зв'язки, ато­ми перетворюються в іони. Крізь зруйновану мембрану в клітину починають надходи­ти сторонні (токсичні) речовини, робота її порушується. </a:t>
            </a:r>
            <a:endParaRPr lang="ru-RU" sz="1600" dirty="0">
              <a:solidFill>
                <a:srgbClr val="00437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uk-UA" dirty="0" smtClean="0"/>
              <a:t>Вплив радіації на організм людини</a:t>
            </a:r>
            <a:endParaRPr lang="ru-RU" dirty="0"/>
          </a:p>
        </p:txBody>
      </p:sp>
      <p:pic>
        <p:nvPicPr>
          <p:cNvPr id="2050" name="Picture 2" descr="http://nuclearbomb.ru/uploads/posts/2010-08/1282909292_radiaciya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457782" cy="20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4094" r="2242" b="5041"/>
          <a:stretch/>
        </p:blipFill>
        <p:spPr bwMode="auto">
          <a:xfrm rot="16200000">
            <a:off x="-420561" y="2982072"/>
            <a:ext cx="3648072" cy="244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603007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4376"/>
                </a:solidFill>
              </a:rPr>
              <a:t>Наслідки радіації</a:t>
            </a:r>
            <a:endParaRPr lang="ru-RU" sz="1200" dirty="0">
              <a:solidFill>
                <a:srgbClr val="00437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074" y="6307069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dirty="0">
                <a:solidFill>
                  <a:srgbClr val="004376"/>
                </a:solidFill>
              </a:rPr>
              <a:t>Наслідки радіації</a:t>
            </a:r>
            <a:endParaRPr lang="ru-RU" sz="1200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2636912"/>
            <a:ext cx="3163078" cy="4104456"/>
          </a:xfrm>
        </p:spPr>
        <p:txBody>
          <a:bodyPr>
            <a:normAutofit lnSpcReduction="10000"/>
          </a:bodyPr>
          <a:lstStyle/>
          <a:p>
            <a:r>
              <a:rPr lang="ru-RU" sz="1600" dirty="0" err="1">
                <a:solidFill>
                  <a:srgbClr val="004376"/>
                </a:solidFill>
              </a:rPr>
              <a:t>Основним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джерелом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опромінювання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людини</a:t>
            </a:r>
            <a:r>
              <a:rPr lang="ru-RU" sz="1600" dirty="0">
                <a:solidFill>
                  <a:srgbClr val="004376"/>
                </a:solidFill>
              </a:rPr>
              <a:t> є </a:t>
            </a:r>
            <a:r>
              <a:rPr lang="ru-RU" sz="1600" dirty="0" err="1">
                <a:solidFill>
                  <a:srgbClr val="004376"/>
                </a:solidFill>
              </a:rPr>
              <a:t>радіоактивні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речовини</a:t>
            </a:r>
            <a:r>
              <a:rPr lang="ru-RU" sz="1600" dirty="0">
                <a:solidFill>
                  <a:srgbClr val="004376"/>
                </a:solidFill>
              </a:rPr>
              <a:t>, </a:t>
            </a:r>
            <a:r>
              <a:rPr lang="ru-RU" sz="1600" dirty="0" err="1">
                <a:solidFill>
                  <a:srgbClr val="004376"/>
                </a:solidFill>
              </a:rPr>
              <a:t>які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потрапляють</a:t>
            </a:r>
            <a:r>
              <a:rPr lang="ru-RU" sz="1600" dirty="0">
                <a:solidFill>
                  <a:srgbClr val="004376"/>
                </a:solidFill>
              </a:rPr>
              <a:t> з </a:t>
            </a:r>
            <a:r>
              <a:rPr lang="ru-RU" sz="1600" dirty="0" err="1">
                <a:solidFill>
                  <a:srgbClr val="004376"/>
                </a:solidFill>
              </a:rPr>
              <a:t>їжею</a:t>
            </a:r>
            <a:r>
              <a:rPr lang="ru-RU" sz="1600" dirty="0">
                <a:solidFill>
                  <a:srgbClr val="004376"/>
                </a:solidFill>
              </a:rPr>
              <a:t>. </a:t>
            </a:r>
            <a:r>
              <a:rPr lang="ru-RU" sz="1600" dirty="0" err="1">
                <a:solidFill>
                  <a:srgbClr val="004376"/>
                </a:solidFill>
              </a:rPr>
              <a:t>Ступінь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небезпеки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забруднення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радіонуклідами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залежить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від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частоти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вживання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забруднених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радіоактивними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речовинами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продуктів</a:t>
            </a:r>
            <a:r>
              <a:rPr lang="ru-RU" sz="1600" dirty="0">
                <a:solidFill>
                  <a:srgbClr val="004376"/>
                </a:solidFill>
              </a:rPr>
              <a:t>, а </a:t>
            </a:r>
            <a:r>
              <a:rPr lang="ru-RU" sz="1600" dirty="0" err="1">
                <a:solidFill>
                  <a:srgbClr val="004376"/>
                </a:solidFill>
              </a:rPr>
              <a:t>також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від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швидкості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виведення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їх</a:t>
            </a:r>
            <a:r>
              <a:rPr lang="ru-RU" sz="1600" dirty="0">
                <a:solidFill>
                  <a:srgbClr val="004376"/>
                </a:solidFill>
              </a:rPr>
              <a:t> з </a:t>
            </a:r>
            <a:r>
              <a:rPr lang="ru-RU" sz="1600" dirty="0" err="1">
                <a:solidFill>
                  <a:srgbClr val="004376"/>
                </a:solidFill>
              </a:rPr>
              <a:t>організму</a:t>
            </a:r>
            <a:r>
              <a:rPr lang="ru-RU" sz="1600" dirty="0">
                <a:solidFill>
                  <a:srgbClr val="004376"/>
                </a:solidFill>
              </a:rPr>
              <a:t>. </a:t>
            </a:r>
            <a:r>
              <a:rPr lang="ru-RU" sz="1600" dirty="0" err="1">
                <a:solidFill>
                  <a:srgbClr val="004376"/>
                </a:solidFill>
              </a:rPr>
              <a:t>Якщо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радіонукліди</a:t>
            </a:r>
            <a:r>
              <a:rPr lang="ru-RU" sz="1600" dirty="0">
                <a:solidFill>
                  <a:srgbClr val="004376"/>
                </a:solidFill>
              </a:rPr>
              <a:t>, </a:t>
            </a:r>
            <a:r>
              <a:rPr lang="ru-RU" sz="1600" dirty="0" err="1">
                <a:solidFill>
                  <a:srgbClr val="004376"/>
                </a:solidFill>
              </a:rPr>
              <a:t>які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потрапили</a:t>
            </a:r>
            <a:r>
              <a:rPr lang="ru-RU" sz="1600" dirty="0">
                <a:solidFill>
                  <a:srgbClr val="004376"/>
                </a:solidFill>
              </a:rPr>
              <a:t> в </a:t>
            </a:r>
            <a:r>
              <a:rPr lang="ru-RU" sz="1600" dirty="0" err="1">
                <a:solidFill>
                  <a:srgbClr val="004376"/>
                </a:solidFill>
              </a:rPr>
              <a:t>організм</a:t>
            </a:r>
            <a:r>
              <a:rPr lang="ru-RU" sz="1600" dirty="0">
                <a:solidFill>
                  <a:srgbClr val="004376"/>
                </a:solidFill>
              </a:rPr>
              <a:t>, </a:t>
            </a:r>
            <a:r>
              <a:rPr lang="ru-RU" sz="1600" dirty="0" err="1">
                <a:solidFill>
                  <a:srgbClr val="004376"/>
                </a:solidFill>
              </a:rPr>
              <a:t>однотипні</a:t>
            </a:r>
            <a:r>
              <a:rPr lang="ru-RU" sz="1600" dirty="0">
                <a:solidFill>
                  <a:srgbClr val="004376"/>
                </a:solidFill>
              </a:rPr>
              <a:t> з </a:t>
            </a:r>
            <a:r>
              <a:rPr lang="ru-RU" sz="1600" dirty="0" err="1">
                <a:solidFill>
                  <a:srgbClr val="004376"/>
                </a:solidFill>
              </a:rPr>
              <a:t>елементами</a:t>
            </a:r>
            <a:r>
              <a:rPr lang="ru-RU" sz="1600" dirty="0">
                <a:solidFill>
                  <a:srgbClr val="004376"/>
                </a:solidFill>
              </a:rPr>
              <a:t>, </a:t>
            </a:r>
            <a:r>
              <a:rPr lang="ru-RU" sz="1600" dirty="0" err="1">
                <a:solidFill>
                  <a:srgbClr val="004376"/>
                </a:solidFill>
              </a:rPr>
              <a:t>що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споживає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людина</a:t>
            </a:r>
            <a:r>
              <a:rPr lang="ru-RU" sz="1600" dirty="0">
                <a:solidFill>
                  <a:srgbClr val="004376"/>
                </a:solidFill>
              </a:rPr>
              <a:t> з </a:t>
            </a:r>
            <a:r>
              <a:rPr lang="ru-RU" sz="1600" dirty="0" err="1" smtClean="0">
                <a:solidFill>
                  <a:srgbClr val="004376"/>
                </a:solidFill>
              </a:rPr>
              <a:t>їжею</a:t>
            </a:r>
            <a:r>
              <a:rPr lang="ru-RU" sz="1600" dirty="0" smtClean="0">
                <a:solidFill>
                  <a:srgbClr val="004376"/>
                </a:solidFill>
              </a:rPr>
              <a:t>, </a:t>
            </a:r>
            <a:r>
              <a:rPr lang="ru-RU" sz="1600" dirty="0">
                <a:solidFill>
                  <a:srgbClr val="004376"/>
                </a:solidFill>
              </a:rPr>
              <a:t>то вони </a:t>
            </a:r>
            <a:r>
              <a:rPr lang="ru-RU" sz="1600" dirty="0" err="1">
                <a:solidFill>
                  <a:srgbClr val="004376"/>
                </a:solidFill>
              </a:rPr>
              <a:t>швидко</a:t>
            </a:r>
            <a:r>
              <a:rPr lang="ru-RU" sz="1600" dirty="0">
                <a:solidFill>
                  <a:srgbClr val="004376"/>
                </a:solidFill>
              </a:rPr>
              <a:t> </a:t>
            </a:r>
            <a:r>
              <a:rPr lang="ru-RU" sz="1600" dirty="0" err="1">
                <a:solidFill>
                  <a:srgbClr val="004376"/>
                </a:solidFill>
              </a:rPr>
              <a:t>виводяться</a:t>
            </a:r>
            <a:r>
              <a:rPr lang="ru-RU" sz="1600" dirty="0">
                <a:solidFill>
                  <a:srgbClr val="004376"/>
                </a:solidFill>
              </a:rPr>
              <a:t> з </a:t>
            </a:r>
            <a:r>
              <a:rPr lang="ru-RU" sz="1600" dirty="0" err="1">
                <a:solidFill>
                  <a:srgbClr val="004376"/>
                </a:solidFill>
              </a:rPr>
              <a:t>організму</a:t>
            </a:r>
            <a:r>
              <a:rPr lang="ru-RU" sz="1600" dirty="0">
                <a:solidFill>
                  <a:srgbClr val="004376"/>
                </a:solidFill>
              </a:rPr>
              <a:t> разом з ними.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/>
          <a:lstStyle/>
          <a:p>
            <a:r>
              <a:rPr lang="uk-UA" dirty="0"/>
              <a:t>Вплив радіації на організм людини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58960"/>
            <a:ext cx="1152128" cy="227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32914"/>
            <a:ext cx="2901493" cy="21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499836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4376"/>
                </a:solidFill>
              </a:rPr>
              <a:t>Свинець – радіоактивна речовина</a:t>
            </a:r>
            <a:endParaRPr lang="ru-RU" sz="1200" dirty="0">
              <a:solidFill>
                <a:srgbClr val="00437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23238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4376"/>
                </a:solidFill>
              </a:rPr>
              <a:t>Радіоактивна речовина</a:t>
            </a:r>
            <a:endParaRPr lang="ru-RU" sz="1200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2348880"/>
            <a:ext cx="2880320" cy="439248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004376"/>
                </a:solidFill>
              </a:rPr>
              <a:t>Радіоактивне опромінення призводить до значного пошкодження живої </a:t>
            </a:r>
            <a:r>
              <a:rPr lang="uk-UA" sz="1600" dirty="0" smtClean="0">
                <a:solidFill>
                  <a:srgbClr val="004376"/>
                </a:solidFill>
              </a:rPr>
              <a:t>тканини. Пошкодження </a:t>
            </a:r>
            <a:r>
              <a:rPr lang="uk-UA" sz="1600" dirty="0">
                <a:solidFill>
                  <a:srgbClr val="004376"/>
                </a:solidFill>
              </a:rPr>
              <a:t>радіацією ДНК викликає мутації. Робота з радіоактивними речовинами вимагає ретельного дотримання правил техніки безпеки. Радіоактивні речовини позначаються спеціальним символом, наведеним </a:t>
            </a:r>
            <a:r>
              <a:rPr lang="uk-UA" sz="1600" dirty="0" smtClean="0">
                <a:solidFill>
                  <a:srgbClr val="004376"/>
                </a:solidFill>
              </a:rPr>
              <a:t>з правого боку </a:t>
            </a:r>
            <a:r>
              <a:rPr lang="uk-UA" sz="1600" dirty="0">
                <a:solidFill>
                  <a:srgbClr val="004376"/>
                </a:solidFill>
              </a:rPr>
              <a:t>сторінки.</a:t>
            </a:r>
          </a:p>
          <a:p>
            <a:r>
              <a:rPr lang="uk-UA" sz="1600" dirty="0">
                <a:solidFill>
                  <a:srgbClr val="004376"/>
                </a:solidFill>
              </a:rPr>
              <a:t>Радіоактивні речовини зберігаються в спеціальних </a:t>
            </a:r>
            <a:r>
              <a:rPr lang="uk-UA" sz="1600" dirty="0" smtClean="0">
                <a:solidFill>
                  <a:srgbClr val="004376"/>
                </a:solidFill>
              </a:rPr>
              <a:t>контейнерах.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30408"/>
          </a:xfrm>
        </p:spPr>
        <p:txBody>
          <a:bodyPr>
            <a:noAutofit/>
          </a:bodyPr>
          <a:lstStyle/>
          <a:p>
            <a:r>
              <a:rPr lang="uk-UA" dirty="0"/>
              <a:t>Біологічна </a:t>
            </a:r>
            <a:r>
              <a:rPr lang="uk-UA" dirty="0" smtClean="0"/>
              <a:t>дія радіоактивних речовин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10" y="3501008"/>
            <a:ext cx="2497460" cy="21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229972" cy="21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354" y="476478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4376"/>
                </a:solidFill>
              </a:rPr>
              <a:t>Контейнери для зберігання радіоактивних речовин</a:t>
            </a:r>
            <a:endParaRPr lang="ru-RU" sz="1200" dirty="0">
              <a:solidFill>
                <a:srgbClr val="00437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3528" y="56862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4376"/>
                </a:solidFill>
              </a:rPr>
              <a:t>Позначення </a:t>
            </a:r>
            <a:r>
              <a:rPr lang="uk-UA" sz="1200" dirty="0">
                <a:solidFill>
                  <a:srgbClr val="004376"/>
                </a:solidFill>
              </a:rPr>
              <a:t>радіоактивних </a:t>
            </a:r>
            <a:r>
              <a:rPr lang="uk-UA" sz="1200" dirty="0" smtClean="0">
                <a:solidFill>
                  <a:srgbClr val="004376"/>
                </a:solidFill>
              </a:rPr>
              <a:t>речовин</a:t>
            </a:r>
            <a:endParaRPr lang="ru-RU" sz="1200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39"/>
            <a:ext cx="3528392" cy="4710919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Одним з видів радіації є сонячна радіація.</a:t>
            </a:r>
            <a:r>
              <a:rPr lang="ru-RU" sz="1600" dirty="0" smtClean="0"/>
              <a:t> </a:t>
            </a:r>
            <a:r>
              <a:rPr lang="uk-UA" sz="1600" dirty="0"/>
              <a:t>Сонячна </a:t>
            </a:r>
            <a:r>
              <a:rPr lang="uk-UA" sz="1600" dirty="0" smtClean="0"/>
              <a:t>радіація - </a:t>
            </a:r>
            <a:r>
              <a:rPr lang="uk-UA" sz="1600" dirty="0"/>
              <a:t>випромінювання Сонця, яке поширюється у вигляді електромагнітних хвиль зі швидкістю 300 000 км/с</a:t>
            </a:r>
            <a:r>
              <a:rPr lang="uk-UA" sz="1600" dirty="0" smtClean="0"/>
              <a:t>.</a:t>
            </a:r>
          </a:p>
          <a:p>
            <a:r>
              <a:rPr lang="uk-UA" sz="1600" dirty="0"/>
              <a:t>Сонячна радіація — головне джерело енергії для всіх фізико-географічних процесів, що відбуваються на земній поверхні і в атмосфері. Кількість сонячної радіації залежить від висоти сонця, географічної широти місцевості, пори </a:t>
            </a:r>
            <a:r>
              <a:rPr lang="uk-UA" sz="1600" dirty="0" smtClean="0"/>
              <a:t>року та </a:t>
            </a:r>
            <a:r>
              <a:rPr lang="uk-UA" sz="1600" dirty="0"/>
              <a:t>прозорості атмосфери. </a:t>
            </a:r>
            <a:endParaRPr lang="uk-UA" sz="1600" dirty="0" smtClean="0"/>
          </a:p>
          <a:p>
            <a:r>
              <a:rPr lang="uk-UA" sz="1600" dirty="0" smtClean="0"/>
              <a:t>Сонячна радіація буває трьох видів: пряма, розсіяна та сумарна.</a:t>
            </a:r>
            <a:endParaRPr lang="ru-RU" sz="1600" dirty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Сонячна радіація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008103" y="2381802"/>
            <a:ext cx="3768253" cy="1502400"/>
            <a:chOff x="4499992" y="2924944"/>
            <a:chExt cx="3996444" cy="1593380"/>
          </a:xfrm>
        </p:grpSpPr>
        <p:sp>
          <p:nvSpPr>
            <p:cNvPr id="4" name="TextBox 3"/>
            <p:cNvSpPr txBox="1"/>
            <p:nvPr/>
          </p:nvSpPr>
          <p:spPr>
            <a:xfrm>
              <a:off x="5364088" y="292494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4376"/>
                  </a:solidFill>
                </a:rPr>
                <a:t>Сонячна радіація</a:t>
              </a:r>
              <a:endParaRPr lang="ru-RU" dirty="0">
                <a:solidFill>
                  <a:srgbClr val="004376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5004048" y="3356992"/>
              <a:ext cx="648072" cy="792000"/>
            </a:xfrm>
            <a:prstGeom prst="straightConnector1">
              <a:avLst/>
            </a:prstGeom>
            <a:ln>
              <a:solidFill>
                <a:srgbClr val="0043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6516216" y="3356992"/>
              <a:ext cx="0" cy="792000"/>
            </a:xfrm>
            <a:prstGeom prst="straightConnector1">
              <a:avLst/>
            </a:prstGeom>
            <a:ln>
              <a:solidFill>
                <a:srgbClr val="00437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7380312" y="3356992"/>
              <a:ext cx="504056" cy="792000"/>
            </a:xfrm>
            <a:prstGeom prst="straightConnector1">
              <a:avLst/>
            </a:prstGeom>
            <a:ln>
              <a:solidFill>
                <a:srgbClr val="00437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99992" y="4148992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rgbClr val="004376"/>
                  </a:solidFill>
                </a:rPr>
                <a:t>Пряма</a:t>
              </a:r>
              <a:endParaRPr lang="ru-RU" sz="1600" dirty="0">
                <a:solidFill>
                  <a:srgbClr val="004376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0152" y="414899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4376"/>
                  </a:solidFill>
                </a:rPr>
                <a:t>Розсіяна</a:t>
              </a:r>
              <a:endParaRPr lang="ru-RU" dirty="0">
                <a:solidFill>
                  <a:srgbClr val="004376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80312" y="4148992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4376"/>
                  </a:solidFill>
                </a:rPr>
                <a:t>Сумарна</a:t>
              </a:r>
              <a:endParaRPr lang="ru-RU" dirty="0">
                <a:solidFill>
                  <a:srgbClr val="004376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3"/>
            <a:ext cx="2410138" cy="23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28184" y="63813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4376"/>
                </a:solidFill>
              </a:rPr>
              <a:t>Земля під впливом сонячної радіації</a:t>
            </a:r>
            <a:endParaRPr lang="ru-RU" sz="1200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uk-UA" dirty="0" smtClean="0"/>
              <a:t>Люди, котрі потрапили під дію сонячної радіації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5024"/>
            <a:ext cx="2598875" cy="301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/>
        </p:blipFill>
        <p:spPr bwMode="auto">
          <a:xfrm>
            <a:off x="6550902" y="3645024"/>
            <a:ext cx="2376264" cy="30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64813"/>
            <a:ext cx="3330450" cy="249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420888"/>
            <a:ext cx="4248472" cy="4176464"/>
          </a:xfrm>
        </p:spPr>
        <p:txBody>
          <a:bodyPr>
            <a:normAutofit/>
          </a:bodyPr>
          <a:lstStyle/>
          <a:p>
            <a:r>
              <a:rPr lang="uk-UA" sz="1600" b="1" dirty="0"/>
              <a:t>Пряма радіація</a:t>
            </a:r>
            <a:r>
              <a:rPr lang="uk-UA" sz="1600" dirty="0"/>
              <a:t> — сонячна радіація, що доходить до земної поверхні у виді пучка паралельних променів, що виходять безпосередньо від сонячного диска</a:t>
            </a:r>
            <a:r>
              <a:rPr lang="uk-UA" sz="1600" dirty="0" smtClean="0"/>
              <a:t>.</a:t>
            </a:r>
            <a:endParaRPr lang="uk-UA" sz="1600" dirty="0"/>
          </a:p>
          <a:p>
            <a:r>
              <a:rPr lang="uk-UA" sz="1600" b="1" dirty="0"/>
              <a:t>Розсіяна радіація</a:t>
            </a:r>
            <a:r>
              <a:rPr lang="uk-UA" sz="1600" dirty="0"/>
              <a:t> — сонячна радіація, що була розсіяна в атмосфері, надходить на земну поверхню з усього небесного зводу. У похмурі дні вона є єдиним джерелом енергії в приземних шарах атмосфери.</a:t>
            </a:r>
            <a:endParaRPr lang="ru-RU" sz="1600" dirty="0"/>
          </a:p>
          <a:p>
            <a:r>
              <a:rPr lang="uk-UA" sz="1600" b="1" dirty="0"/>
              <a:t>Сумарна радіація</a:t>
            </a:r>
            <a:r>
              <a:rPr lang="uk-UA" sz="1600" dirty="0"/>
              <a:t> — сукупність прямої і розсіяної сонячної радіації, що надходить у природних умовах на земну поверхню.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сонячної радіації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72" y="3068960"/>
            <a:ext cx="434876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5 способів захисту, якщо ж стався викид радіації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1199</TotalTime>
  <Words>791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Біологічний вплив радіоактивного випромінювання</vt:lpstr>
      <vt:lpstr>Вступ</vt:lpstr>
      <vt:lpstr>Вплив радіації на організм людини</vt:lpstr>
      <vt:lpstr>Вплив радіації на організм людини</vt:lpstr>
      <vt:lpstr>Біологічна дія радіоактивних речовин</vt:lpstr>
      <vt:lpstr>Сонячна радіація</vt:lpstr>
      <vt:lpstr>Люди, котрі потрапили під дію сонячної радіації</vt:lpstr>
      <vt:lpstr>Види сонячної радіації</vt:lpstr>
      <vt:lpstr>5 способів захисту, якщо ж стався викид радіації</vt:lpstr>
      <vt:lpstr>Захищатися і митися</vt:lpstr>
      <vt:lpstr>Особливий стиль прибирання</vt:lpstr>
      <vt:lpstr>Меню для захисту від радіації</vt:lpstr>
      <vt:lpstr>Ліки від радіації</vt:lpstr>
      <vt:lpstr>Особиста гігієна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Біологічний вплив радіоактивного випромінювання</dc:title>
  <dc:creator>Adm</dc:creator>
  <cp:lastModifiedBy>Adm</cp:lastModifiedBy>
  <cp:revision>16</cp:revision>
  <dcterms:created xsi:type="dcterms:W3CDTF">2013-04-12T15:08:37Z</dcterms:created>
  <dcterms:modified xsi:type="dcterms:W3CDTF">2013-04-14T18:06:59Z</dcterms:modified>
</cp:coreProperties>
</file>