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0"/>
  </p:normalViewPr>
  <p:slideViewPr>
    <p:cSldViewPr>
      <p:cViewPr>
        <p:scale>
          <a:sx n="81" d="100"/>
          <a:sy n="81" d="100"/>
        </p:scale>
        <p:origin x="-184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7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5F3975-33EB-41E5-8F08-D46234C7AAE3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10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C13D57-6290-4244-9336-55E7277E778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A396-3C32-4725-A63B-565F41D0CA1D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0C90-E258-4352-82A5-0CAF64CE9C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B3839-0F15-487B-B696-99603A72E953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ECD2-A53A-450C-A609-2BFB5717A78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E49C-FE52-4C39-9290-B51DCDFAAAA2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54F9-5F01-4CD2-B101-E0E54EEBC90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7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B041-F2C1-4AFC-BE94-DE9E488B4D30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8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E43FA2-2CD9-42D3-A628-BDEA1FBA8D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D72582-5D2D-4BDA-AC85-E25FF801904C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3F6A47-2518-41F5-B0E5-AC0053DB53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Місце для нижнього колонтитула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D1BD8D-CCB0-4B5E-B2D6-1A861597BDC3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8" name="Місце для номера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AE9109-DBA5-4C13-90FB-33C48EC1ABB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1C20-4B66-412F-895C-747988C238B6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4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A61E-03A8-4B72-9826-D21234C8CE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D4F4-51A3-444A-BF1A-EE836BAD38BB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2BAA93-A714-4BEC-A641-9E03FECD56B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3DE1-1F6D-44A0-B2C4-FB9394C3A092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2FB4-0949-483D-8A50-39F7508EC6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кут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EB0231-2E3C-4624-9BAB-A6925E78BB6F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10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A2DD277-1D1D-41B5-B025-23D20E0583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1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7" name="Місце для тексту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83E110-C32C-43CB-92EC-2FE40C6515A6}" type="datetimeFigureOut">
              <a:rPr lang="uk-UA"/>
              <a:pPr>
                <a:defRPr/>
              </a:pPr>
              <a:t>28.04.2015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788595-6412-469A-B098-D6FC3F0C0D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1" r:id="rId2"/>
    <p:sldLayoutId id="2147484566" r:id="rId3"/>
    <p:sldLayoutId id="2147484567" r:id="rId4"/>
    <p:sldLayoutId id="2147484568" r:id="rId5"/>
    <p:sldLayoutId id="2147484562" r:id="rId6"/>
    <p:sldLayoutId id="2147484569" r:id="rId7"/>
    <p:sldLayoutId id="2147484563" r:id="rId8"/>
    <p:sldLayoutId id="2147484570" r:id="rId9"/>
    <p:sldLayoutId id="2147484564" r:id="rId10"/>
    <p:sldLayoutId id="21474845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F67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09465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971550" y="476250"/>
            <a:ext cx="7129463" cy="3673475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65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Calibri" pitchFamily="34" charset="0"/>
              </a:rPr>
              <a:t>Біосфера. Основні положення вчень В.Вернадського про біосферу. </a:t>
            </a:r>
            <a:endParaRPr lang="uk-UA" sz="65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675" y="4292600"/>
            <a:ext cx="3313113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Виконала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</a:b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учениця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11 –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класу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</a:b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Хвірук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Тетяна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11033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"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Початку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життя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 тому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Космосі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який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ми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спостерігаємо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не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було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оскільки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не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було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початку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цього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Космосу.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Життя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вічне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оскільки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вічний</a:t>
            </a: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Космос". </a:t>
            </a:r>
            <a:endParaRPr lang="uk-UA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843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952625"/>
            <a:ext cx="5184775" cy="3887788"/>
          </a:xfrm>
        </p:spPr>
      </p:pic>
      <p:sp>
        <p:nvSpPr>
          <p:cNvPr id="3" name="Прямоугольник 2"/>
          <p:cNvSpPr/>
          <p:nvPr/>
        </p:nvSpPr>
        <p:spPr>
          <a:xfrm>
            <a:off x="5148263" y="1773238"/>
            <a:ext cx="3995737" cy="4246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В. І. Вернадський довів, що живі організми грають дуже важливу роль у формуванні образу Землі. Хімічний склад атмосфери, гідросфери і літосфери зумовлений життєдіяльністю організмів.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вмісту 6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1773238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 на нашій планеті виконує ряд важливих функцій, які обумовлюють властивості й відносну стабільність природи Землі</a:t>
            </a:r>
            <a:r>
              <a:rPr lang="uk-UA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16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sz="23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23850" y="1557338"/>
            <a:ext cx="8928100" cy="5092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Закріплення</a:t>
            </a:r>
            <a:r>
              <a:rPr lang="uk-UA" sz="2500" dirty="0">
                <a:latin typeface="Monotype Corsiva" pitchFamily="66" charset="0"/>
                <a:cs typeface="+mn-cs"/>
              </a:rPr>
              <a:t> рухомих елементів поверхні літосфери (пісок, глина, гравій, дрібна галька,      ліси, ґрунти різних типів);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Регуляція</a:t>
            </a:r>
            <a:r>
              <a:rPr lang="uk-UA" sz="2500" dirty="0">
                <a:latin typeface="Monotype Corsiva" pitchFamily="66" charset="0"/>
                <a:cs typeface="+mn-cs"/>
              </a:rPr>
              <a:t> кругообігу води шляхом сповільнення поверхневого стоку і переведення його в підземний, зволоження повітря, зниження випаровуваності з поверхні внаслідок затемнення і зменшення швидкості вітру;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500" dirty="0">
                <a:latin typeface="Monotype Corsiva" pitchFamily="66" charset="0"/>
                <a:cs typeface="+mn-cs"/>
              </a:rPr>
              <a:t> </a:t>
            </a:r>
            <a:r>
              <a:rPr lang="uk-UA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Акумуляція і трансформація </a:t>
            </a:r>
            <a:r>
              <a:rPr lang="uk-UA" sz="2500" dirty="0">
                <a:latin typeface="Monotype Corsiva" pitchFamily="66" charset="0"/>
                <a:cs typeface="+mn-cs"/>
              </a:rPr>
              <a:t>сонячної енергії, яка в трансформованому вигляді включається в кругообіг енергії Землі.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Виділення</a:t>
            </a:r>
            <a:r>
              <a:rPr lang="uk-UA" sz="2500" dirty="0">
                <a:latin typeface="Monotype Corsiva" pitchFamily="66" charset="0"/>
                <a:cs typeface="+mn-cs"/>
              </a:rPr>
              <a:t> кисню в процесі фотосинтезу наземними і водними рослинами;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Переведення</a:t>
            </a:r>
            <a:r>
              <a:rPr lang="uk-UA" sz="2500" b="1" dirty="0">
                <a:latin typeface="Monotype Corsiva" pitchFamily="66" charset="0"/>
                <a:cs typeface="+mn-cs"/>
              </a:rPr>
              <a:t> </a:t>
            </a:r>
            <a:r>
              <a:rPr lang="uk-UA" sz="2500" dirty="0">
                <a:latin typeface="Monotype Corsiva" pitchFamily="66" charset="0"/>
                <a:cs typeface="+mn-cs"/>
              </a:rPr>
              <a:t>в прості хімічні речовини величезної маси відмерлих організмів і їх виділень;</a:t>
            </a:r>
            <a:br>
              <a:rPr lang="uk-UA" sz="2500" dirty="0">
                <a:latin typeface="Monotype Corsiva" pitchFamily="66" charset="0"/>
                <a:cs typeface="+mn-cs"/>
              </a:rPr>
            </a:br>
            <a:endParaRPr lang="uk-UA" sz="2500" dirty="0"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628775"/>
            <a:ext cx="8208962" cy="4789488"/>
          </a:xfrm>
        </p:spPr>
      </p:pic>
      <p:sp>
        <p:nvSpPr>
          <p:cNvPr id="2" name="Прямоугольник 1"/>
          <p:cNvSpPr/>
          <p:nvPr/>
        </p:nvSpPr>
        <p:spPr>
          <a:xfrm>
            <a:off x="900113" y="260350"/>
            <a:ext cx="7529512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Основні поняття біосфери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79388" y="1484313"/>
            <a:ext cx="4608512" cy="4681537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В.І. Вернадському належить відкриття й такого основного закону біосфери: «Кількість живої речовини є планетною константою з часів архейської ери, тобто за весь геологічний час»</a:t>
            </a:r>
            <a:r>
              <a:rPr lang="uk-UA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endParaRPr lang="uk-UA" dirty="0"/>
          </a:p>
        </p:txBody>
      </p:sp>
      <p:pic>
        <p:nvPicPr>
          <p:cNvPr id="21507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484313"/>
            <a:ext cx="3673475" cy="5108575"/>
          </a:xfrm>
        </p:spPr>
      </p:pic>
      <p:sp>
        <p:nvSpPr>
          <p:cNvPr id="4" name="TextBox 3"/>
          <p:cNvSpPr txBox="1"/>
          <p:nvPr/>
        </p:nvSpPr>
        <p:spPr>
          <a:xfrm>
            <a:off x="1258888" y="188913"/>
            <a:ext cx="73453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Закон біосфери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</a:t>
            </a:r>
            <a:endParaRPr lang="uk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755650" y="1628775"/>
            <a:ext cx="7920038" cy="965200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— сфера життя, оболонка Землі, населена живими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організмами.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608263"/>
            <a:ext cx="590391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schemeClr val="bg1">
                <a:shade val="90000"/>
                <a:satMod val="140000"/>
              </a:schemeClr>
              <a:schemeClr val="bg1">
                <a:satMod val="120000"/>
              </a:schemeClr>
            </a:duotone>
            <a:extLst>
              <a:ext uri="{BEBA8EAE-BF5A-486C-A8C5-ECC9F3942E4B}"/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611188" y="115888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Структура біосфери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1267" name="Місце для вмісту 11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081088"/>
            <a:ext cx="5976938" cy="5380037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7463" y="1557338"/>
            <a:ext cx="4103687" cy="30956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 з одного боку є середовищем життя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з іншого-результатом життєдіяльності організмів. </a:t>
            </a:r>
          </a:p>
        </p:txBody>
      </p:sp>
      <p:pic>
        <p:nvPicPr>
          <p:cNvPr id="12291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10025" y="476250"/>
            <a:ext cx="5106988" cy="4321175"/>
          </a:xfrm>
        </p:spPr>
      </p:pic>
      <p:sp>
        <p:nvSpPr>
          <p:cNvPr id="4" name="Прямоугольник 3"/>
          <p:cNvSpPr/>
          <p:nvPr/>
        </p:nvSpPr>
        <p:spPr>
          <a:xfrm>
            <a:off x="179388" y="5083175"/>
            <a:ext cx="874871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Специфіка біосфери полягає в тому,що в ній постійно підтримується пов’язаний з життєдіяльністю організмів кругообіг речовин і чітко направлені потоки енергії.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4716463" cy="511175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Вперше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термін 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біосфера”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використав австрійський вчений - геолог Е.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Зюсс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у 1875 р.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Термін походить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від двох слів: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”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життя і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“сфера”.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Таким чином, біосфера - сфера життя або область існування живих організмів на Землі.</a:t>
            </a:r>
          </a:p>
        </p:txBody>
      </p:sp>
      <p:pic>
        <p:nvPicPr>
          <p:cNvPr id="13315" name="Місце для вмісту 12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45050" y="1484313"/>
            <a:ext cx="4124325" cy="5219700"/>
          </a:xfrm>
        </p:spPr>
      </p:pic>
      <p:sp>
        <p:nvSpPr>
          <p:cNvPr id="2" name="TextBox 1"/>
          <p:cNvSpPr txBox="1"/>
          <p:nvPr/>
        </p:nvSpPr>
        <p:spPr>
          <a:xfrm>
            <a:off x="971550" y="188913"/>
            <a:ext cx="77041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Термін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«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біосфера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»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-180975" y="4005263"/>
            <a:ext cx="6265863" cy="314483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uk-UA" smtClean="0">
                <a:latin typeface="Monotype Corsiva" pitchFamily="66" charset="0"/>
              </a:rPr>
              <a:t>Вони обґрунтували високу хімічну та геологічну активність живої речовини біосфери, підкреслюючи, що розвиток життя на планеті забезпечується особливими фізичними властивостями біосфери</a:t>
            </a:r>
          </a:p>
        </p:txBody>
      </p:sp>
      <p:pic>
        <p:nvPicPr>
          <p:cNvPr id="14339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96850"/>
            <a:ext cx="2952750" cy="3703638"/>
          </a:xfrm>
        </p:spPr>
      </p:pic>
      <p:pic>
        <p:nvPicPr>
          <p:cNvPr id="14340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717800"/>
            <a:ext cx="29019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48038" y="239713"/>
            <a:ext cx="5246687" cy="1431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Основоположниками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вчення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про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біосферу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є В. І. </a:t>
            </a:r>
            <a:r>
              <a:rPr lang="ru-RU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Вернадський</a:t>
            </a:r>
            <a:r>
              <a:rPr lang="ru-RU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та Тейяр де Шарден. </a:t>
            </a:r>
            <a:endParaRPr lang="uk-UA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Вчення В.Вернадського про біосферу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95288" y="4221163"/>
            <a:ext cx="8748712" cy="24479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	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Уявлення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як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глобальну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єдину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систему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Землі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де увесь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хід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геохімічних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та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енергетичних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перетворень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визначається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життям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20-х роках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ХХ ст.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розробив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своїх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працях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Володимир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Іванович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Вернадський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5364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125538"/>
            <a:ext cx="5976938" cy="358457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628775"/>
            <a:ext cx="4759325" cy="4856163"/>
          </a:xfrm>
        </p:spPr>
      </p:pic>
      <p:sp>
        <p:nvSpPr>
          <p:cNvPr id="16387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5076825" y="1628775"/>
            <a:ext cx="4067175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latin typeface="Monotype Corsiva" pitchFamily="66" charset="0"/>
              </a:rPr>
              <a:t>За Володимиром Івановичем, </a:t>
            </a:r>
            <a:r>
              <a:rPr lang="ru-RU" smtClean="0">
                <a:solidFill>
                  <a:srgbClr val="FF0000"/>
                </a:solidFill>
                <a:latin typeface="Monotype Corsiva" pitchFamily="66" charset="0"/>
              </a:rPr>
              <a:t>біосфера </a:t>
            </a:r>
            <a:r>
              <a:rPr lang="ru-RU" smtClean="0">
                <a:latin typeface="Monotype Corsiva" pitchFamily="66" charset="0"/>
              </a:rPr>
              <a:t>– це оболонка Землі, склад, структура і </a:t>
            </a:r>
            <a:r>
              <a:rPr lang="uk-UA" smtClean="0">
                <a:latin typeface="Monotype Corsiva" pitchFamily="66" charset="0"/>
              </a:rPr>
              <a:t>енергетика якої значною мірою обумовлені життєдіяльністю живих організмів.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Вчення В.Вернадського про біосферу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557338"/>
            <a:ext cx="3887788" cy="5132387"/>
          </a:xfr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Вчення В.Вернадського про біосферу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1628775"/>
            <a:ext cx="43195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Біосфера - планетарне явище космічного характеру.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3933825"/>
            <a:ext cx="460851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"Для нас є зрозумілим,- писав він,- що життя є явище космічне, а не суто земне".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450</TotalTime>
  <Words>414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Wingdings</vt:lpstr>
      <vt:lpstr>Wingdings 2</vt:lpstr>
      <vt:lpstr>Tw Cen MT</vt:lpstr>
      <vt:lpstr>Monotype Corsiva</vt:lpstr>
      <vt:lpstr>Пересічна</vt:lpstr>
      <vt:lpstr>Слайд 1</vt:lpstr>
      <vt:lpstr>Біосфера</vt:lpstr>
      <vt:lpstr>Структура біосфери</vt:lpstr>
      <vt:lpstr>Слайд 4</vt:lpstr>
      <vt:lpstr>Слайд 5</vt:lpstr>
      <vt:lpstr>Слайд 6</vt:lpstr>
      <vt:lpstr>Вчення В.Вернадського про біосферу</vt:lpstr>
      <vt:lpstr>Вчення В.Вернадського про біосферу</vt:lpstr>
      <vt:lpstr>Вчення В.Вернадського про біосферу</vt:lpstr>
      <vt:lpstr>"Початку життя в тому Космосі, який ми спостерігаємо, не було, оскільки не було початку цього Космосу. Життя вічне, оскільки вічний Космос".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Таня</cp:lastModifiedBy>
  <cp:revision>33</cp:revision>
  <dcterms:created xsi:type="dcterms:W3CDTF">2012-04-16T09:02:46Z</dcterms:created>
  <dcterms:modified xsi:type="dcterms:W3CDTF">2015-04-28T17:24:28Z</dcterms:modified>
</cp:coreProperties>
</file>