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slide" Target="slide4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FF0000"/>
                </a:solidFill>
              </a:rPr>
              <a:t>Наркотики 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212976"/>
            <a:ext cx="6400800" cy="1752600"/>
          </a:xfrm>
        </p:spPr>
        <p:txBody>
          <a:bodyPr>
            <a:normAutofit/>
          </a:bodyPr>
          <a:lstStyle/>
          <a:p>
            <a:r>
              <a:rPr lang="uk-UA" sz="4400" dirty="0" smtClean="0"/>
              <a:t>Їх види та вплив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07843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136904" cy="504056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Опіумні</a:t>
            </a:r>
            <a:r>
              <a:rPr lang="ru-RU" b="1" dirty="0">
                <a:solidFill>
                  <a:srgbClr val="FF0000"/>
                </a:solidFill>
              </a:rPr>
              <a:t> наркотики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0" y="620689"/>
            <a:ext cx="8025114" cy="1656183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rgbClr val="FFFF00"/>
                </a:solidFill>
              </a:rPr>
              <a:t>Це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препарати</a:t>
            </a:r>
            <a:r>
              <a:rPr lang="ru-RU" sz="2400" dirty="0">
                <a:solidFill>
                  <a:srgbClr val="FFFF00"/>
                </a:solidFill>
              </a:rPr>
              <a:t>, </a:t>
            </a:r>
            <a:r>
              <a:rPr lang="ru-RU" sz="2400" dirty="0" err="1">
                <a:solidFill>
                  <a:srgbClr val="FFFF00"/>
                </a:solidFill>
              </a:rPr>
              <a:t>виготовлені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із</a:t>
            </a:r>
            <a:r>
              <a:rPr lang="ru-RU" sz="2400" dirty="0">
                <a:solidFill>
                  <a:srgbClr val="FFFF00"/>
                </a:solidFill>
              </a:rPr>
              <a:t> маку: “</a:t>
            </a:r>
            <a:r>
              <a:rPr lang="ru-RU" sz="2400" dirty="0" err="1">
                <a:solidFill>
                  <a:srgbClr val="FFFF00"/>
                </a:solidFill>
              </a:rPr>
              <a:t>ширка</a:t>
            </a:r>
            <a:r>
              <a:rPr lang="ru-RU" sz="2400" dirty="0">
                <a:solidFill>
                  <a:srgbClr val="FFFF00"/>
                </a:solidFill>
              </a:rPr>
              <a:t>” </a:t>
            </a:r>
            <a:r>
              <a:rPr lang="ru-RU" sz="2400" dirty="0" err="1">
                <a:solidFill>
                  <a:srgbClr val="FFFF00"/>
                </a:solidFill>
              </a:rPr>
              <a:t>або</a:t>
            </a:r>
            <a:r>
              <a:rPr lang="ru-RU" sz="2400" dirty="0">
                <a:solidFill>
                  <a:srgbClr val="FFFF00"/>
                </a:solidFill>
              </a:rPr>
              <a:t> “</a:t>
            </a:r>
            <a:r>
              <a:rPr lang="ru-RU" sz="2400" dirty="0" err="1">
                <a:solidFill>
                  <a:srgbClr val="FFFF00"/>
                </a:solidFill>
              </a:rPr>
              <a:t>чорне</a:t>
            </a:r>
            <a:r>
              <a:rPr lang="ru-RU" sz="2400" dirty="0">
                <a:solidFill>
                  <a:srgbClr val="FFFF00"/>
                </a:solidFill>
              </a:rPr>
              <a:t>”, </a:t>
            </a:r>
            <a:r>
              <a:rPr lang="ru-RU" sz="2400" dirty="0" err="1">
                <a:solidFill>
                  <a:srgbClr val="FFFF00"/>
                </a:solidFill>
              </a:rPr>
              <a:t>героїн</a:t>
            </a:r>
            <a:r>
              <a:rPr lang="ru-RU" sz="2400" dirty="0">
                <a:solidFill>
                  <a:srgbClr val="FFFF00"/>
                </a:solidFill>
              </a:rPr>
              <a:t>, </a:t>
            </a:r>
            <a:r>
              <a:rPr lang="ru-RU" sz="2400" dirty="0" err="1">
                <a:solidFill>
                  <a:srgbClr val="FFFF00"/>
                </a:solidFill>
              </a:rPr>
              <a:t>кодеїн</a:t>
            </a:r>
            <a:r>
              <a:rPr lang="ru-RU" sz="2400" dirty="0">
                <a:solidFill>
                  <a:srgbClr val="FFFF00"/>
                </a:solidFill>
              </a:rPr>
              <a:t>, а </a:t>
            </a:r>
            <a:r>
              <a:rPr lang="ru-RU" sz="2400" dirty="0" err="1">
                <a:solidFill>
                  <a:srgbClr val="FFFF00"/>
                </a:solidFill>
              </a:rPr>
              <a:t>також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їх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синтетичні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замінники</a:t>
            </a:r>
            <a:r>
              <a:rPr lang="ru-RU" sz="2400" dirty="0">
                <a:solidFill>
                  <a:srgbClr val="FFFF00"/>
                </a:solidFill>
              </a:rPr>
              <a:t>: </a:t>
            </a:r>
            <a:r>
              <a:rPr lang="ru-RU" sz="2400" dirty="0" err="1">
                <a:solidFill>
                  <a:srgbClr val="FFFF00"/>
                </a:solidFill>
              </a:rPr>
              <a:t>наприклад</a:t>
            </a:r>
            <a:r>
              <a:rPr lang="ru-RU" sz="2400" dirty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метадон</a:t>
            </a:r>
            <a:r>
              <a:rPr lang="ru-RU" sz="2400" dirty="0">
                <a:solidFill>
                  <a:srgbClr val="FFFF00"/>
                </a:solidFill>
              </a:rPr>
              <a:t>. </a:t>
            </a:r>
            <a:r>
              <a:rPr lang="ru-RU" sz="2400" dirty="0" err="1">
                <a:solidFill>
                  <a:srgbClr val="FFFF00"/>
                </a:solidFill>
              </a:rPr>
              <a:t>Вводяться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внутрівенно</a:t>
            </a:r>
            <a:r>
              <a:rPr lang="ru-RU" sz="2400" dirty="0">
                <a:solidFill>
                  <a:srgbClr val="FFFF00"/>
                </a:solidFill>
              </a:rPr>
              <a:t> за </a:t>
            </a:r>
            <a:r>
              <a:rPr lang="ru-RU" sz="2400" dirty="0" err="1">
                <a:solidFill>
                  <a:srgbClr val="FFFF00"/>
                </a:solidFill>
              </a:rPr>
              <a:t>допомогою</a:t>
            </a:r>
            <a:r>
              <a:rPr lang="ru-RU" sz="2400" dirty="0">
                <a:solidFill>
                  <a:srgbClr val="FFFF00"/>
                </a:solidFill>
              </a:rPr>
              <a:t> шприца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2420888"/>
            <a:ext cx="48965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FFFF00"/>
                </a:solidFill>
              </a:rPr>
              <a:t>Негативні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наслідки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вживання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опіумних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наркотиків</a:t>
            </a:r>
            <a:r>
              <a:rPr lang="ru-RU" b="1" dirty="0" smtClean="0">
                <a:solidFill>
                  <a:srgbClr val="FFFF00"/>
                </a:solidFill>
              </a:rPr>
              <a:t>: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>
                <a:solidFill>
                  <a:srgbClr val="FFFF00"/>
                </a:solidFill>
              </a:rPr>
              <a:t>-</a:t>
            </a:r>
            <a:r>
              <a:rPr lang="ru-RU" b="1" dirty="0" err="1">
                <a:solidFill>
                  <a:srgbClr val="FFFF00"/>
                </a:solidFill>
              </a:rPr>
              <a:t>Ризик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зараження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сифілісом</a:t>
            </a:r>
            <a:r>
              <a:rPr lang="ru-RU" b="1" dirty="0">
                <a:solidFill>
                  <a:srgbClr val="FFFF00"/>
                </a:solidFill>
              </a:rPr>
              <a:t>, гепатитом, </a:t>
            </a:r>
            <a:r>
              <a:rPr lang="ru-RU" b="1" dirty="0" err="1">
                <a:solidFill>
                  <a:srgbClr val="FFFF00"/>
                </a:solidFill>
              </a:rPr>
              <a:t>СНІДом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  <a:p>
            <a:r>
              <a:rPr lang="ru-RU" b="1" dirty="0">
                <a:solidFill>
                  <a:srgbClr val="FFFF00"/>
                </a:solidFill>
              </a:rPr>
              <a:t>-</a:t>
            </a:r>
            <a:r>
              <a:rPr lang="ru-RU" b="1" dirty="0" err="1">
                <a:solidFill>
                  <a:srgbClr val="FFFF00"/>
                </a:solidFill>
              </a:rPr>
              <a:t>Зниження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імунітету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  <a:p>
            <a:r>
              <a:rPr lang="ru-RU" b="1" dirty="0">
                <a:solidFill>
                  <a:srgbClr val="FFFF00"/>
                </a:solidFill>
              </a:rPr>
              <a:t>-</a:t>
            </a:r>
            <a:r>
              <a:rPr lang="ru-RU" b="1" dirty="0" err="1">
                <a:solidFill>
                  <a:srgbClr val="FFFF00"/>
                </a:solidFill>
              </a:rPr>
              <a:t>Пошкодження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структури</a:t>
            </a:r>
            <a:r>
              <a:rPr lang="ru-RU" b="1" dirty="0">
                <a:solidFill>
                  <a:srgbClr val="FFFF00"/>
                </a:solidFill>
              </a:rPr>
              <a:t> головного </a:t>
            </a:r>
            <a:r>
              <a:rPr lang="ru-RU" b="1" dirty="0" err="1">
                <a:solidFill>
                  <a:srgbClr val="FFFF00"/>
                </a:solidFill>
              </a:rPr>
              <a:t>мозку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  <a:p>
            <a:r>
              <a:rPr lang="ru-RU" b="1" dirty="0">
                <a:solidFill>
                  <a:srgbClr val="FFFF00"/>
                </a:solidFill>
              </a:rPr>
              <a:t>-</a:t>
            </a:r>
            <a:r>
              <a:rPr lang="ru-RU" b="1" dirty="0" err="1">
                <a:solidFill>
                  <a:srgbClr val="FFFF00"/>
                </a:solidFill>
              </a:rPr>
              <a:t>Порушення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обміну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кальцію</a:t>
            </a:r>
            <a:r>
              <a:rPr lang="ru-RU" b="1" dirty="0">
                <a:solidFill>
                  <a:srgbClr val="FFFF00"/>
                </a:solidFill>
              </a:rPr>
              <a:t> в </a:t>
            </a:r>
            <a:r>
              <a:rPr lang="ru-RU" b="1" dirty="0" err="1">
                <a:solidFill>
                  <a:srgbClr val="FFFF00"/>
                </a:solidFill>
              </a:rPr>
              <a:t>організмі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r>
              <a:rPr lang="ru-RU" b="1" dirty="0" err="1">
                <a:solidFill>
                  <a:srgbClr val="FFFF00"/>
                </a:solidFill>
              </a:rPr>
              <a:t>Внаслідок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цього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руйнуються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зуби</a:t>
            </a:r>
            <a:r>
              <a:rPr lang="ru-RU" b="1" dirty="0">
                <a:solidFill>
                  <a:srgbClr val="FFFF00"/>
                </a:solidFill>
              </a:rPr>
              <a:t> і </a:t>
            </a:r>
            <a:r>
              <a:rPr lang="ru-RU" b="1" dirty="0" err="1">
                <a:solidFill>
                  <a:srgbClr val="FFFF00"/>
                </a:solidFill>
              </a:rPr>
              <a:t>пом’якшуються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кістки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  <a:p>
            <a:r>
              <a:rPr lang="ru-RU" b="1" dirty="0">
                <a:solidFill>
                  <a:srgbClr val="FFFF00"/>
                </a:solidFill>
              </a:rPr>
              <a:t>-</a:t>
            </a:r>
            <a:r>
              <a:rPr lang="ru-RU" b="1" dirty="0" err="1">
                <a:solidFill>
                  <a:srgbClr val="FFFF00"/>
                </a:solidFill>
              </a:rPr>
              <a:t>Утворення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абсцесів</a:t>
            </a:r>
            <a:r>
              <a:rPr lang="ru-RU" b="1" dirty="0">
                <a:solidFill>
                  <a:srgbClr val="FFFF00"/>
                </a:solidFill>
              </a:rPr>
              <a:t> (</a:t>
            </a:r>
            <a:r>
              <a:rPr lang="ru-RU" b="1" dirty="0" err="1">
                <a:solidFill>
                  <a:srgbClr val="FFFF00"/>
                </a:solidFill>
              </a:rPr>
              <a:t>гнійних</a:t>
            </a:r>
            <a:r>
              <a:rPr lang="ru-RU" b="1" dirty="0">
                <a:solidFill>
                  <a:srgbClr val="FFFF00"/>
                </a:solidFill>
              </a:rPr>
              <a:t> ран).</a:t>
            </a:r>
          </a:p>
          <a:p>
            <a:r>
              <a:rPr lang="ru-RU" b="1" dirty="0">
                <a:solidFill>
                  <a:srgbClr val="FFFF00"/>
                </a:solidFill>
              </a:rPr>
              <a:t>-Гангрена.</a:t>
            </a:r>
          </a:p>
          <a:p>
            <a:r>
              <a:rPr lang="ru-RU" b="1" dirty="0">
                <a:solidFill>
                  <a:srgbClr val="FFFF00"/>
                </a:solidFill>
              </a:rPr>
              <a:t>-“</a:t>
            </a:r>
            <a:r>
              <a:rPr lang="ru-RU" b="1" dirty="0" err="1">
                <a:solidFill>
                  <a:srgbClr val="FFFF00"/>
                </a:solidFill>
              </a:rPr>
              <a:t>Попалені</a:t>
            </a:r>
            <a:r>
              <a:rPr lang="ru-RU" b="1" dirty="0">
                <a:solidFill>
                  <a:srgbClr val="FFFF00"/>
                </a:solidFill>
              </a:rPr>
              <a:t>” </a:t>
            </a:r>
            <a:r>
              <a:rPr lang="ru-RU" b="1" dirty="0" err="1">
                <a:solidFill>
                  <a:srgbClr val="FFFF00"/>
                </a:solidFill>
              </a:rPr>
              <a:t>вени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  <a:p>
            <a:r>
              <a:rPr lang="ru-RU" b="1" dirty="0">
                <a:solidFill>
                  <a:srgbClr val="FFFF00"/>
                </a:solidFill>
              </a:rPr>
              <a:t>-</a:t>
            </a:r>
            <a:r>
              <a:rPr lang="ru-RU" b="1" dirty="0" err="1">
                <a:solidFill>
                  <a:srgbClr val="FFFF00"/>
                </a:solidFill>
              </a:rPr>
              <a:t>Дистрофія</a:t>
            </a:r>
            <a:r>
              <a:rPr lang="ru-RU" b="1" dirty="0">
                <a:solidFill>
                  <a:srgbClr val="FFFF00"/>
                </a:solidFill>
              </a:rPr>
              <a:t> та </a:t>
            </a:r>
            <a:r>
              <a:rPr lang="ru-RU" b="1" dirty="0" err="1">
                <a:solidFill>
                  <a:srgbClr val="FFFF00"/>
                </a:solidFill>
              </a:rPr>
              <a:t>параліч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  <a:p>
            <a:r>
              <a:rPr lang="ru-RU" b="1" dirty="0">
                <a:solidFill>
                  <a:srgbClr val="FFFF00"/>
                </a:solidFill>
              </a:rPr>
              <a:t>-Смерть </a:t>
            </a:r>
            <a:r>
              <a:rPr lang="ru-RU" b="1" dirty="0" err="1">
                <a:solidFill>
                  <a:srgbClr val="FFFF00"/>
                </a:solidFill>
              </a:rPr>
              <a:t>протягом</a:t>
            </a:r>
            <a:r>
              <a:rPr lang="ru-RU" b="1" dirty="0">
                <a:solidFill>
                  <a:srgbClr val="FFFF00"/>
                </a:solidFill>
              </a:rPr>
              <a:t> 10-15 </a:t>
            </a:r>
            <a:r>
              <a:rPr lang="ru-RU" b="1" dirty="0" err="1">
                <a:solidFill>
                  <a:srgbClr val="FFFF00"/>
                </a:solidFill>
              </a:rPr>
              <a:t>років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  <a:p>
            <a:r>
              <a:rPr lang="ru-RU" b="1" dirty="0">
                <a:solidFill>
                  <a:srgbClr val="FFFF00"/>
                </a:solidFill>
              </a:rPr>
              <a:t>-Сильна </a:t>
            </a:r>
            <a:r>
              <a:rPr lang="ru-RU" b="1" dirty="0" err="1">
                <a:solidFill>
                  <a:srgbClr val="FFFF00"/>
                </a:solidFill>
              </a:rPr>
              <a:t>фізична</a:t>
            </a:r>
            <a:r>
              <a:rPr lang="ru-RU" b="1" dirty="0">
                <a:solidFill>
                  <a:srgbClr val="FFFF00"/>
                </a:solidFill>
              </a:rPr>
              <a:t> та </a:t>
            </a:r>
            <a:r>
              <a:rPr lang="ru-RU" b="1" dirty="0" err="1">
                <a:solidFill>
                  <a:srgbClr val="FFFF00"/>
                </a:solidFill>
              </a:rPr>
              <a:t>психологічна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залежності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78109"/>
            <a:ext cx="3635896" cy="2298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46837"/>
            <a:ext cx="2915816" cy="2323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437111"/>
            <a:ext cx="2381796" cy="1786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755543" y="6291039"/>
            <a:ext cx="139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00B050"/>
                </a:solidFill>
                <a:hlinkClick r:id="rId6" action="ppaction://hlinksldjump"/>
              </a:rPr>
              <a:t>Назад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0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Підготував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356992"/>
            <a:ext cx="6400800" cy="1752600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accent5">
                    <a:lumMod val="75000"/>
                  </a:schemeClr>
                </a:solidFill>
              </a:rPr>
              <a:t>Нагорний Дмитро 11Б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84368" y="6273224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  <a:hlinkClick r:id="rId3" action="ppaction://hlinksldjump"/>
              </a:rPr>
              <a:t>Назад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70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" y="35527"/>
            <a:ext cx="8229600" cy="4525963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Наркотики -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дуже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різні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по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відношенню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до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обміну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речовин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субстанції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природних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чи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штучних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речовин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здатні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викликати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фізичну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залежність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внаслідок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заміщення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однієї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з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речовин-учасників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природного 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метаболізму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, і —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психічну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Впливаючи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нервові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центри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головного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мозку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, наркотик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може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створювати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підняття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настрою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чи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надмірну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сонливість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хворобливу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незвичайну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веселість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 — 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ейфорію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, а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іноді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й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порушення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свідомості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У 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патологічних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випадках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цей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стан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може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бути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цілком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нереалістичним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викликати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манію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величі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 та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невразливості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" y="4405999"/>
            <a:ext cx="2972366" cy="2416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999" y="4705558"/>
            <a:ext cx="2880320" cy="2161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33" y="4149080"/>
            <a:ext cx="3041968" cy="2281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708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6478488" cy="794519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Історія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11560" y="1268760"/>
            <a:ext cx="7704856" cy="26037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err="1">
                <a:solidFill>
                  <a:srgbClr val="FFFF00"/>
                </a:solidFill>
              </a:rPr>
              <a:t>Зна</a:t>
            </a:r>
            <a:r>
              <a:rPr lang="uk-UA" sz="2400" b="1" dirty="0">
                <a:solidFill>
                  <a:srgbClr val="FFFF00"/>
                </a:solidFill>
                <a:latin typeface="Times New Roman" pitchFamily="18" charset="0"/>
              </a:rPr>
              <a:t>й</a:t>
            </a:r>
            <a:r>
              <a:rPr lang="ru-RU" sz="2400" b="1" dirty="0" err="1">
                <a:solidFill>
                  <a:srgbClr val="FFFF00"/>
                </a:solidFill>
              </a:rPr>
              <a:t>омство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uk-UA" sz="2400" b="1" dirty="0">
                <a:solidFill>
                  <a:srgbClr val="FFFF00"/>
                </a:solidFill>
                <a:latin typeface="Times New Roman" pitchFamily="18" charset="0"/>
              </a:rPr>
              <a:t>людини з </a:t>
            </a:r>
            <a:r>
              <a:rPr lang="ru-RU" sz="2400" b="1" dirty="0">
                <a:solidFill>
                  <a:srgbClr val="FFFF00"/>
                </a:solidFill>
              </a:rPr>
              <a:t>наркотиками  </a:t>
            </a:r>
            <a:r>
              <a:rPr lang="uk-UA" sz="2400" b="1" dirty="0">
                <a:solidFill>
                  <a:srgbClr val="FFFF00"/>
                </a:solidFill>
                <a:latin typeface="Times New Roman" pitchFamily="18" charset="0"/>
              </a:rPr>
              <a:t>відбулось близько </a:t>
            </a: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</a:rPr>
              <a:t>тисячі років </a:t>
            </a:r>
            <a:r>
              <a:rPr lang="uk-UA" sz="2400" b="1" dirty="0">
                <a:solidFill>
                  <a:srgbClr val="FFFF00"/>
                </a:solidFill>
                <a:latin typeface="Times New Roman" pitchFamily="18" charset="0"/>
              </a:rPr>
              <a:t>назад</a:t>
            </a:r>
            <a:r>
              <a:rPr lang="ru-RU" sz="2400" b="1" dirty="0">
                <a:solidFill>
                  <a:srgbClr val="FFFF00"/>
                </a:solidFill>
              </a:rPr>
              <a:t>. Люди </a:t>
            </a:r>
            <a:r>
              <a:rPr lang="ru-RU" sz="2400" b="1" dirty="0" err="1">
                <a:solidFill>
                  <a:srgbClr val="FFFF00"/>
                </a:solidFill>
              </a:rPr>
              <a:t>кам</a:t>
            </a:r>
            <a:r>
              <a:rPr lang="en-US" sz="2400" b="1" dirty="0">
                <a:solidFill>
                  <a:srgbClr val="FFFF00"/>
                </a:solidFill>
              </a:rPr>
              <a:t>’</a:t>
            </a:r>
            <a:r>
              <a:rPr lang="uk-UA" sz="2400" b="1" dirty="0">
                <a:solidFill>
                  <a:srgbClr val="FFFF00"/>
                </a:solidFill>
                <a:latin typeface="Times New Roman" pitchFamily="18" charset="0"/>
              </a:rPr>
              <a:t>я</a:t>
            </a:r>
            <a:r>
              <a:rPr lang="ru-RU" sz="2400" b="1" dirty="0" err="1">
                <a:solidFill>
                  <a:srgbClr val="FFFF00"/>
                </a:solidFill>
              </a:rPr>
              <a:t>ного</a:t>
            </a:r>
            <a:r>
              <a:rPr lang="ru-RU" sz="2400" b="1" dirty="0">
                <a:solidFill>
                  <a:srgbClr val="FFFF00"/>
                </a:solidFill>
              </a:rPr>
              <a:t> в</a:t>
            </a:r>
            <a:r>
              <a:rPr lang="uk-UA" sz="2400" b="1" dirty="0">
                <a:solidFill>
                  <a:srgbClr val="FFFF00"/>
                </a:solidFill>
                <a:latin typeface="Times New Roman" pitchFamily="18" charset="0"/>
              </a:rPr>
              <a:t>і</a:t>
            </a:r>
            <a:r>
              <a:rPr lang="ru-RU" sz="2400" b="1" dirty="0">
                <a:solidFill>
                  <a:srgbClr val="FFFF00"/>
                </a:solidFill>
              </a:rPr>
              <a:t>к</a:t>
            </a:r>
            <a:r>
              <a:rPr lang="uk-UA" sz="2400" b="1" dirty="0">
                <a:solidFill>
                  <a:srgbClr val="FFFF00"/>
                </a:solidFill>
              </a:rPr>
              <a:t>у</a:t>
            </a:r>
            <a:r>
              <a:rPr lang="ru-RU" sz="2400" b="1" dirty="0">
                <a:solidFill>
                  <a:srgbClr val="FFFF00"/>
                </a:solidFill>
              </a:rPr>
              <a:t> знали гашиш, оп</a:t>
            </a:r>
            <a:r>
              <a:rPr lang="uk-UA" sz="2400" b="1" dirty="0">
                <a:solidFill>
                  <a:srgbClr val="FFFF00"/>
                </a:solidFill>
                <a:latin typeface="Times New Roman" pitchFamily="18" charset="0"/>
              </a:rPr>
              <a:t>і</a:t>
            </a:r>
            <a:r>
              <a:rPr lang="ru-RU" sz="2400" b="1" dirty="0">
                <a:solidFill>
                  <a:srgbClr val="FFFF00"/>
                </a:solidFill>
              </a:rPr>
              <a:t>ум, кока</a:t>
            </a:r>
            <a:r>
              <a:rPr lang="uk-UA" sz="2400" b="1" dirty="0">
                <a:solidFill>
                  <a:srgbClr val="FFFF00"/>
                </a:solidFill>
                <a:latin typeface="Times New Roman" pitchFamily="18" charset="0"/>
              </a:rPr>
              <a:t>ї</a:t>
            </a:r>
            <a:r>
              <a:rPr lang="ru-RU" sz="2400" b="1" dirty="0">
                <a:solidFill>
                  <a:srgbClr val="FFFF00"/>
                </a:solidFill>
              </a:rPr>
              <a:t>н </a:t>
            </a:r>
            <a:r>
              <a:rPr lang="uk-UA" sz="2400" b="1" dirty="0">
                <a:solidFill>
                  <a:srgbClr val="FFFF00"/>
                </a:solidFill>
                <a:latin typeface="Times New Roman" pitchFamily="18" charset="0"/>
              </a:rPr>
              <a:t>та </a:t>
            </a: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</a:rPr>
              <a:t>використовували </a:t>
            </a:r>
            <a:r>
              <a:rPr lang="uk-UA" sz="2400" b="1" dirty="0">
                <a:solidFill>
                  <a:srgbClr val="FFFF00"/>
                </a:solidFill>
                <a:latin typeface="Times New Roman" pitchFamily="18" charset="0"/>
              </a:rPr>
              <a:t>ї</a:t>
            </a:r>
            <a:r>
              <a:rPr lang="ru-RU" sz="2400" b="1" dirty="0">
                <a:solidFill>
                  <a:srgbClr val="FFFF00"/>
                </a:solidFill>
              </a:rPr>
              <a:t>х для п</a:t>
            </a:r>
            <a:r>
              <a:rPr lang="uk-UA" sz="2400" b="1" dirty="0" err="1">
                <a:solidFill>
                  <a:srgbClr val="FFFF00"/>
                </a:solidFill>
                <a:latin typeface="Times New Roman" pitchFamily="18" charset="0"/>
              </a:rPr>
              <a:t>ідняття</a:t>
            </a:r>
            <a:r>
              <a:rPr lang="uk-UA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бо</a:t>
            </a:r>
            <a:r>
              <a:rPr lang="uk-UA" sz="2400" b="1" dirty="0">
                <a:solidFill>
                  <a:srgbClr val="FFFF00"/>
                </a:solidFill>
                <a:latin typeface="Times New Roman" pitchFamily="18" charset="0"/>
              </a:rPr>
              <a:t>йо</a:t>
            </a:r>
            <a:r>
              <a:rPr lang="ru-RU" sz="2400" b="1" dirty="0" err="1">
                <a:solidFill>
                  <a:srgbClr val="FFFF00"/>
                </a:solidFill>
              </a:rPr>
              <a:t>вого</a:t>
            </a:r>
            <a:r>
              <a:rPr lang="ru-RU" sz="2400" b="1" dirty="0">
                <a:solidFill>
                  <a:srgbClr val="FFFF00"/>
                </a:solidFill>
              </a:rPr>
              <a:t> дух</a:t>
            </a:r>
            <a:r>
              <a:rPr lang="uk-UA" sz="2400" b="1" dirty="0">
                <a:solidFill>
                  <a:srgbClr val="FFFF00"/>
                </a:solidFill>
                <a:latin typeface="Times New Roman" pitchFamily="18" charset="0"/>
              </a:rPr>
              <a:t>у</a:t>
            </a:r>
            <a:r>
              <a:rPr lang="ru-RU" sz="2400" b="1" dirty="0">
                <a:solidFill>
                  <a:srgbClr val="FFFF00"/>
                </a:solidFill>
              </a:rPr>
              <a:t> перед </a:t>
            </a:r>
            <a:r>
              <a:rPr lang="ru-RU" sz="2400" b="1" dirty="0" err="1">
                <a:solidFill>
                  <a:srgbClr val="FFFF00"/>
                </a:solidFill>
              </a:rPr>
              <a:t>бо</a:t>
            </a:r>
            <a:r>
              <a:rPr lang="uk-UA" sz="2400" b="1" dirty="0" err="1">
                <a:solidFill>
                  <a:srgbClr val="FFFF00"/>
                </a:solidFill>
                <a:latin typeface="Times New Roman" pitchFamily="18" charset="0"/>
              </a:rPr>
              <a:t>йови</a:t>
            </a:r>
            <a:r>
              <a:rPr lang="ru-RU" sz="2400" b="1" dirty="0">
                <a:solidFill>
                  <a:srgbClr val="FFFF00"/>
                </a:solidFill>
              </a:rPr>
              <a:t>ми д</a:t>
            </a:r>
            <a:r>
              <a:rPr lang="uk-UA" sz="2400" b="1" dirty="0">
                <a:solidFill>
                  <a:srgbClr val="FFFF00"/>
                </a:solidFill>
                <a:latin typeface="Times New Roman" pitchFamily="18" charset="0"/>
              </a:rPr>
              <a:t>і</a:t>
            </a:r>
            <a:r>
              <a:rPr lang="ru-RU" sz="2400" b="1" dirty="0" err="1">
                <a:solidFill>
                  <a:srgbClr val="FFFF00"/>
                </a:solidFill>
              </a:rPr>
              <a:t>ями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uk-UA" sz="2400" b="1" dirty="0">
                <a:solidFill>
                  <a:srgbClr val="FFFF00"/>
                </a:solidFill>
                <a:latin typeface="Times New Roman" pitchFamily="18" charset="0"/>
              </a:rPr>
              <a:t>або</a:t>
            </a:r>
            <a:r>
              <a:rPr lang="ru-RU" sz="2400" b="1" dirty="0">
                <a:solidFill>
                  <a:srgbClr val="FFFF00"/>
                </a:solidFill>
              </a:rPr>
              <a:t> на </a:t>
            </a:r>
            <a:r>
              <a:rPr lang="ru-RU" sz="2400" b="1" dirty="0" err="1">
                <a:solidFill>
                  <a:srgbClr val="FFFF00"/>
                </a:solidFill>
              </a:rPr>
              <a:t>рел</a:t>
            </a:r>
            <a:r>
              <a:rPr lang="uk-UA" sz="2400" b="1" dirty="0" err="1">
                <a:solidFill>
                  <a:srgbClr val="FFFF00"/>
                </a:solidFill>
                <a:latin typeface="Times New Roman" pitchFamily="18" charset="0"/>
              </a:rPr>
              <a:t>ігійни</a:t>
            </a:r>
            <a:r>
              <a:rPr lang="ru-RU" sz="2400" b="1" dirty="0">
                <a:solidFill>
                  <a:srgbClr val="FFFF00"/>
                </a:solidFill>
              </a:rPr>
              <a:t>х обрядах</a:t>
            </a:r>
            <a:r>
              <a:rPr lang="ru-RU" sz="2400" b="1" dirty="0">
                <a:solidFill>
                  <a:srgbClr val="00B0F0"/>
                </a:solidFill>
              </a:rPr>
              <a:t>. 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 descr="Каменный_век_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272" y="3140968"/>
            <a:ext cx="5497450" cy="3562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05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Види наркотиків: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rgbClr val="FF0000"/>
                </a:solidFill>
                <a:hlinkClick r:id="rId3" action="ppaction://hlinksldjump"/>
              </a:rPr>
              <a:t>Конопля</a:t>
            </a:r>
            <a:endParaRPr lang="uk-UA" sz="3600" b="1" dirty="0" smtClean="0">
              <a:solidFill>
                <a:srgbClr val="FF0000"/>
              </a:solidFill>
            </a:endParaRPr>
          </a:p>
          <a:p>
            <a:r>
              <a:rPr lang="uk-UA" sz="3600" b="1" dirty="0" smtClean="0">
                <a:solidFill>
                  <a:srgbClr val="FF0000"/>
                </a:solidFill>
                <a:hlinkClick r:id="rId4" action="ppaction://hlinksldjump"/>
              </a:rPr>
              <a:t>Екстазі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en-US" sz="3600" b="1" dirty="0">
                <a:solidFill>
                  <a:srgbClr val="FF0000"/>
                </a:solidFill>
                <a:hlinkClick r:id="rId5" action="ppaction://hlinksldjump"/>
              </a:rPr>
              <a:t>LSD</a:t>
            </a:r>
            <a:r>
              <a:rPr lang="en-US" sz="3600" dirty="0">
                <a:solidFill>
                  <a:srgbClr val="FF0000"/>
                </a:solidFill>
              </a:rPr>
              <a:t> 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ru-RU" sz="2800" dirty="0" err="1">
                <a:solidFill>
                  <a:srgbClr val="FF0000"/>
                </a:solidFill>
              </a:rPr>
              <a:t>діетиламід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лізергінова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кислота)</a:t>
            </a:r>
          </a:p>
          <a:p>
            <a:r>
              <a:rPr lang="uk-UA" sz="3600" b="1" dirty="0" smtClean="0">
                <a:solidFill>
                  <a:srgbClr val="FF0000"/>
                </a:solidFill>
                <a:hlinkClick r:id="rId6" action="ppaction://hlinksldjump"/>
              </a:rPr>
              <a:t>Токсичні речовини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uk-UA" sz="3600" b="1" dirty="0" smtClean="0">
                <a:solidFill>
                  <a:srgbClr val="FF0000"/>
                </a:solidFill>
                <a:hlinkClick r:id="rId7" action="ppaction://hlinksldjump"/>
              </a:rPr>
              <a:t>Кокаїн і </a:t>
            </a:r>
            <a:r>
              <a:rPr lang="uk-UA" sz="3600" b="1" dirty="0" err="1" smtClean="0">
                <a:solidFill>
                  <a:srgbClr val="FF0000"/>
                </a:solidFill>
                <a:hlinkClick r:id="rId7" action="ppaction://hlinksldjump"/>
              </a:rPr>
              <a:t>крек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3600" b="1" dirty="0" err="1" smtClean="0">
                <a:solidFill>
                  <a:srgbClr val="FF0000"/>
                </a:solidFill>
                <a:hlinkClick r:id="rId8" action="ppaction://hlinksldjump"/>
              </a:rPr>
              <a:t>Опіумні</a:t>
            </a:r>
            <a:r>
              <a:rPr lang="ru-RU" sz="3600" b="1" dirty="0" smtClean="0">
                <a:solidFill>
                  <a:srgbClr val="FF0000"/>
                </a:solidFill>
                <a:hlinkClick r:id="rId8" action="ppaction://hlinksldjump"/>
              </a:rPr>
              <a:t> наркотики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uk-UA" sz="3600" b="1" dirty="0" smtClean="0">
                <a:solidFill>
                  <a:srgbClr val="FF0000"/>
                </a:solidFill>
                <a:hlinkClick r:id="rId9" action="ppaction://hlinksldjump"/>
              </a:rPr>
              <a:t>Кінець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9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"/>
            <a:ext cx="7772400" cy="1124744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Конопля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08720"/>
            <a:ext cx="8064896" cy="864096"/>
          </a:xfrm>
        </p:spPr>
        <p:txBody>
          <a:bodyPr>
            <a:normAutofit lnSpcReduction="10000"/>
          </a:bodyPr>
          <a:lstStyle/>
          <a:p>
            <a:pPr algn="l"/>
            <a:r>
              <a:rPr lang="uk-UA" sz="2800" dirty="0" smtClean="0">
                <a:solidFill>
                  <a:srgbClr val="FFFF00"/>
                </a:solidFill>
              </a:rPr>
              <a:t>Речовина яка містить </a:t>
            </a:r>
            <a:r>
              <a:rPr lang="ru-RU" sz="2800" dirty="0">
                <a:solidFill>
                  <a:srgbClr val="FFFF00"/>
                </a:solidFill>
              </a:rPr>
              <a:t>в </a:t>
            </a:r>
            <a:r>
              <a:rPr lang="ru-RU" sz="2800" dirty="0" err="1">
                <a:solidFill>
                  <a:srgbClr val="FFFF00"/>
                </a:solidFill>
              </a:rPr>
              <a:t>собі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понад</a:t>
            </a:r>
            <a:r>
              <a:rPr lang="ru-RU" sz="2800" dirty="0">
                <a:solidFill>
                  <a:srgbClr val="FFFF00"/>
                </a:solidFill>
              </a:rPr>
              <a:t> 400 </a:t>
            </a:r>
            <a:r>
              <a:rPr lang="ru-RU" sz="2800" dirty="0" err="1">
                <a:solidFill>
                  <a:srgbClr val="FFFF00"/>
                </a:solidFill>
              </a:rPr>
              <a:t>різних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хімічних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сполук</a:t>
            </a:r>
            <a:r>
              <a:rPr lang="ru-RU" sz="2800" dirty="0">
                <a:solidFill>
                  <a:srgbClr val="FFFF00"/>
                </a:solidFill>
              </a:rPr>
              <a:t>, </a:t>
            </a:r>
            <a:r>
              <a:rPr lang="ru-RU" sz="2800" dirty="0" err="1">
                <a:solidFill>
                  <a:srgbClr val="FFFF00"/>
                </a:solidFill>
              </a:rPr>
              <a:t>що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здатні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викликати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галюцинації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00808"/>
            <a:ext cx="540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>
                <a:solidFill>
                  <a:srgbClr val="FFFF00"/>
                </a:solidFill>
              </a:rPr>
              <a:t>Негативні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наслідки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вживання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коноплі</a:t>
            </a:r>
            <a:r>
              <a:rPr lang="ru-RU" b="1" i="1" dirty="0">
                <a:solidFill>
                  <a:srgbClr val="FFFF00"/>
                </a:solidFill>
              </a:rPr>
              <a:t>: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>
                <a:solidFill>
                  <a:srgbClr val="FFFF00"/>
                </a:solidFill>
              </a:rPr>
              <a:t>-</a:t>
            </a:r>
            <a:r>
              <a:rPr lang="ru-RU" dirty="0" err="1">
                <a:solidFill>
                  <a:srgbClr val="FFFF00"/>
                </a:solidFill>
              </a:rPr>
              <a:t>Забруднення</a:t>
            </a:r>
            <a:r>
              <a:rPr lang="ru-RU" dirty="0">
                <a:solidFill>
                  <a:srgbClr val="FFFF00"/>
                </a:solidFill>
              </a:rPr>
              <a:t>  </a:t>
            </a:r>
            <a:r>
              <a:rPr lang="ru-RU" dirty="0" err="1">
                <a:solidFill>
                  <a:srgbClr val="FFFF00"/>
                </a:solidFill>
              </a:rPr>
              <a:t>легень</a:t>
            </a:r>
            <a:r>
              <a:rPr lang="ru-RU" dirty="0">
                <a:solidFill>
                  <a:srgbClr val="FFFF00"/>
                </a:solidFill>
              </a:rPr>
              <a:t> смолами, </a:t>
            </a:r>
            <a:r>
              <a:rPr lang="ru-RU" dirty="0" err="1">
                <a:solidFill>
                  <a:srgbClr val="FFFF00"/>
                </a:solidFill>
              </a:rPr>
              <a:t>розвиток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хронічного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бронхіту</a:t>
            </a:r>
            <a:r>
              <a:rPr lang="ru-RU" dirty="0">
                <a:solidFill>
                  <a:srgbClr val="FFFF00"/>
                </a:solidFill>
              </a:rPr>
              <a:t> та раку горла і </a:t>
            </a:r>
            <a:r>
              <a:rPr lang="ru-RU" dirty="0" err="1">
                <a:solidFill>
                  <a:srgbClr val="FFFF00"/>
                </a:solidFill>
              </a:rPr>
              <a:t>легень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  <a:p>
            <a:r>
              <a:rPr lang="ru-RU" dirty="0">
                <a:solidFill>
                  <a:srgbClr val="FFFF00"/>
                </a:solidFill>
              </a:rPr>
              <a:t>-</a:t>
            </a:r>
            <a:r>
              <a:rPr lang="ru-RU" dirty="0" err="1">
                <a:solidFill>
                  <a:srgbClr val="FFFF00"/>
                </a:solidFill>
              </a:rPr>
              <a:t>Підвищення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артеріального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тиску</a:t>
            </a:r>
            <a:r>
              <a:rPr lang="ru-RU" dirty="0">
                <a:solidFill>
                  <a:srgbClr val="FFFF00"/>
                </a:solidFill>
              </a:rPr>
              <a:t>, сердечна </a:t>
            </a:r>
            <a:r>
              <a:rPr lang="ru-RU" dirty="0" err="1">
                <a:solidFill>
                  <a:srgbClr val="FFFF00"/>
                </a:solidFill>
              </a:rPr>
              <a:t>аритмія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  <a:p>
            <a:r>
              <a:rPr lang="ru-RU" dirty="0">
                <a:solidFill>
                  <a:srgbClr val="FFFF00"/>
                </a:solidFill>
              </a:rPr>
              <a:t>-</a:t>
            </a:r>
            <a:r>
              <a:rPr lang="ru-RU" dirty="0" err="1">
                <a:solidFill>
                  <a:srgbClr val="FFFF00"/>
                </a:solidFill>
              </a:rPr>
              <a:t>Враження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функцій</a:t>
            </a:r>
            <a:r>
              <a:rPr lang="ru-RU" dirty="0">
                <a:solidFill>
                  <a:srgbClr val="FFFF00"/>
                </a:solidFill>
              </a:rPr>
              <a:t> головного </a:t>
            </a:r>
            <a:r>
              <a:rPr lang="ru-RU" dirty="0" err="1">
                <a:solidFill>
                  <a:srgbClr val="FFFF00"/>
                </a:solidFill>
              </a:rPr>
              <a:t>мозку</a:t>
            </a:r>
            <a:r>
              <a:rPr lang="ru-RU" dirty="0">
                <a:solidFill>
                  <a:srgbClr val="FFFF00"/>
                </a:solidFill>
              </a:rPr>
              <a:t> (</a:t>
            </a:r>
            <a:r>
              <a:rPr lang="ru-RU" dirty="0" err="1">
                <a:solidFill>
                  <a:srgbClr val="FFFF00"/>
                </a:solidFill>
              </a:rPr>
              <a:t>мислення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почуття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пам’ять</a:t>
            </a:r>
            <a:r>
              <a:rPr lang="ru-RU" dirty="0">
                <a:solidFill>
                  <a:srgbClr val="FFFF00"/>
                </a:solidFill>
              </a:rPr>
              <a:t>).</a:t>
            </a:r>
          </a:p>
          <a:p>
            <a:r>
              <a:rPr lang="ru-RU" dirty="0">
                <a:solidFill>
                  <a:srgbClr val="FFFF00"/>
                </a:solidFill>
              </a:rPr>
              <a:t>-</a:t>
            </a:r>
            <a:r>
              <a:rPr lang="ru-RU" dirty="0" err="1">
                <a:solidFill>
                  <a:srgbClr val="FFFF00"/>
                </a:solidFill>
              </a:rPr>
              <a:t>Порушення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координації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  <a:p>
            <a:r>
              <a:rPr lang="ru-RU" dirty="0">
                <a:solidFill>
                  <a:srgbClr val="FFFF00"/>
                </a:solidFill>
              </a:rPr>
              <a:t>-</a:t>
            </a:r>
            <a:r>
              <a:rPr lang="ru-RU" dirty="0" err="1">
                <a:solidFill>
                  <a:srgbClr val="FFFF00"/>
                </a:solidFill>
              </a:rPr>
              <a:t>Зниження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статевих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функцій</a:t>
            </a:r>
            <a:r>
              <a:rPr lang="ru-RU" dirty="0">
                <a:solidFill>
                  <a:srgbClr val="FFFF00"/>
                </a:solidFill>
              </a:rPr>
              <a:t> у </a:t>
            </a:r>
            <a:r>
              <a:rPr lang="ru-RU" dirty="0" err="1">
                <a:solidFill>
                  <a:srgbClr val="FFFF00"/>
                </a:solidFill>
              </a:rPr>
              <a:t>чоловіків</a:t>
            </a:r>
            <a:r>
              <a:rPr lang="ru-RU" dirty="0">
                <a:solidFill>
                  <a:srgbClr val="FFFF00"/>
                </a:solidFill>
              </a:rPr>
              <a:t> та </a:t>
            </a:r>
            <a:r>
              <a:rPr lang="ru-RU" dirty="0" err="1">
                <a:solidFill>
                  <a:srgbClr val="FFFF00"/>
                </a:solidFill>
              </a:rPr>
              <a:t>жінок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>
                <a:solidFill>
                  <a:srgbClr val="FFFF00"/>
                </a:solidFill>
              </a:rPr>
              <a:t>-</a:t>
            </a:r>
            <a:r>
              <a:rPr lang="ru-RU" dirty="0" err="1">
                <a:solidFill>
                  <a:srgbClr val="FFFF00"/>
                </a:solidFill>
              </a:rPr>
              <a:t>Психологічна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залежність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144" y="1735801"/>
            <a:ext cx="3382352" cy="2419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341" y="4155141"/>
            <a:ext cx="3962155" cy="2370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76367"/>
            <a:ext cx="4445732" cy="2736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8184474" y="6457890"/>
            <a:ext cx="864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hlinkClick r:id="rId6" action="ppaction://hlinksldjump"/>
              </a:rPr>
              <a:t>назад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38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836712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Екстазі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4248472" cy="1152128"/>
          </a:xfrm>
        </p:spPr>
        <p:txBody>
          <a:bodyPr/>
          <a:lstStyle/>
          <a:p>
            <a:pPr algn="l"/>
            <a:r>
              <a:rPr lang="ru-RU" b="1" dirty="0" err="1">
                <a:solidFill>
                  <a:srgbClr val="0070C0"/>
                </a:solidFill>
              </a:rPr>
              <a:t>Відноситься</a:t>
            </a:r>
            <a:r>
              <a:rPr lang="ru-RU" b="1" dirty="0">
                <a:solidFill>
                  <a:srgbClr val="0070C0"/>
                </a:solidFill>
              </a:rPr>
              <a:t> до </a:t>
            </a:r>
            <a:r>
              <a:rPr lang="ru-RU" b="1" dirty="0" err="1">
                <a:solidFill>
                  <a:srgbClr val="0070C0"/>
                </a:solidFill>
              </a:rPr>
              <a:t>групи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психостимуляторів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487959"/>
            <a:ext cx="44644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>
                <a:solidFill>
                  <a:srgbClr val="FFFF00"/>
                </a:solidFill>
              </a:rPr>
              <a:t>Негативні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наслідки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вживання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екстазі</a:t>
            </a:r>
            <a:r>
              <a:rPr lang="ru-RU" sz="2000" b="1" i="1" dirty="0">
                <a:solidFill>
                  <a:srgbClr val="FFFF00"/>
                </a:solidFill>
              </a:rPr>
              <a:t>:</a:t>
            </a:r>
            <a:endParaRPr lang="ru-RU" sz="2000" b="1" dirty="0">
              <a:solidFill>
                <a:srgbClr val="FFFF00"/>
              </a:solidFill>
            </a:endParaRPr>
          </a:p>
          <a:p>
            <a:r>
              <a:rPr lang="ru-RU" sz="2000" b="1" dirty="0">
                <a:solidFill>
                  <a:srgbClr val="FFFF00"/>
                </a:solidFill>
              </a:rPr>
              <a:t>-Наркотик </a:t>
            </a:r>
            <a:r>
              <a:rPr lang="ru-RU" sz="2000" b="1" dirty="0" err="1">
                <a:solidFill>
                  <a:srgbClr val="FFFF00"/>
                </a:solidFill>
              </a:rPr>
              <a:t>викликає</a:t>
            </a:r>
            <a:r>
              <a:rPr lang="ru-RU" sz="2000" b="1" dirty="0">
                <a:solidFill>
                  <a:srgbClr val="FFFF00"/>
                </a:solidFill>
              </a:rPr>
              <a:t> потребу </a:t>
            </a:r>
            <a:r>
              <a:rPr lang="ru-RU" sz="2000" b="1" dirty="0" err="1">
                <a:solidFill>
                  <a:srgbClr val="FFFF00"/>
                </a:solidFill>
              </a:rPr>
              <a:t>інтенсивно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рухатись</a:t>
            </a:r>
            <a:r>
              <a:rPr lang="ru-RU" sz="2000" b="1" dirty="0">
                <a:solidFill>
                  <a:srgbClr val="FFFF00"/>
                </a:solidFill>
              </a:rPr>
              <a:t>, </a:t>
            </a:r>
            <a:r>
              <a:rPr lang="ru-RU" sz="2000" b="1" dirty="0" err="1">
                <a:solidFill>
                  <a:srgbClr val="FFFF00"/>
                </a:solidFill>
              </a:rPr>
              <a:t>що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призводить</a:t>
            </a:r>
            <a:r>
              <a:rPr lang="ru-RU" sz="2000" b="1" dirty="0">
                <a:solidFill>
                  <a:srgbClr val="FFFF00"/>
                </a:solidFill>
              </a:rPr>
              <a:t> до </a:t>
            </a:r>
            <a:r>
              <a:rPr lang="ru-RU" sz="2000" b="1" dirty="0" err="1">
                <a:solidFill>
                  <a:srgbClr val="FFFF00"/>
                </a:solidFill>
              </a:rPr>
              <a:t>перегріву</a:t>
            </a:r>
            <a:r>
              <a:rPr lang="ru-RU" sz="2000" b="1" dirty="0">
                <a:solidFill>
                  <a:srgbClr val="FFFF00"/>
                </a:solidFill>
              </a:rPr>
              <a:t> та </a:t>
            </a:r>
            <a:r>
              <a:rPr lang="ru-RU" sz="2000" b="1" dirty="0" err="1">
                <a:solidFill>
                  <a:srgbClr val="FFFF00"/>
                </a:solidFill>
              </a:rPr>
              <a:t>обезводнення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організму</a:t>
            </a:r>
            <a:r>
              <a:rPr lang="ru-RU" sz="2000" b="1" dirty="0">
                <a:solidFill>
                  <a:srgbClr val="FFFF00"/>
                </a:solidFill>
              </a:rPr>
              <a:t>. </a:t>
            </a:r>
            <a:r>
              <a:rPr lang="ru-RU" sz="2000" b="1" dirty="0" err="1">
                <a:solidFill>
                  <a:srgbClr val="FFFF00"/>
                </a:solidFill>
              </a:rPr>
              <a:t>Внаслідок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цього</a:t>
            </a:r>
            <a:r>
              <a:rPr lang="ru-RU" sz="2000" b="1" dirty="0">
                <a:solidFill>
                  <a:srgbClr val="FFFF00"/>
                </a:solidFill>
              </a:rPr>
              <a:t> часто </a:t>
            </a:r>
            <a:r>
              <a:rPr lang="ru-RU" sz="2000" b="1" dirty="0" err="1">
                <a:solidFill>
                  <a:srgbClr val="FFFF00"/>
                </a:solidFill>
              </a:rPr>
              <a:t>трапляються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смертельні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випадки</a:t>
            </a:r>
            <a:r>
              <a:rPr lang="ru-RU" sz="2000" b="1" dirty="0">
                <a:solidFill>
                  <a:srgbClr val="FFFF00"/>
                </a:solidFill>
              </a:rPr>
              <a:t>.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-</a:t>
            </a:r>
            <a:r>
              <a:rPr lang="ru-RU" sz="2000" b="1" dirty="0" err="1">
                <a:solidFill>
                  <a:srgbClr val="FFFF00"/>
                </a:solidFill>
              </a:rPr>
              <a:t>Підвищення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артеріального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тиску</a:t>
            </a:r>
            <a:r>
              <a:rPr lang="ru-RU" sz="2000" b="1" dirty="0">
                <a:solidFill>
                  <a:srgbClr val="FFFF00"/>
                </a:solidFill>
              </a:rPr>
              <a:t>.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-</a:t>
            </a:r>
            <a:r>
              <a:rPr lang="ru-RU" sz="2000" b="1" dirty="0" err="1">
                <a:solidFill>
                  <a:srgbClr val="FFFF00"/>
                </a:solidFill>
              </a:rPr>
              <a:t>Психози</a:t>
            </a:r>
            <a:r>
              <a:rPr lang="ru-RU" sz="2000" b="1" dirty="0">
                <a:solidFill>
                  <a:srgbClr val="FFFF00"/>
                </a:solidFill>
              </a:rPr>
              <a:t>, </a:t>
            </a:r>
            <a:r>
              <a:rPr lang="ru-RU" sz="2000" b="1" dirty="0" err="1">
                <a:solidFill>
                  <a:srgbClr val="FFFF00"/>
                </a:solidFill>
              </a:rPr>
              <a:t>які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супроводжуються</a:t>
            </a:r>
            <a:r>
              <a:rPr lang="ru-RU" sz="2000" b="1" dirty="0">
                <a:solidFill>
                  <a:srgbClr val="FFFF00"/>
                </a:solidFill>
              </a:rPr>
              <a:t> страхом, </a:t>
            </a:r>
            <a:r>
              <a:rPr lang="ru-RU" sz="2000" b="1" dirty="0" err="1">
                <a:solidFill>
                  <a:srgbClr val="FFFF00"/>
                </a:solidFill>
              </a:rPr>
              <a:t>агресією</a:t>
            </a:r>
            <a:r>
              <a:rPr lang="ru-RU" sz="2000" b="1" dirty="0">
                <a:solidFill>
                  <a:srgbClr val="FFFF00"/>
                </a:solidFill>
              </a:rPr>
              <a:t> та </a:t>
            </a:r>
            <a:r>
              <a:rPr lang="ru-RU" sz="2000" b="1" dirty="0" err="1">
                <a:solidFill>
                  <a:srgbClr val="FFFF00"/>
                </a:solidFill>
              </a:rPr>
              <a:t>галюцинаціями</a:t>
            </a:r>
            <a:r>
              <a:rPr lang="ru-RU" sz="2000" b="1" dirty="0">
                <a:solidFill>
                  <a:srgbClr val="FFFF00"/>
                </a:solidFill>
              </a:rPr>
              <a:t>.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-</a:t>
            </a:r>
            <a:r>
              <a:rPr lang="ru-RU" sz="2000" b="1" dirty="0" err="1">
                <a:solidFill>
                  <a:srgbClr val="FFFF00"/>
                </a:solidFill>
              </a:rPr>
              <a:t>Психологічна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залежність</a:t>
            </a:r>
            <a:r>
              <a:rPr lang="ru-RU" sz="2000" b="1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753771"/>
            <a:ext cx="3571875" cy="261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203" y="3373146"/>
            <a:ext cx="4256767" cy="2995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hlinkClick r:id="rId5" action="ppaction://hlinksldjump"/>
          </p:cNvPr>
          <p:cNvSpPr txBox="1"/>
          <p:nvPr/>
        </p:nvSpPr>
        <p:spPr>
          <a:xfrm>
            <a:off x="8011793" y="6334780"/>
            <a:ext cx="113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Назад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78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111"/>
            <a:ext cx="7772400" cy="823601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00B050"/>
                </a:solidFill>
              </a:rPr>
              <a:t>LSD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20" y="764704"/>
            <a:ext cx="8712968" cy="237626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Препарат ряду </a:t>
            </a:r>
            <a:r>
              <a:rPr lang="ru-RU" sz="2800" b="1" dirty="0" err="1">
                <a:solidFill>
                  <a:srgbClr val="00B050"/>
                </a:solidFill>
              </a:rPr>
              <a:t>галюциногенів</a:t>
            </a:r>
            <a:r>
              <a:rPr lang="ru-RU" sz="2800" b="1" dirty="0">
                <a:solidFill>
                  <a:srgbClr val="00B050"/>
                </a:solidFill>
              </a:rPr>
              <a:t>. </a:t>
            </a:r>
            <a:r>
              <a:rPr lang="ru-RU" sz="2800" b="1" dirty="0" err="1">
                <a:solidFill>
                  <a:srgbClr val="00B050"/>
                </a:solidFill>
              </a:rPr>
              <a:t>Прийнятий</a:t>
            </a:r>
            <a:r>
              <a:rPr lang="ru-RU" sz="2800" b="1" dirty="0">
                <a:solidFill>
                  <a:srgbClr val="00B050"/>
                </a:solidFill>
              </a:rPr>
              <a:t> в США на </a:t>
            </a:r>
            <a:r>
              <a:rPr lang="ru-RU" sz="2800" b="1" dirty="0" err="1">
                <a:solidFill>
                  <a:srgbClr val="00B050"/>
                </a:solidFill>
              </a:rPr>
              <a:t>озброєння</a:t>
            </a:r>
            <a:r>
              <a:rPr lang="ru-RU" sz="2800" b="1" dirty="0">
                <a:solidFill>
                  <a:srgbClr val="00B050"/>
                </a:solidFill>
              </a:rPr>
              <a:t> в </a:t>
            </a:r>
            <a:r>
              <a:rPr lang="ru-RU" sz="2800" b="1" dirty="0" err="1">
                <a:solidFill>
                  <a:srgbClr val="00B050"/>
                </a:solidFill>
              </a:rPr>
              <a:t>якості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бойової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отруйної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речовини</a:t>
            </a:r>
            <a:r>
              <a:rPr lang="ru-RU" sz="2800" b="1" dirty="0">
                <a:solidFill>
                  <a:srgbClr val="00B050"/>
                </a:solidFill>
              </a:rPr>
              <a:t>. </a:t>
            </a:r>
            <a:r>
              <a:rPr lang="ru-RU" sz="2800" b="1" dirty="0" err="1">
                <a:solidFill>
                  <a:srgbClr val="00B050"/>
                </a:solidFill>
              </a:rPr>
              <a:t>Розрахований</a:t>
            </a:r>
            <a:r>
              <a:rPr lang="ru-RU" sz="2800" b="1" dirty="0">
                <a:solidFill>
                  <a:srgbClr val="00B050"/>
                </a:solidFill>
              </a:rPr>
              <a:t> на </a:t>
            </a:r>
            <a:r>
              <a:rPr lang="ru-RU" sz="2800" b="1" dirty="0" err="1">
                <a:solidFill>
                  <a:srgbClr val="00B050"/>
                </a:solidFill>
              </a:rPr>
              <a:t>враження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живої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сили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>
                <a:solidFill>
                  <a:srgbClr val="00B050"/>
                </a:solidFill>
              </a:rPr>
              <a:t>ворога </a:t>
            </a:r>
            <a:r>
              <a:rPr lang="ru-RU" sz="2800" b="1" dirty="0" err="1">
                <a:solidFill>
                  <a:srgbClr val="00B050"/>
                </a:solidFill>
              </a:rPr>
              <a:t>під</a:t>
            </a:r>
            <a:r>
              <a:rPr lang="ru-RU" sz="2800" b="1" dirty="0">
                <a:solidFill>
                  <a:srgbClr val="00B050"/>
                </a:solidFill>
              </a:rPr>
              <a:t> час </a:t>
            </a:r>
            <a:r>
              <a:rPr lang="ru-RU" sz="2800" b="1" dirty="0" err="1">
                <a:solidFill>
                  <a:srgbClr val="00B050"/>
                </a:solidFill>
              </a:rPr>
              <a:t>війни</a:t>
            </a:r>
            <a:r>
              <a:rPr lang="ru-RU" sz="2800" b="1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2204864"/>
            <a:ext cx="40324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>
                <a:solidFill>
                  <a:srgbClr val="FFC000"/>
                </a:solidFill>
              </a:rPr>
              <a:t>Негативні</a:t>
            </a:r>
            <a:r>
              <a:rPr lang="ru-RU" sz="2400" b="1" i="1" dirty="0">
                <a:solidFill>
                  <a:srgbClr val="FFC000"/>
                </a:solidFill>
              </a:rPr>
              <a:t> </a:t>
            </a:r>
            <a:r>
              <a:rPr lang="ru-RU" sz="2400" b="1" i="1" dirty="0" err="1">
                <a:solidFill>
                  <a:srgbClr val="FFC000"/>
                </a:solidFill>
              </a:rPr>
              <a:t>наслідки</a:t>
            </a:r>
            <a:r>
              <a:rPr lang="ru-RU" sz="2400" b="1" i="1" dirty="0">
                <a:solidFill>
                  <a:srgbClr val="FFC000"/>
                </a:solidFill>
              </a:rPr>
              <a:t> </a:t>
            </a:r>
            <a:r>
              <a:rPr lang="ru-RU" sz="2400" b="1" i="1" dirty="0" err="1">
                <a:solidFill>
                  <a:srgbClr val="FFC000"/>
                </a:solidFill>
              </a:rPr>
              <a:t>вживання</a:t>
            </a:r>
            <a:r>
              <a:rPr lang="ru-RU" sz="2400" b="1" i="1" dirty="0">
                <a:solidFill>
                  <a:srgbClr val="FFC000"/>
                </a:solidFill>
              </a:rPr>
              <a:t> </a:t>
            </a:r>
            <a:r>
              <a:rPr lang="en-US" sz="2400" b="1" i="1" dirty="0">
                <a:solidFill>
                  <a:srgbClr val="FFC000"/>
                </a:solidFill>
              </a:rPr>
              <a:t>LSD:</a:t>
            </a:r>
            <a:endParaRPr lang="en-US" sz="2400" dirty="0">
              <a:solidFill>
                <a:srgbClr val="FFC000"/>
              </a:solidFill>
            </a:endParaRPr>
          </a:p>
          <a:p>
            <a:r>
              <a:rPr lang="en-US" sz="2400" dirty="0">
                <a:solidFill>
                  <a:srgbClr val="FFC000"/>
                </a:solidFill>
              </a:rPr>
              <a:t>-</a:t>
            </a:r>
            <a:r>
              <a:rPr lang="ru-RU" sz="2400" dirty="0" err="1">
                <a:solidFill>
                  <a:srgbClr val="FFC000"/>
                </a:solidFill>
              </a:rPr>
              <a:t>Пошкодження</a:t>
            </a:r>
            <a:r>
              <a:rPr lang="ru-RU" sz="2400" dirty="0">
                <a:solidFill>
                  <a:srgbClr val="FFC000"/>
                </a:solidFill>
              </a:rPr>
              <a:t> головного </a:t>
            </a:r>
            <a:r>
              <a:rPr lang="ru-RU" sz="2400" dirty="0" err="1">
                <a:solidFill>
                  <a:srgbClr val="FFC000"/>
                </a:solidFill>
              </a:rPr>
              <a:t>мозку</a:t>
            </a:r>
            <a:r>
              <a:rPr lang="ru-RU" sz="2400" dirty="0">
                <a:solidFill>
                  <a:srgbClr val="FFC000"/>
                </a:solidFill>
              </a:rPr>
              <a:t>.</a:t>
            </a:r>
          </a:p>
          <a:p>
            <a:r>
              <a:rPr lang="ru-RU" sz="2400" dirty="0">
                <a:solidFill>
                  <a:srgbClr val="FFC000"/>
                </a:solidFill>
              </a:rPr>
              <a:t>-</a:t>
            </a:r>
            <a:r>
              <a:rPr lang="ru-RU" sz="2400" dirty="0" err="1">
                <a:solidFill>
                  <a:srgbClr val="FFC000"/>
                </a:solidFill>
              </a:rPr>
              <a:t>Психози</a:t>
            </a:r>
            <a:r>
              <a:rPr lang="ru-RU" sz="2400" dirty="0">
                <a:solidFill>
                  <a:srgbClr val="FFC000"/>
                </a:solidFill>
              </a:rPr>
              <a:t>, </a:t>
            </a:r>
            <a:r>
              <a:rPr lang="ru-RU" sz="2400" dirty="0" err="1">
                <a:solidFill>
                  <a:srgbClr val="FFC000"/>
                </a:solidFill>
              </a:rPr>
              <a:t>які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супроводжуються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панікою</a:t>
            </a:r>
            <a:r>
              <a:rPr lang="ru-RU" sz="2400" dirty="0">
                <a:solidFill>
                  <a:srgbClr val="FFC000"/>
                </a:solidFill>
              </a:rPr>
              <a:t>, </a:t>
            </a:r>
            <a:r>
              <a:rPr lang="ru-RU" sz="2400" dirty="0" err="1">
                <a:solidFill>
                  <a:srgbClr val="FFC000"/>
                </a:solidFill>
              </a:rPr>
              <a:t>агресивністю</a:t>
            </a:r>
            <a:r>
              <a:rPr lang="ru-RU" sz="2400" dirty="0">
                <a:solidFill>
                  <a:srgbClr val="FFC000"/>
                </a:solidFill>
              </a:rPr>
              <a:t>, страхом, а </a:t>
            </a:r>
            <a:r>
              <a:rPr lang="ru-RU" sz="2400" dirty="0" err="1">
                <a:solidFill>
                  <a:srgbClr val="FFC000"/>
                </a:solidFill>
              </a:rPr>
              <a:t>також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сильними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галюцинаціями</a:t>
            </a:r>
            <a:r>
              <a:rPr lang="ru-RU" sz="2400" dirty="0">
                <a:solidFill>
                  <a:srgbClr val="FFC000"/>
                </a:solidFill>
              </a:rPr>
              <a:t>.</a:t>
            </a:r>
          </a:p>
          <a:p>
            <a:r>
              <a:rPr lang="ru-RU" sz="2400" dirty="0">
                <a:solidFill>
                  <a:srgbClr val="FFC000"/>
                </a:solidFill>
              </a:rPr>
              <a:t>-</a:t>
            </a:r>
            <a:r>
              <a:rPr lang="ru-RU" sz="2400" dirty="0" err="1">
                <a:solidFill>
                  <a:srgbClr val="FFC000"/>
                </a:solidFill>
              </a:rPr>
              <a:t>Розвиток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шизофренії</a:t>
            </a:r>
            <a:r>
              <a:rPr lang="ru-RU" sz="2400" dirty="0">
                <a:solidFill>
                  <a:srgbClr val="FFC000"/>
                </a:solidFill>
              </a:rPr>
              <a:t>.</a:t>
            </a:r>
          </a:p>
          <a:p>
            <a:r>
              <a:rPr lang="ru-RU" sz="2400" dirty="0">
                <a:solidFill>
                  <a:srgbClr val="FFC000"/>
                </a:solidFill>
              </a:rPr>
              <a:t>-</a:t>
            </a:r>
            <a:r>
              <a:rPr lang="ru-RU" sz="2400" dirty="0" err="1">
                <a:solidFill>
                  <a:srgbClr val="FFC000"/>
                </a:solidFill>
              </a:rPr>
              <a:t>Трапляються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смертельні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випадки</a:t>
            </a:r>
            <a:r>
              <a:rPr lang="ru-RU" sz="2400" dirty="0" smtClean="0">
                <a:solidFill>
                  <a:srgbClr val="FFC000"/>
                </a:solidFill>
              </a:rPr>
              <a:t>.</a:t>
            </a:r>
            <a:endParaRPr lang="ru-RU" sz="2400" dirty="0">
              <a:solidFill>
                <a:srgbClr val="FFC00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2189553"/>
            <a:ext cx="4059943" cy="2283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72960"/>
            <a:ext cx="4123944" cy="2385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hlinkClick r:id="rId5" action="ppaction://hlinksldjump"/>
          </p:cNvPr>
          <p:cNvSpPr txBox="1"/>
          <p:nvPr/>
        </p:nvSpPr>
        <p:spPr>
          <a:xfrm>
            <a:off x="8047872" y="6396335"/>
            <a:ext cx="1096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B050"/>
                </a:solidFill>
              </a:rPr>
              <a:t>Назад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18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Токсичні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речовини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692696"/>
            <a:ext cx="8229600" cy="1800200"/>
          </a:xfrm>
        </p:spPr>
        <p:txBody>
          <a:bodyPr>
            <a:normAutofit/>
          </a:bodyPr>
          <a:lstStyle/>
          <a:p>
            <a:r>
              <a:rPr lang="ru-RU" sz="2400" b="1" dirty="0" err="1">
                <a:solidFill>
                  <a:srgbClr val="00B050"/>
                </a:solidFill>
              </a:rPr>
              <a:t>Сюди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відносяться</a:t>
            </a:r>
            <a:r>
              <a:rPr lang="ru-RU" sz="2400" b="1" dirty="0">
                <a:solidFill>
                  <a:srgbClr val="00B050"/>
                </a:solidFill>
              </a:rPr>
              <a:t>: </a:t>
            </a:r>
            <a:r>
              <a:rPr lang="ru-RU" sz="2400" b="1" dirty="0" err="1">
                <a:solidFill>
                  <a:srgbClr val="00B050"/>
                </a:solidFill>
              </a:rPr>
              <a:t>ефір</a:t>
            </a:r>
            <a:r>
              <a:rPr lang="ru-RU" sz="2400" b="1" dirty="0">
                <a:solidFill>
                  <a:srgbClr val="00B050"/>
                </a:solidFill>
              </a:rPr>
              <a:t>, </a:t>
            </a:r>
            <a:r>
              <a:rPr lang="ru-RU" sz="2400" b="1" dirty="0" err="1">
                <a:solidFill>
                  <a:srgbClr val="00B050"/>
                </a:solidFill>
              </a:rPr>
              <a:t>дихлофос</a:t>
            </a:r>
            <a:r>
              <a:rPr lang="ru-RU" sz="2400" b="1" dirty="0">
                <a:solidFill>
                  <a:srgbClr val="00B050"/>
                </a:solidFill>
              </a:rPr>
              <a:t>, ацетон, толуол, лаки, </a:t>
            </a:r>
            <a:r>
              <a:rPr lang="ru-RU" sz="2400" b="1" dirty="0" err="1">
                <a:solidFill>
                  <a:srgbClr val="00B050"/>
                </a:solidFill>
              </a:rPr>
              <a:t>розчинники</a:t>
            </a:r>
            <a:r>
              <a:rPr lang="ru-RU" sz="2400" b="1" dirty="0">
                <a:solidFill>
                  <a:srgbClr val="00B050"/>
                </a:solidFill>
              </a:rPr>
              <a:t>, клей “Момент” </a:t>
            </a:r>
            <a:r>
              <a:rPr lang="ru-RU" sz="2400" b="1" dirty="0" err="1">
                <a:solidFill>
                  <a:srgbClr val="00B050"/>
                </a:solidFill>
              </a:rPr>
              <a:t>тощо</a:t>
            </a:r>
            <a:r>
              <a:rPr lang="ru-RU" sz="2400" b="1" dirty="0">
                <a:solidFill>
                  <a:srgbClr val="00B050"/>
                </a:solidFill>
              </a:rPr>
              <a:t>. В </a:t>
            </a:r>
            <a:r>
              <a:rPr lang="ru-RU" sz="2400" b="1" dirty="0" err="1">
                <a:solidFill>
                  <a:srgbClr val="00B050"/>
                </a:solidFill>
              </a:rPr>
              <a:t>більшості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випадків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вживаються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підлітками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віку</a:t>
            </a:r>
            <a:r>
              <a:rPr lang="ru-RU" sz="2400" b="1" dirty="0">
                <a:solidFill>
                  <a:srgbClr val="00B050"/>
                </a:solidFill>
              </a:rPr>
              <a:t> 10-16 </a:t>
            </a:r>
            <a:r>
              <a:rPr lang="ru-RU" sz="2400" b="1" dirty="0" err="1">
                <a:solidFill>
                  <a:srgbClr val="00B050"/>
                </a:solidFill>
              </a:rPr>
              <a:t>років</a:t>
            </a:r>
            <a:r>
              <a:rPr lang="ru-RU" sz="2400" b="1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060848"/>
            <a:ext cx="44279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>
                <a:solidFill>
                  <a:srgbClr val="FFFF00"/>
                </a:solidFill>
              </a:rPr>
              <a:t>Негативні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наслідки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вживання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токсичних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речовин</a:t>
            </a:r>
            <a:r>
              <a:rPr lang="ru-RU" sz="2000" b="1" i="1" dirty="0" smtClean="0">
                <a:solidFill>
                  <a:srgbClr val="FFFF00"/>
                </a:solidFill>
              </a:rPr>
              <a:t>: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-</a:t>
            </a:r>
            <a:r>
              <a:rPr lang="ru-RU" sz="2000" b="1" dirty="0" err="1" smtClean="0">
                <a:solidFill>
                  <a:srgbClr val="FFFF00"/>
                </a:solidFill>
              </a:rPr>
              <a:t>раптова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зупинка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серця</a:t>
            </a:r>
            <a:r>
              <a:rPr lang="ru-RU" sz="2000" b="1" dirty="0">
                <a:solidFill>
                  <a:srgbClr val="FFFF00"/>
                </a:solidFill>
              </a:rPr>
              <a:t> і </a:t>
            </a:r>
            <a:r>
              <a:rPr lang="ru-RU" sz="2000" b="1" dirty="0" err="1">
                <a:solidFill>
                  <a:srgbClr val="FFFF00"/>
                </a:solidFill>
              </a:rPr>
              <a:t>дихання</a:t>
            </a:r>
            <a:r>
              <a:rPr lang="ru-RU" sz="2000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sz="2000" b="1" dirty="0" err="1">
                <a:solidFill>
                  <a:srgbClr val="FFFF00"/>
                </a:solidFill>
              </a:rPr>
              <a:t>Враження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печінки</a:t>
            </a:r>
            <a:r>
              <a:rPr lang="ru-RU" sz="2000" b="1" dirty="0">
                <a:solidFill>
                  <a:srgbClr val="FFFF00"/>
                </a:solidFill>
              </a:rPr>
              <a:t>, </a:t>
            </a:r>
            <a:r>
              <a:rPr lang="ru-RU" sz="2000" b="1" dirty="0" err="1">
                <a:solidFill>
                  <a:srgbClr val="FFFF00"/>
                </a:solidFill>
              </a:rPr>
              <a:t>що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призводить</a:t>
            </a:r>
            <a:r>
              <a:rPr lang="ru-RU" sz="2000" b="1" dirty="0">
                <a:solidFill>
                  <a:srgbClr val="FFFF00"/>
                </a:solidFill>
              </a:rPr>
              <a:t> до </a:t>
            </a:r>
            <a:r>
              <a:rPr lang="ru-RU" sz="2000" b="1" dirty="0" err="1">
                <a:solidFill>
                  <a:srgbClr val="FFFF00"/>
                </a:solidFill>
              </a:rPr>
              <a:t>порушення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згортання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крові</a:t>
            </a:r>
            <a:r>
              <a:rPr lang="ru-RU" sz="2000" b="1" dirty="0">
                <a:solidFill>
                  <a:srgbClr val="FFFF00"/>
                </a:solidFill>
              </a:rPr>
              <a:t>, </a:t>
            </a:r>
            <a:r>
              <a:rPr lang="ru-RU" sz="2000" b="1" dirty="0" err="1">
                <a:solidFill>
                  <a:srgbClr val="FFFF00"/>
                </a:solidFill>
              </a:rPr>
              <a:t>зниження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імунітету</a:t>
            </a:r>
            <a:r>
              <a:rPr lang="ru-RU" sz="2000" b="1" dirty="0">
                <a:solidFill>
                  <a:srgbClr val="FFFF00"/>
                </a:solidFill>
              </a:rPr>
              <a:t>, а </a:t>
            </a:r>
            <a:r>
              <a:rPr lang="ru-RU" sz="2000" b="1" dirty="0" err="1">
                <a:solidFill>
                  <a:srgbClr val="FFFF00"/>
                </a:solidFill>
              </a:rPr>
              <a:t>також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цирозу</a:t>
            </a:r>
            <a:r>
              <a:rPr lang="ru-RU" sz="2000" b="1" dirty="0">
                <a:solidFill>
                  <a:srgbClr val="FFFF00"/>
                </a:solidFill>
              </a:rPr>
              <a:t>.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-</a:t>
            </a:r>
            <a:r>
              <a:rPr lang="ru-RU" sz="2000" b="1" dirty="0" err="1">
                <a:solidFill>
                  <a:srgbClr val="FFFF00"/>
                </a:solidFill>
              </a:rPr>
              <a:t>Пошкодження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клітин</a:t>
            </a:r>
            <a:r>
              <a:rPr lang="ru-RU" sz="2000" b="1" dirty="0">
                <a:solidFill>
                  <a:srgbClr val="FFFF00"/>
                </a:solidFill>
              </a:rPr>
              <a:t> головного </a:t>
            </a:r>
            <a:r>
              <a:rPr lang="ru-RU" sz="2000" b="1" dirty="0" err="1">
                <a:solidFill>
                  <a:srgbClr val="FFFF00"/>
                </a:solidFill>
              </a:rPr>
              <a:t>мозку</a:t>
            </a:r>
            <a:r>
              <a:rPr lang="ru-RU" sz="2000" b="1" dirty="0">
                <a:solidFill>
                  <a:srgbClr val="FFFF00"/>
                </a:solidFill>
              </a:rPr>
              <a:t>, </a:t>
            </a:r>
            <a:r>
              <a:rPr lang="ru-RU" sz="2000" b="1" dirty="0" err="1">
                <a:solidFill>
                  <a:srgbClr val="FFFF00"/>
                </a:solidFill>
              </a:rPr>
              <a:t>що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веде</a:t>
            </a:r>
            <a:r>
              <a:rPr lang="ru-RU" sz="2000" b="1" dirty="0">
                <a:solidFill>
                  <a:srgbClr val="FFFF00"/>
                </a:solidFill>
              </a:rPr>
              <a:t> до </a:t>
            </a:r>
            <a:r>
              <a:rPr lang="ru-RU" sz="2000" b="1" dirty="0" err="1">
                <a:solidFill>
                  <a:srgbClr val="FFFF00"/>
                </a:solidFill>
              </a:rPr>
              <a:t>відставання</a:t>
            </a:r>
            <a:r>
              <a:rPr lang="ru-RU" sz="2000" b="1" dirty="0">
                <a:solidFill>
                  <a:srgbClr val="FFFF00"/>
                </a:solidFill>
              </a:rPr>
              <a:t> в </a:t>
            </a:r>
            <a:r>
              <a:rPr lang="ru-RU" sz="2000" b="1" dirty="0" err="1">
                <a:solidFill>
                  <a:srgbClr val="FFFF00"/>
                </a:solidFill>
              </a:rPr>
              <a:t>психічному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розвитку</a:t>
            </a:r>
            <a:r>
              <a:rPr lang="ru-RU" sz="2000" b="1" dirty="0">
                <a:solidFill>
                  <a:srgbClr val="FFFF00"/>
                </a:solidFill>
              </a:rPr>
              <a:t>, до </a:t>
            </a:r>
            <a:r>
              <a:rPr lang="ru-RU" sz="2000" b="1" dirty="0" err="1">
                <a:solidFill>
                  <a:srgbClr val="FFFF00"/>
                </a:solidFill>
              </a:rPr>
              <a:t>змін</a:t>
            </a:r>
            <a:r>
              <a:rPr lang="ru-RU" sz="2000" b="1" dirty="0">
                <a:solidFill>
                  <a:srgbClr val="FFFF00"/>
                </a:solidFill>
              </a:rPr>
              <a:t> в </a:t>
            </a:r>
            <a:r>
              <a:rPr lang="ru-RU" sz="2000" b="1" dirty="0" err="1">
                <a:solidFill>
                  <a:srgbClr val="FFFF00"/>
                </a:solidFill>
              </a:rPr>
              <a:t>характері</a:t>
            </a:r>
            <a:r>
              <a:rPr lang="ru-RU" sz="2000" b="1" dirty="0">
                <a:solidFill>
                  <a:srgbClr val="FFFF00"/>
                </a:solidFill>
              </a:rPr>
              <a:t>.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-Гибель </a:t>
            </a:r>
            <a:r>
              <a:rPr lang="ru-RU" sz="2000" b="1" dirty="0" err="1">
                <a:solidFill>
                  <a:srgbClr val="FFFF00"/>
                </a:solidFill>
              </a:rPr>
              <a:t>клітин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легень</a:t>
            </a:r>
            <a:r>
              <a:rPr lang="ru-RU" sz="2000" b="1" dirty="0">
                <a:solidFill>
                  <a:srgbClr val="FFFF00"/>
                </a:solidFill>
              </a:rPr>
              <a:t> і </a:t>
            </a:r>
            <a:r>
              <a:rPr lang="ru-RU" sz="2000" b="1" dirty="0" err="1">
                <a:solidFill>
                  <a:srgbClr val="FFFF00"/>
                </a:solidFill>
              </a:rPr>
              <a:t>запалення</a:t>
            </a:r>
            <a:r>
              <a:rPr lang="ru-RU" sz="2000" b="1" dirty="0">
                <a:solidFill>
                  <a:srgbClr val="FFFF00"/>
                </a:solidFill>
              </a:rPr>
              <a:t> (</a:t>
            </a:r>
            <a:r>
              <a:rPr lang="ru-RU" sz="2000" b="1" dirty="0" err="1">
                <a:solidFill>
                  <a:srgbClr val="FFFF00"/>
                </a:solidFill>
              </a:rPr>
              <a:t>пневмонія</a:t>
            </a:r>
            <a:r>
              <a:rPr lang="ru-RU" sz="2000" b="1" dirty="0">
                <a:solidFill>
                  <a:srgbClr val="FFFF00"/>
                </a:solidFill>
              </a:rPr>
              <a:t>).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-</a:t>
            </a:r>
            <a:r>
              <a:rPr lang="ru-RU" sz="2000" b="1" dirty="0" err="1">
                <a:solidFill>
                  <a:srgbClr val="FFFF00"/>
                </a:solidFill>
              </a:rPr>
              <a:t>Отруєння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організму</a:t>
            </a:r>
            <a:r>
              <a:rPr lang="ru-RU" sz="2000" b="1" dirty="0">
                <a:solidFill>
                  <a:srgbClr val="FFFF00"/>
                </a:solidFill>
              </a:rPr>
              <a:t> та смерть.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-</a:t>
            </a:r>
            <a:r>
              <a:rPr lang="ru-RU" sz="2000" b="1" dirty="0" err="1">
                <a:solidFill>
                  <a:srgbClr val="FFFF00"/>
                </a:solidFill>
              </a:rPr>
              <a:t>Психологічна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залежність</a:t>
            </a:r>
            <a:r>
              <a:rPr lang="ru-RU" sz="2000" b="1" dirty="0">
                <a:solidFill>
                  <a:srgbClr val="FFFF00"/>
                </a:solidFill>
              </a:rPr>
              <a:t>.</a:t>
            </a:r>
          </a:p>
          <a:p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962" y="1556792"/>
            <a:ext cx="1666170" cy="2332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403" y="4181648"/>
            <a:ext cx="4139982" cy="2676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734" y="1643321"/>
            <a:ext cx="739085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17075"/>
            <a:ext cx="1773431" cy="2364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884368" y="6273225"/>
            <a:ext cx="1260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00B050"/>
                </a:solidFill>
                <a:hlinkClick r:id="rId7" action="ppaction://hlinksldjump"/>
              </a:rPr>
              <a:t>Назад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4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Кокаїн</a:t>
            </a:r>
            <a:r>
              <a:rPr lang="ru-RU" b="1" dirty="0">
                <a:solidFill>
                  <a:srgbClr val="FF0000"/>
                </a:solidFill>
              </a:rPr>
              <a:t> і </a:t>
            </a:r>
            <a:r>
              <a:rPr lang="ru-RU" b="1" dirty="0" err="1">
                <a:solidFill>
                  <a:srgbClr val="FF0000"/>
                </a:solidFill>
              </a:rPr>
              <a:t>крек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28" y="620688"/>
            <a:ext cx="8229600" cy="1396752"/>
          </a:xfrm>
        </p:spPr>
        <p:txBody>
          <a:bodyPr/>
          <a:lstStyle/>
          <a:p>
            <a:r>
              <a:rPr lang="ru-RU" dirty="0" err="1">
                <a:solidFill>
                  <a:srgbClr val="0070C0"/>
                </a:solidFill>
              </a:rPr>
              <a:t>Елітний</a:t>
            </a:r>
            <a:r>
              <a:rPr lang="ru-RU" dirty="0">
                <a:solidFill>
                  <a:srgbClr val="0070C0"/>
                </a:solidFill>
              </a:rPr>
              <a:t> наркотик. Через </a:t>
            </a:r>
            <a:r>
              <a:rPr lang="ru-RU" dirty="0" err="1">
                <a:solidFill>
                  <a:srgbClr val="0070C0"/>
                </a:solidFill>
              </a:rPr>
              <a:t>високу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ціну</a:t>
            </a:r>
            <a:r>
              <a:rPr lang="ru-RU" dirty="0">
                <a:solidFill>
                  <a:srgbClr val="0070C0"/>
                </a:solidFill>
              </a:rPr>
              <a:t> став </a:t>
            </a:r>
            <a:r>
              <a:rPr lang="ru-RU" dirty="0" err="1">
                <a:solidFill>
                  <a:srgbClr val="0070C0"/>
                </a:solidFill>
              </a:rPr>
              <a:t>популярним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лише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серед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багатих</a:t>
            </a:r>
            <a:r>
              <a:rPr lang="ru-RU" dirty="0">
                <a:solidFill>
                  <a:srgbClr val="0070C0"/>
                </a:solidFill>
              </a:rPr>
              <a:t> людей.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1700808"/>
            <a:ext cx="460851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>
                <a:solidFill>
                  <a:srgbClr val="C00000"/>
                </a:solidFill>
              </a:rPr>
              <a:t>Негативні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наслідки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вживання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кокаїну</a:t>
            </a:r>
            <a:r>
              <a:rPr lang="ru-RU" sz="2000" b="1" i="1" dirty="0">
                <a:solidFill>
                  <a:srgbClr val="C00000"/>
                </a:solidFill>
              </a:rPr>
              <a:t>:</a:t>
            </a:r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b="1" dirty="0">
                <a:solidFill>
                  <a:srgbClr val="C00000"/>
                </a:solidFill>
              </a:rPr>
              <a:t>-</a:t>
            </a:r>
            <a:r>
              <a:rPr lang="ru-RU" sz="2000" b="1" dirty="0" err="1">
                <a:solidFill>
                  <a:srgbClr val="C00000"/>
                </a:solidFill>
              </a:rPr>
              <a:t>Порушення</a:t>
            </a:r>
            <a:r>
              <a:rPr lang="ru-RU" sz="2000" b="1" dirty="0">
                <a:solidFill>
                  <a:srgbClr val="C00000"/>
                </a:solidFill>
              </a:rPr>
              <a:t> сну.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-</a:t>
            </a:r>
            <a:r>
              <a:rPr lang="ru-RU" sz="2000" b="1" dirty="0" err="1">
                <a:solidFill>
                  <a:srgbClr val="C00000"/>
                </a:solidFill>
              </a:rPr>
              <a:t>Зміна</a:t>
            </a:r>
            <a:r>
              <a:rPr lang="ru-RU" sz="2000" b="1" dirty="0">
                <a:solidFill>
                  <a:srgbClr val="C00000"/>
                </a:solidFill>
              </a:rPr>
              <a:t> голосу.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-</a:t>
            </a:r>
            <a:r>
              <a:rPr lang="ru-RU" sz="2000" b="1" dirty="0" err="1">
                <a:solidFill>
                  <a:srgbClr val="C00000"/>
                </a:solidFill>
              </a:rPr>
              <a:t>Порушення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координації</a:t>
            </a:r>
            <a:r>
              <a:rPr lang="ru-RU" sz="2000" b="1" dirty="0">
                <a:solidFill>
                  <a:srgbClr val="C00000"/>
                </a:solidFill>
              </a:rPr>
              <a:t>.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-</a:t>
            </a:r>
            <a:r>
              <a:rPr lang="ru-RU" sz="2000" b="1" dirty="0" err="1">
                <a:solidFill>
                  <a:srgbClr val="C00000"/>
                </a:solidFill>
              </a:rPr>
              <a:t>Нудота</a:t>
            </a:r>
            <a:r>
              <a:rPr lang="ru-RU" sz="2000" b="1" dirty="0">
                <a:solidFill>
                  <a:srgbClr val="C00000"/>
                </a:solidFill>
              </a:rPr>
              <a:t> .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-</a:t>
            </a:r>
            <a:r>
              <a:rPr lang="ru-RU" sz="2000" b="1" dirty="0" err="1">
                <a:solidFill>
                  <a:srgbClr val="C00000"/>
                </a:solidFill>
              </a:rPr>
              <a:t>Конвульсії</a:t>
            </a:r>
            <a:r>
              <a:rPr lang="ru-RU" sz="2000" b="1" dirty="0">
                <a:solidFill>
                  <a:srgbClr val="C00000"/>
                </a:solidFill>
              </a:rPr>
              <a:t> та </a:t>
            </a:r>
            <a:r>
              <a:rPr lang="ru-RU" sz="2000" b="1" dirty="0" err="1">
                <a:solidFill>
                  <a:srgbClr val="C00000"/>
                </a:solidFill>
              </a:rPr>
              <a:t>параліч</a:t>
            </a:r>
            <a:r>
              <a:rPr lang="ru-RU" sz="2000" b="1" dirty="0">
                <a:solidFill>
                  <a:srgbClr val="C00000"/>
                </a:solidFill>
              </a:rPr>
              <a:t>.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-</a:t>
            </a:r>
            <a:r>
              <a:rPr lang="ru-RU" sz="2000" b="1" dirty="0" err="1">
                <a:solidFill>
                  <a:srgbClr val="C00000"/>
                </a:solidFill>
              </a:rPr>
              <a:t>Нервовість</a:t>
            </a:r>
            <a:r>
              <a:rPr lang="ru-RU" sz="2000" b="1" dirty="0">
                <a:solidFill>
                  <a:srgbClr val="C00000"/>
                </a:solidFill>
              </a:rPr>
              <a:t>, </a:t>
            </a:r>
            <a:r>
              <a:rPr lang="ru-RU" sz="2000" b="1" dirty="0" err="1">
                <a:solidFill>
                  <a:srgbClr val="C00000"/>
                </a:solidFill>
              </a:rPr>
              <a:t>дратівливість</a:t>
            </a:r>
            <a:r>
              <a:rPr lang="ru-RU" sz="2000" b="1" dirty="0">
                <a:solidFill>
                  <a:srgbClr val="C00000"/>
                </a:solidFill>
              </a:rPr>
              <a:t> та </a:t>
            </a:r>
            <a:r>
              <a:rPr lang="ru-RU" sz="2000" b="1" dirty="0" err="1">
                <a:solidFill>
                  <a:srgbClr val="C00000"/>
                </a:solidFill>
              </a:rPr>
              <a:t>постійні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переживання</a:t>
            </a:r>
            <a:r>
              <a:rPr lang="ru-RU" sz="2000" b="1" dirty="0">
                <a:solidFill>
                  <a:srgbClr val="C00000"/>
                </a:solidFill>
              </a:rPr>
              <a:t>.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-Страх, </a:t>
            </a:r>
            <a:r>
              <a:rPr lang="ru-RU" sz="2000" b="1" dirty="0" err="1">
                <a:solidFill>
                  <a:srgbClr val="C00000"/>
                </a:solidFill>
              </a:rPr>
              <a:t>підозрілість</a:t>
            </a:r>
            <a:r>
              <a:rPr lang="ru-RU" sz="2000" b="1" dirty="0">
                <a:solidFill>
                  <a:srgbClr val="C00000"/>
                </a:solidFill>
              </a:rPr>
              <a:t>, </a:t>
            </a:r>
            <a:r>
              <a:rPr lang="ru-RU" sz="2000" b="1" dirty="0" err="1">
                <a:solidFill>
                  <a:srgbClr val="C00000"/>
                </a:solidFill>
              </a:rPr>
              <a:t>паніка</a:t>
            </a:r>
            <a:r>
              <a:rPr lang="ru-RU" sz="2000" b="1" dirty="0">
                <a:solidFill>
                  <a:srgbClr val="C00000"/>
                </a:solidFill>
              </a:rPr>
              <a:t> та </a:t>
            </a:r>
            <a:r>
              <a:rPr lang="ru-RU" sz="2000" b="1" dirty="0" err="1">
                <a:solidFill>
                  <a:srgbClr val="C00000"/>
                </a:solidFill>
              </a:rPr>
              <a:t>депресія</a:t>
            </a:r>
            <a:r>
              <a:rPr lang="ru-RU" sz="2000" b="1" dirty="0">
                <a:solidFill>
                  <a:srgbClr val="C00000"/>
                </a:solidFill>
              </a:rPr>
              <a:t>.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-</a:t>
            </a:r>
            <a:r>
              <a:rPr lang="ru-RU" sz="2000" b="1" dirty="0" err="1">
                <a:solidFill>
                  <a:srgbClr val="C00000"/>
                </a:solidFill>
              </a:rPr>
              <a:t>Зорові</a:t>
            </a:r>
            <a:r>
              <a:rPr lang="ru-RU" sz="2000" b="1" dirty="0">
                <a:solidFill>
                  <a:srgbClr val="C00000"/>
                </a:solidFill>
              </a:rPr>
              <a:t> та </a:t>
            </a:r>
            <a:r>
              <a:rPr lang="ru-RU" sz="2000" b="1" dirty="0" err="1">
                <a:solidFill>
                  <a:srgbClr val="C00000"/>
                </a:solidFill>
              </a:rPr>
              <a:t>слухові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галюцинації</a:t>
            </a:r>
            <a:r>
              <a:rPr lang="ru-RU" sz="2000" b="1" dirty="0">
                <a:solidFill>
                  <a:srgbClr val="C00000"/>
                </a:solidFill>
              </a:rPr>
              <a:t>.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-</a:t>
            </a:r>
            <a:r>
              <a:rPr lang="ru-RU" sz="2000" b="1" dirty="0" err="1">
                <a:solidFill>
                  <a:srgbClr val="C00000"/>
                </a:solidFill>
              </a:rPr>
              <a:t>Суїцидні</a:t>
            </a:r>
            <a:r>
              <a:rPr lang="ru-RU" sz="2000" b="1" dirty="0">
                <a:solidFill>
                  <a:srgbClr val="C00000"/>
                </a:solidFill>
              </a:rPr>
              <a:t> думки та </a:t>
            </a:r>
            <a:r>
              <a:rPr lang="ru-RU" sz="2000" b="1" dirty="0" err="1">
                <a:solidFill>
                  <a:srgbClr val="C00000"/>
                </a:solidFill>
              </a:rPr>
              <a:t>спроби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самогубства</a:t>
            </a:r>
            <a:r>
              <a:rPr lang="ru-RU" sz="2000" b="1" dirty="0">
                <a:solidFill>
                  <a:srgbClr val="C00000"/>
                </a:solidFill>
              </a:rPr>
              <a:t>.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-Смерть.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-Сильна </a:t>
            </a:r>
            <a:r>
              <a:rPr lang="ru-RU" sz="2000" b="1" dirty="0" err="1">
                <a:solidFill>
                  <a:srgbClr val="C00000"/>
                </a:solidFill>
              </a:rPr>
              <a:t>фізична</a:t>
            </a:r>
            <a:r>
              <a:rPr lang="ru-RU" sz="2000" b="1" dirty="0">
                <a:solidFill>
                  <a:srgbClr val="C00000"/>
                </a:solidFill>
              </a:rPr>
              <a:t> та </a:t>
            </a:r>
            <a:r>
              <a:rPr lang="ru-RU" sz="2000" b="1" dirty="0" err="1">
                <a:solidFill>
                  <a:srgbClr val="C00000"/>
                </a:solidFill>
              </a:rPr>
              <a:t>психологічна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залежності</a:t>
            </a:r>
            <a:r>
              <a:rPr lang="ru-RU" sz="2000" b="1" dirty="0">
                <a:solidFill>
                  <a:srgbClr val="C000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0808"/>
            <a:ext cx="3891705" cy="2339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4039911"/>
            <a:ext cx="3168352" cy="2582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063881" y="6379012"/>
            <a:ext cx="108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B050"/>
                </a:solidFill>
                <a:hlinkClick r:id="rId5" action="ppaction://hlinksldjump"/>
              </a:rPr>
              <a:t>Назад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0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532</Words>
  <Application>Microsoft Office PowerPoint</Application>
  <PresentationFormat>Экран (4:3)</PresentationFormat>
  <Paragraphs>81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Наркотики </vt:lpstr>
      <vt:lpstr>Презентация PowerPoint</vt:lpstr>
      <vt:lpstr>Історія</vt:lpstr>
      <vt:lpstr>Види наркотиків:</vt:lpstr>
      <vt:lpstr>Конопля</vt:lpstr>
      <vt:lpstr>Екстазі</vt:lpstr>
      <vt:lpstr>LSD</vt:lpstr>
      <vt:lpstr>Токсичні речовини</vt:lpstr>
      <vt:lpstr>Кокаїн і крек </vt:lpstr>
      <vt:lpstr>Опіумні наркотики </vt:lpstr>
      <vt:lpstr>Підготував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Наркотики </dc:title>
  <dc:creator>Наталья</dc:creator>
  <cp:lastModifiedBy>Наталья</cp:lastModifiedBy>
  <cp:revision>20</cp:revision>
  <dcterms:created xsi:type="dcterms:W3CDTF">2014-03-04T14:00:00Z</dcterms:created>
  <dcterms:modified xsi:type="dcterms:W3CDTF">2014-03-04T19:20:01Z</dcterms:modified>
</cp:coreProperties>
</file>