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143000"/>
            <a:ext cx="57279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u="sng" dirty="0" err="1" smtClean="0">
                <a:solidFill>
                  <a:schemeClr val="accent5">
                    <a:lumMod val="75000"/>
                  </a:schemeClr>
                </a:solidFill>
              </a:rPr>
              <a:t>Генно</a:t>
            </a:r>
            <a:r>
              <a:rPr lang="ru-RU" sz="4800" b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4800" b="1" u="sng" dirty="0" err="1" smtClean="0">
                <a:solidFill>
                  <a:schemeClr val="accent5">
                    <a:lumMod val="75000"/>
                  </a:schemeClr>
                </a:solidFill>
              </a:rPr>
              <a:t>модифіковані</a:t>
            </a:r>
            <a:r>
              <a:rPr lang="ru-RU" sz="4800" b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48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4800" b="1" u="sng" dirty="0" err="1" smtClean="0">
                <a:solidFill>
                  <a:schemeClr val="accent5">
                    <a:lumMod val="75000"/>
                  </a:schemeClr>
                </a:solidFill>
              </a:rPr>
              <a:t>організми</a:t>
            </a:r>
            <a:r>
              <a:rPr lang="ru-RU" sz="4800" b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48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53512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Рисунок 3" descr="1235718973_gm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667000"/>
            <a:ext cx="54864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2400" dirty="0" err="1" smtClean="0"/>
              <a:t>Найчастіше</a:t>
            </a:r>
            <a:r>
              <a:rPr lang="ru-RU" sz="2400" dirty="0" smtClean="0"/>
              <a:t> </a:t>
            </a:r>
            <a:r>
              <a:rPr lang="ru-RU" sz="2400" dirty="0" err="1" smtClean="0"/>
              <a:t>генно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модифіковані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компоненти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зустрічаються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сої</a:t>
            </a:r>
            <a:r>
              <a:rPr lang="ru-RU" sz="2400" dirty="0" smtClean="0"/>
              <a:t>, </a:t>
            </a:r>
            <a:r>
              <a:rPr lang="ru-RU" sz="2400" dirty="0" err="1" smtClean="0"/>
              <a:t>картоплі</a:t>
            </a:r>
            <a:r>
              <a:rPr lang="ru-RU" sz="2400" dirty="0" smtClean="0"/>
              <a:t>, </a:t>
            </a:r>
            <a:r>
              <a:rPr lang="ru-RU" sz="2400" dirty="0" err="1" smtClean="0"/>
              <a:t>кукурудзі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помідорах</a:t>
            </a:r>
            <a:r>
              <a:rPr lang="ru-RU" sz="2400" dirty="0" smtClean="0"/>
              <a:t>. </a:t>
            </a:r>
            <a:r>
              <a:rPr lang="ru-RU" sz="2400" dirty="0" err="1" smtClean="0"/>
              <a:t>Модифіковані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компоненти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зустрічаються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дитячому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харчуванні</a:t>
            </a:r>
            <a:r>
              <a:rPr lang="ru-RU" sz="2400" dirty="0" smtClean="0"/>
              <a:t>. На жаль, </a:t>
            </a:r>
            <a:r>
              <a:rPr lang="ru-RU" sz="2400" dirty="0" err="1" smtClean="0"/>
              <a:t>радити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уважно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дивитись</a:t>
            </a:r>
            <a:r>
              <a:rPr lang="ru-RU" sz="2400" dirty="0" smtClean="0"/>
              <a:t> на упаковку </a:t>
            </a:r>
            <a:r>
              <a:rPr lang="ru-RU" sz="2400" dirty="0" err="1" smtClean="0"/>
              <a:t>марно</a:t>
            </a:r>
            <a:r>
              <a:rPr lang="ru-RU" sz="2400" dirty="0" smtClean="0"/>
              <a:t>, </a:t>
            </a:r>
            <a:r>
              <a:rPr lang="ru-RU" sz="2400" dirty="0" err="1" smtClean="0"/>
              <a:t>адже</a:t>
            </a:r>
            <a:r>
              <a:rPr lang="ru-RU" sz="2400" dirty="0" smtClean="0"/>
              <a:t> </a:t>
            </a:r>
            <a:r>
              <a:rPr lang="ru-RU" sz="2400" dirty="0" err="1" smtClean="0"/>
              <a:t>маркування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далеко не на </a:t>
            </a:r>
            <a:r>
              <a:rPr lang="ru-RU" sz="2400" dirty="0" err="1" smtClean="0"/>
              <a:t>всїх</a:t>
            </a:r>
            <a:r>
              <a:rPr lang="ru-RU" sz="2400" dirty="0" smtClean="0"/>
              <a:t> продуктах </a:t>
            </a:r>
            <a:r>
              <a:rPr lang="ru-RU" sz="2400" dirty="0" err="1" smtClean="0"/>
              <a:t>харчування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 descr="348609_1_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137410"/>
            <a:ext cx="6400800" cy="472059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81000"/>
            <a:ext cx="4118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КОРИСТЬ ГМ-ПРОДУКТІВ 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762000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продуктами </a:t>
            </a:r>
            <a:r>
              <a:rPr lang="ru-RU" sz="2400" dirty="0" err="1" smtClean="0"/>
              <a:t>харчування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планети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все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проблематично. ГМ- </a:t>
            </a:r>
            <a:r>
              <a:rPr lang="ru-RU" sz="2400" dirty="0" err="1" smtClean="0"/>
              <a:t>продукти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допомогти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вирішити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цю</a:t>
            </a:r>
            <a:r>
              <a:rPr lang="ru-RU" sz="2400" dirty="0" smtClean="0"/>
              <a:t> проблему </a:t>
            </a:r>
            <a:r>
              <a:rPr lang="ru-RU" sz="2400" dirty="0" err="1" smtClean="0"/>
              <a:t>кількома</a:t>
            </a:r>
            <a:r>
              <a:rPr lang="ru-RU" sz="2400" dirty="0" smtClean="0"/>
              <a:t> шляхами: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981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 </a:t>
            </a:r>
            <a:r>
              <a:rPr lang="ru-RU" sz="2400" dirty="0" err="1" smtClean="0"/>
              <a:t>Виведено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ГМ-овочі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фрукти</a:t>
            </a:r>
            <a:r>
              <a:rPr lang="ru-RU" sz="2400" dirty="0" smtClean="0"/>
              <a:t>, </a:t>
            </a:r>
            <a:r>
              <a:rPr lang="ru-RU" sz="2400" dirty="0" err="1" smtClean="0"/>
              <a:t>здатні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захистити</a:t>
            </a:r>
            <a:r>
              <a:rPr lang="ru-RU" sz="2400" dirty="0" smtClean="0"/>
              <a:t> себе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комах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бур'янів</a:t>
            </a:r>
            <a:r>
              <a:rPr lang="ru-RU" sz="2400" dirty="0" smtClean="0"/>
              <a:t> - </a:t>
            </a:r>
            <a:r>
              <a:rPr lang="ru-RU" sz="2400" dirty="0" err="1" smtClean="0"/>
              <a:t>підвищується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врожайність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знижується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собівартість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0480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</a:t>
            </a:r>
            <a:r>
              <a:rPr lang="ru-RU" sz="2400" dirty="0" err="1" smtClean="0"/>
              <a:t>Існують</a:t>
            </a:r>
            <a:r>
              <a:rPr lang="ru-RU" sz="2400" dirty="0" smtClean="0"/>
              <a:t> ГМ </a:t>
            </a:r>
            <a:r>
              <a:rPr lang="ru-RU" sz="2400" dirty="0" err="1" smtClean="0"/>
              <a:t>овочі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фрукти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здатні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протистояти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вірусам</a:t>
            </a:r>
            <a:r>
              <a:rPr lang="ru-RU" sz="2400" dirty="0" smtClean="0"/>
              <a:t>, </a:t>
            </a:r>
            <a:r>
              <a:rPr lang="ru-RU" sz="2400" dirty="0" err="1" smtClean="0"/>
              <a:t>бактерій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грибків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962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-</a:t>
            </a:r>
            <a:r>
              <a:rPr lang="ru-RU" sz="2400" dirty="0" err="1" smtClean="0"/>
              <a:t>Виведено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ГМ-овочі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фрукти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переносити</a:t>
            </a:r>
            <a:r>
              <a:rPr lang="ru-RU" sz="2400" dirty="0" smtClean="0"/>
              <a:t> заморозки,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у </a:t>
            </a:r>
            <a:r>
              <a:rPr lang="ru-RU" sz="2400" dirty="0" err="1" smtClean="0"/>
              <a:t>звичайних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випадках</a:t>
            </a:r>
            <a:r>
              <a:rPr lang="ru-RU" sz="2400" dirty="0" smtClean="0"/>
              <a:t> </a:t>
            </a:r>
            <a:r>
              <a:rPr lang="ru-RU" sz="2400" dirty="0" err="1" smtClean="0"/>
              <a:t>знищили</a:t>
            </a:r>
            <a:r>
              <a:rPr lang="ru-RU" sz="2400" dirty="0" smtClean="0"/>
              <a:t> б урожай. </a:t>
            </a:r>
            <a:r>
              <a:rPr lang="ru-RU" sz="2400" dirty="0" err="1" smtClean="0"/>
              <a:t>Це</a:t>
            </a:r>
            <a:r>
              <a:rPr lang="ru-RU" sz="2400" dirty="0" smtClean="0"/>
              <a:t> в свою </a:t>
            </a:r>
            <a:r>
              <a:rPr lang="ru-RU" sz="2400" dirty="0" err="1" smtClean="0"/>
              <a:t>чергу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розширює</a:t>
            </a:r>
            <a:r>
              <a:rPr lang="ru-RU" sz="2400" dirty="0" smtClean="0"/>
              <a:t> зону </a:t>
            </a:r>
            <a:r>
              <a:rPr lang="ru-RU" sz="2400" dirty="0" err="1" smtClean="0"/>
              <a:t>агрокультури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5257800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 2000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тринадцять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виробляли</a:t>
            </a:r>
            <a:r>
              <a:rPr lang="ru-RU" sz="2400" dirty="0" smtClean="0"/>
              <a:t> </a:t>
            </a:r>
            <a:r>
              <a:rPr lang="ru-RU" sz="2400" dirty="0" err="1" smtClean="0"/>
              <a:t>ГМ-продукти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комерційних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цілей</a:t>
            </a:r>
            <a:r>
              <a:rPr lang="ru-RU" sz="2400" dirty="0" smtClean="0"/>
              <a:t>, до 68%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. Ми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давно </a:t>
            </a:r>
            <a:r>
              <a:rPr lang="ru-RU" sz="2400" dirty="0" err="1" smtClean="0"/>
              <a:t>їмо</a:t>
            </a:r>
            <a:r>
              <a:rPr lang="ru-RU" sz="2400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! 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8991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ВИСНОВОК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ГМ-їжа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унікальну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врятувати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голоду, </a:t>
            </a:r>
            <a:r>
              <a:rPr lang="ru-RU" sz="2400" dirty="0" err="1" smtClean="0"/>
              <a:t>захистити</a:t>
            </a:r>
            <a:r>
              <a:rPr lang="ru-RU" sz="2400" dirty="0" smtClean="0"/>
              <a:t> планету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екологічних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демографічних</a:t>
            </a:r>
            <a:r>
              <a:rPr lang="ru-RU" sz="2400" dirty="0" smtClean="0"/>
              <a:t> катастроф. </a:t>
            </a:r>
          </a:p>
          <a:p>
            <a:r>
              <a:rPr lang="ru-RU" sz="2400" dirty="0" smtClean="0"/>
              <a:t>У той же час </a:t>
            </a:r>
            <a:r>
              <a:rPr lang="ru-RU" sz="2400" dirty="0" err="1" smtClean="0"/>
              <a:t>ГМ-рослини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екологічний</a:t>
            </a:r>
            <a:r>
              <a:rPr lang="ru-RU" sz="2400" dirty="0" smtClean="0"/>
              <a:t> баланс у </a:t>
            </a:r>
            <a:r>
              <a:rPr lang="ru-RU" sz="2400" dirty="0" err="1" smtClean="0"/>
              <a:t>природі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негативно </a:t>
            </a:r>
            <a:r>
              <a:rPr lang="ru-RU" sz="2400" dirty="0" err="1" smtClean="0"/>
              <a:t>впливати</a:t>
            </a:r>
            <a:r>
              <a:rPr lang="ru-RU" sz="2400" dirty="0" smtClean="0"/>
              <a:t> на наше </a:t>
            </a:r>
            <a:r>
              <a:rPr lang="ru-RU" sz="2400" dirty="0" err="1" smtClean="0"/>
              <a:t>здоров'я</a:t>
            </a:r>
            <a:r>
              <a:rPr lang="ru-RU" sz="2400" dirty="0" smtClean="0"/>
              <a:t>. </a:t>
            </a:r>
          </a:p>
          <a:p>
            <a:endParaRPr lang="ru-RU" sz="2400" dirty="0" smtClean="0"/>
          </a:p>
          <a:p>
            <a:endParaRPr lang="ru-RU" dirty="0"/>
          </a:p>
        </p:txBody>
      </p:sp>
      <p:pic>
        <p:nvPicPr>
          <p:cNvPr id="6" name="Рисунок 5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952750"/>
            <a:ext cx="4191000" cy="321945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810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400" dirty="0" err="1" smtClean="0"/>
              <a:t>Сперечатися</a:t>
            </a:r>
            <a:r>
              <a:rPr lang="ru-RU" sz="2400" dirty="0" smtClean="0"/>
              <a:t> про те,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хороші</a:t>
            </a:r>
            <a:r>
              <a:rPr lang="ru-RU" sz="2400" dirty="0" smtClean="0"/>
              <a:t> </a:t>
            </a:r>
            <a:r>
              <a:rPr lang="ru-RU" sz="2400" dirty="0" err="1" smtClean="0"/>
              <a:t>ГМ-продукти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ні</a:t>
            </a:r>
            <a:r>
              <a:rPr lang="ru-RU" sz="2400" dirty="0" smtClean="0"/>
              <a:t>,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до </a:t>
            </a:r>
            <a:r>
              <a:rPr lang="ru-RU" sz="2400" dirty="0" err="1" smtClean="0"/>
              <a:t>нескінченності</a:t>
            </a:r>
            <a:r>
              <a:rPr lang="ru-RU" sz="2400" dirty="0" smtClean="0"/>
              <a:t>! </a:t>
            </a:r>
            <a:r>
              <a:rPr lang="ru-RU" sz="2400" dirty="0" err="1" smtClean="0"/>
              <a:t>Що</a:t>
            </a:r>
            <a:r>
              <a:rPr lang="ru-RU" sz="2400" dirty="0" smtClean="0"/>
              <a:t> ми </a:t>
            </a:r>
            <a:r>
              <a:rPr lang="ru-RU" sz="2400" dirty="0" err="1" smtClean="0"/>
              <a:t>можемо</a:t>
            </a:r>
            <a:r>
              <a:rPr lang="ru-RU" sz="2400" dirty="0" smtClean="0"/>
              <a:t> </a:t>
            </a:r>
            <a:r>
              <a:rPr lang="ru-RU" sz="2400" dirty="0" err="1" smtClean="0"/>
              <a:t>зробити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насправді</a:t>
            </a:r>
            <a:r>
              <a:rPr lang="ru-RU" sz="2400" dirty="0" smtClean="0"/>
              <a:t>? </a:t>
            </a:r>
            <a:r>
              <a:rPr lang="ru-RU" sz="2400" dirty="0" err="1" smtClean="0"/>
              <a:t>Деякі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виступають</a:t>
            </a:r>
            <a:r>
              <a:rPr lang="ru-RU" sz="2400" dirty="0" smtClean="0"/>
              <a:t> за </a:t>
            </a:r>
            <a:r>
              <a:rPr lang="ru-RU" sz="2400" dirty="0" err="1" smtClean="0"/>
              <a:t>введення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законодавства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регулює</a:t>
            </a:r>
            <a:r>
              <a:rPr lang="ru-RU" sz="2400" dirty="0" smtClean="0"/>
              <a:t> правила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стандарти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вирощування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тестування</a:t>
            </a:r>
            <a:r>
              <a:rPr lang="ru-RU" sz="2400" dirty="0" smtClean="0"/>
              <a:t>, продажу </a:t>
            </a:r>
            <a:r>
              <a:rPr lang="ru-RU" sz="2400" dirty="0" err="1" smtClean="0"/>
              <a:t>ГМ-продуктів</a:t>
            </a:r>
            <a:r>
              <a:rPr lang="ru-RU" sz="2400" dirty="0" smtClean="0"/>
              <a:t>. Я думаю,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головне для нас - знати,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ми </a:t>
            </a:r>
            <a:r>
              <a:rPr lang="ru-RU" sz="2400" dirty="0" err="1" smtClean="0"/>
              <a:t>купуємо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вибирати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ГМ-і</a:t>
            </a:r>
            <a:r>
              <a:rPr lang="ru-RU" sz="2400" dirty="0" smtClean="0"/>
              <a:t> </a:t>
            </a:r>
            <a:r>
              <a:rPr lang="ru-RU" sz="2400" dirty="0" err="1" smtClean="0"/>
              <a:t>звичайними</a:t>
            </a:r>
            <a:r>
              <a:rPr lang="ru-RU" sz="2400" dirty="0" smtClean="0"/>
              <a:t> продуктами.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r_04.08.09_gm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4114800" cy="685800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Створення ГМО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166843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</a:t>
            </a:r>
            <a:r>
              <a:rPr lang="en-US" dirty="0" smtClean="0"/>
              <a:t>   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smtClean="0"/>
              <a:t>час "</a:t>
            </a:r>
            <a:r>
              <a:rPr lang="ru-RU" sz="2800" dirty="0" err="1" smtClean="0"/>
              <a:t>холодної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війни</a:t>
            </a:r>
            <a:r>
              <a:rPr lang="ru-RU" sz="2800" dirty="0" smtClean="0"/>
              <a:t>" </a:t>
            </a:r>
            <a:r>
              <a:rPr lang="ru-RU" sz="2800" dirty="0" err="1" smtClean="0"/>
              <a:t>військові</a:t>
            </a:r>
            <a:r>
              <a:rPr lang="ru-RU" sz="2800" dirty="0" smtClean="0"/>
              <a:t> кола США </a:t>
            </a:r>
            <a:r>
              <a:rPr lang="ru-RU" sz="2800" dirty="0" err="1" smtClean="0"/>
              <a:t>і</a:t>
            </a:r>
            <a:r>
              <a:rPr lang="ru-RU" sz="2800" dirty="0" smtClean="0"/>
              <a:t> СРСР </a:t>
            </a:r>
            <a:r>
              <a:rPr lang="ru-RU" sz="2800" dirty="0" err="1" smtClean="0"/>
              <a:t>покладали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неабиякі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надії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біологічну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зброю</a:t>
            </a:r>
            <a:r>
              <a:rPr lang="ru-RU" sz="2800" dirty="0" smtClean="0"/>
              <a:t> нового типу. </a:t>
            </a:r>
            <a:r>
              <a:rPr lang="ru-RU" sz="2800" dirty="0" err="1" smtClean="0"/>
              <a:t>Ця</a:t>
            </a:r>
            <a:r>
              <a:rPr lang="ru-RU" sz="2800" dirty="0" smtClean="0"/>
              <a:t> </a:t>
            </a:r>
            <a:r>
              <a:rPr lang="ru-RU" sz="2800" dirty="0" err="1" smtClean="0"/>
              <a:t>зброя</a:t>
            </a:r>
            <a:r>
              <a:rPr lang="ru-RU" sz="2800" dirty="0" smtClean="0"/>
              <a:t> мала бути </a:t>
            </a:r>
            <a:r>
              <a:rPr lang="ru-RU" sz="2800" dirty="0" err="1" smtClean="0"/>
              <a:t>набагато</a:t>
            </a:r>
            <a:r>
              <a:rPr lang="ru-RU" sz="2800" dirty="0" smtClean="0"/>
              <a:t> </a:t>
            </a:r>
            <a:r>
              <a:rPr lang="ru-RU" sz="2800" dirty="0" err="1" smtClean="0"/>
              <a:t>ефективнішою</a:t>
            </a:r>
            <a:r>
              <a:rPr lang="ru-RU" sz="2800" dirty="0" smtClean="0"/>
              <a:t>, </a:t>
            </a:r>
            <a:r>
              <a:rPr lang="ru-RU" sz="2800" dirty="0" err="1" smtClean="0"/>
              <a:t>ніж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термоядерна</a:t>
            </a:r>
            <a:r>
              <a:rPr lang="ru-RU" sz="2800" dirty="0" smtClean="0"/>
              <a:t>. Вона не </a:t>
            </a:r>
            <a:r>
              <a:rPr lang="ru-RU" sz="2800" dirty="0" err="1" smtClean="0"/>
              <a:t>знищувала</a:t>
            </a:r>
            <a:r>
              <a:rPr lang="ru-RU" sz="2800" dirty="0" smtClean="0"/>
              <a:t> </a:t>
            </a:r>
            <a:r>
              <a:rPr lang="ru-RU" sz="2800" dirty="0" err="1" smtClean="0"/>
              <a:t>би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індустрію</a:t>
            </a:r>
            <a:r>
              <a:rPr lang="ru-RU" sz="2800" dirty="0" smtClean="0"/>
              <a:t>, а </a:t>
            </a:r>
            <a:r>
              <a:rPr lang="ru-RU" sz="2800" dirty="0" err="1" smtClean="0"/>
              <a:t>впливала</a:t>
            </a:r>
            <a:r>
              <a:rPr lang="ru-RU" sz="2800" dirty="0" smtClean="0"/>
              <a:t> </a:t>
            </a:r>
            <a:r>
              <a:rPr lang="ru-RU" sz="2800" dirty="0" err="1" smtClean="0"/>
              <a:t>би</a:t>
            </a:r>
            <a:r>
              <a:rPr lang="ru-RU" sz="2800" dirty="0" smtClean="0"/>
              <a:t>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населення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4572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  </a:t>
            </a:r>
            <a:r>
              <a:rPr lang="en-US" dirty="0" smtClean="0"/>
              <a:t>     </a:t>
            </a:r>
            <a:r>
              <a:rPr lang="ru-RU" sz="2400" dirty="0" smtClean="0"/>
              <a:t>До </a:t>
            </a:r>
            <a:r>
              <a:rPr lang="ru-RU" sz="2400" dirty="0" err="1" smtClean="0"/>
              <a:t>цієї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зброї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відносились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штучні</a:t>
            </a:r>
            <a:r>
              <a:rPr lang="ru-RU" sz="2400" dirty="0" smtClean="0"/>
              <a:t>, </a:t>
            </a:r>
            <a:r>
              <a:rPr lang="ru-RU" sz="2400" dirty="0" err="1" smtClean="0"/>
              <a:t>генетично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модифіковані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організми</a:t>
            </a:r>
            <a:r>
              <a:rPr lang="ru-RU" sz="2400" dirty="0" smtClean="0"/>
              <a:t>.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,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гени</a:t>
            </a:r>
            <a:r>
              <a:rPr lang="ru-RU" sz="2400" dirty="0" smtClean="0"/>
              <a:t> штучно </a:t>
            </a:r>
            <a:r>
              <a:rPr lang="ru-RU" sz="2400" dirty="0" err="1" smtClean="0"/>
              <a:t>створені</a:t>
            </a:r>
            <a:r>
              <a:rPr lang="ru-RU" sz="2400" dirty="0" smtClean="0"/>
              <a:t>,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запозичені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організмів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відкривало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грандіозні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перспективи</a:t>
            </a:r>
            <a:r>
              <a:rPr lang="ru-RU" sz="2400" dirty="0" smtClean="0"/>
              <a:t>, а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вірусів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, </a:t>
            </a:r>
            <a:r>
              <a:rPr lang="ru-RU" sz="2400" dirty="0" err="1" smtClean="0"/>
              <a:t>котрі</a:t>
            </a:r>
            <a:r>
              <a:rPr lang="ru-RU" sz="2400" dirty="0" smtClean="0"/>
              <a:t> </a:t>
            </a:r>
            <a:r>
              <a:rPr lang="ru-RU" sz="2400" dirty="0" err="1" smtClean="0"/>
              <a:t>би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знижували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імунітет</a:t>
            </a:r>
            <a:r>
              <a:rPr lang="ru-RU" sz="2400" dirty="0" smtClean="0"/>
              <a:t> людей, несли </a:t>
            </a:r>
            <a:r>
              <a:rPr lang="ru-RU" sz="2400" dirty="0" err="1" smtClean="0"/>
              <a:t>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хвороби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не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би</a:t>
            </a:r>
            <a:r>
              <a:rPr lang="ru-RU" sz="2400" dirty="0" smtClean="0"/>
              <a:t> </a:t>
            </a:r>
            <a:r>
              <a:rPr lang="ru-RU" sz="2400" dirty="0" err="1" smtClean="0"/>
              <a:t>ні</a:t>
            </a:r>
            <a:r>
              <a:rPr lang="ru-RU" sz="2400" dirty="0" smtClean="0"/>
              <a:t> природного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, </a:t>
            </a:r>
            <a:r>
              <a:rPr lang="ru-RU" sz="2400" dirty="0" err="1" smtClean="0"/>
              <a:t>ні</a:t>
            </a:r>
            <a:r>
              <a:rPr lang="ru-RU" sz="2400" dirty="0" smtClean="0"/>
              <a:t> </a:t>
            </a:r>
            <a:r>
              <a:rPr lang="ru-RU" sz="2400" dirty="0" err="1" smtClean="0"/>
              <a:t>ліків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111721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048000"/>
            <a:ext cx="4495800" cy="329565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28600"/>
            <a:ext cx="85344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 </a:t>
            </a:r>
            <a:r>
              <a:rPr lang="en-US" sz="2800" dirty="0" smtClean="0"/>
              <a:t> 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закінчення</a:t>
            </a:r>
            <a:r>
              <a:rPr lang="ru-RU" sz="2800" dirty="0" smtClean="0"/>
              <a:t> "</a:t>
            </a:r>
            <a:r>
              <a:rPr lang="ru-RU" sz="2800" dirty="0" err="1" smtClean="0"/>
              <a:t>холодної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війни</a:t>
            </a:r>
            <a:r>
              <a:rPr lang="ru-RU" sz="2800" dirty="0" smtClean="0"/>
              <a:t>", </a:t>
            </a:r>
            <a:r>
              <a:rPr lang="ru-RU" sz="2800" dirty="0" err="1" smtClean="0"/>
              <a:t>звичайно</a:t>
            </a:r>
            <a:r>
              <a:rPr lang="ru-RU" sz="2800" dirty="0" smtClean="0"/>
              <a:t>, </a:t>
            </a:r>
            <a:r>
              <a:rPr lang="ru-RU" sz="2800" dirty="0" err="1" smtClean="0"/>
              <a:t>виникла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серйозна</a:t>
            </a:r>
            <a:r>
              <a:rPr lang="ru-RU" sz="2800" dirty="0" smtClean="0"/>
              <a:t> проблема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фінансуванням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цих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</a:t>
            </a:r>
            <a:r>
              <a:rPr lang="ru-RU" sz="2800" dirty="0" smtClean="0"/>
              <a:t>. І </a:t>
            </a:r>
            <a:r>
              <a:rPr lang="ru-RU" sz="2800" dirty="0" err="1" smtClean="0"/>
              <a:t>незалежно</a:t>
            </a:r>
            <a:r>
              <a:rPr lang="ru-RU" sz="2800" dirty="0" smtClean="0"/>
              <a:t> один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одного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 </a:t>
            </a:r>
            <a:r>
              <a:rPr lang="ru-RU" sz="2800" dirty="0" err="1" smtClean="0"/>
              <a:t>радянських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американських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спеціалістів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цій</a:t>
            </a:r>
            <a:r>
              <a:rPr lang="ru-RU" sz="2800" dirty="0" smtClean="0"/>
              <a:t> </a:t>
            </a:r>
            <a:r>
              <a:rPr lang="ru-RU" sz="2800" dirty="0" err="1" smtClean="0"/>
              <a:t>галузі</a:t>
            </a:r>
            <a:r>
              <a:rPr lang="ru-RU" sz="2800" dirty="0" smtClean="0"/>
              <a:t> </a:t>
            </a:r>
            <a:r>
              <a:rPr lang="ru-RU" sz="2800" dirty="0" err="1" smtClean="0"/>
              <a:t>звернулися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урядів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пропозиціями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технології</a:t>
            </a:r>
            <a:r>
              <a:rPr lang="ru-RU" sz="2800" dirty="0" smtClean="0"/>
              <a:t> у </a:t>
            </a:r>
            <a:r>
              <a:rPr lang="ru-RU" sz="2800" dirty="0" err="1" smtClean="0"/>
              <a:t>мирних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цілях</a:t>
            </a:r>
            <a:r>
              <a:rPr lang="ru-RU" sz="2800" dirty="0" smtClean="0"/>
              <a:t>. З </a:t>
            </a:r>
            <a:r>
              <a:rPr lang="ru-RU" sz="2800" dirty="0" err="1" smtClean="0"/>
              <a:t>відомих</a:t>
            </a:r>
            <a:r>
              <a:rPr lang="ru-RU" sz="2800" dirty="0" smtClean="0"/>
              <a:t> причин у </a:t>
            </a:r>
            <a:r>
              <a:rPr lang="ru-RU" sz="2800" dirty="0" err="1" smtClean="0"/>
              <a:t>Радянському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Союзі</a:t>
            </a:r>
            <a:r>
              <a:rPr lang="ru-RU" sz="2800" dirty="0" smtClean="0"/>
              <a:t>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програми</a:t>
            </a:r>
            <a:r>
              <a:rPr lang="ru-RU" sz="2800" dirty="0" smtClean="0"/>
              <a:t> не </a:t>
            </a:r>
            <a:r>
              <a:rPr lang="ru-RU" sz="2800" dirty="0" err="1" smtClean="0"/>
              <a:t>набули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підтримки</a:t>
            </a:r>
            <a:r>
              <a:rPr lang="ru-RU" sz="2800" dirty="0" smtClean="0"/>
              <a:t>, а у </a:t>
            </a:r>
            <a:r>
              <a:rPr lang="ru-RU" sz="2800" dirty="0" err="1" smtClean="0"/>
              <a:t>Сполучених</a:t>
            </a:r>
            <a:r>
              <a:rPr lang="ru-RU" sz="2800" dirty="0" smtClean="0"/>
              <a:t> Штатах </a:t>
            </a:r>
            <a:r>
              <a:rPr lang="ru-RU" sz="2800" dirty="0" err="1" smtClean="0"/>
              <a:t>цю</a:t>
            </a:r>
            <a:r>
              <a:rPr lang="ru-RU" sz="2800" dirty="0" smtClean="0"/>
              <a:t> </a:t>
            </a:r>
            <a:r>
              <a:rPr lang="ru-RU" sz="2800" dirty="0" err="1" smtClean="0"/>
              <a:t>ідею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підхопили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корпорації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котрі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спеціалізувались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агро-технологіях</a:t>
            </a:r>
            <a:r>
              <a:rPr lang="ru-RU" sz="2800" dirty="0" smtClean="0"/>
              <a:t>. І </a:t>
            </a:r>
            <a:r>
              <a:rPr lang="ru-RU" sz="2800" dirty="0" err="1" smtClean="0"/>
              <a:t>незабаром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світовому</a:t>
            </a:r>
            <a:r>
              <a:rPr lang="ru-RU" sz="2800" dirty="0" smtClean="0"/>
              <a:t> ринку </a:t>
            </a:r>
            <a:r>
              <a:rPr lang="ru-RU" sz="2800" dirty="0" err="1" smtClean="0"/>
              <a:t>з'явилися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генетично</a:t>
            </a:r>
            <a:r>
              <a:rPr lang="ru-RU" sz="2800" dirty="0" smtClean="0"/>
              <a:t> </a:t>
            </a:r>
            <a:r>
              <a:rPr lang="ru-RU" sz="2800" dirty="0" err="1" smtClean="0"/>
              <a:t>модифіковані</a:t>
            </a:r>
            <a:r>
              <a:rPr lang="ru-RU" sz="2800" dirty="0" smtClean="0"/>
              <a:t> </a:t>
            </a:r>
            <a:r>
              <a:rPr lang="ru-RU" sz="2800" dirty="0" err="1" smtClean="0"/>
              <a:t>сільськогосподарські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, а </a:t>
            </a:r>
            <a:r>
              <a:rPr lang="ru-RU" sz="2800" dirty="0" err="1" smtClean="0"/>
              <a:t>фактично</a:t>
            </a:r>
            <a:r>
              <a:rPr lang="ru-RU" sz="2800" dirty="0" smtClean="0"/>
              <a:t> - </a:t>
            </a:r>
            <a:r>
              <a:rPr lang="ru-RU" sz="2800" dirty="0" err="1" smtClean="0"/>
              <a:t>нові</a:t>
            </a:r>
            <a:r>
              <a:rPr lang="ru-RU" sz="2800" dirty="0" smtClean="0"/>
              <a:t>, </a:t>
            </a:r>
            <a:r>
              <a:rPr lang="ru-RU" sz="2800" dirty="0" err="1" smtClean="0"/>
              <a:t>штучні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види</a:t>
            </a:r>
            <a:r>
              <a:rPr lang="ru-RU" sz="2800" dirty="0" smtClean="0"/>
              <a:t> </a:t>
            </a:r>
            <a:r>
              <a:rPr lang="ru-RU" sz="2800" dirty="0" err="1" smtClean="0"/>
              <a:t>рослин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пройшли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природну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звичайну</a:t>
            </a:r>
            <a:r>
              <a:rPr lang="ru-RU" sz="2800" dirty="0" smtClean="0"/>
              <a:t> </a:t>
            </a:r>
            <a:r>
              <a:rPr lang="ru-RU" sz="2800" dirty="0" err="1" smtClean="0"/>
              <a:t>сільськогосподарську</a:t>
            </a:r>
            <a:r>
              <a:rPr lang="ru-RU" sz="2800" dirty="0" smtClean="0"/>
              <a:t> </a:t>
            </a:r>
            <a:r>
              <a:rPr lang="ru-RU" sz="2800" dirty="0" err="1" smtClean="0"/>
              <a:t>селекцію</a:t>
            </a:r>
            <a:r>
              <a:rPr lang="ru-RU" sz="2800" dirty="0" smtClean="0"/>
              <a:t>, а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синтезовані</a:t>
            </a:r>
            <a:r>
              <a:rPr lang="ru-RU" sz="2800" dirty="0" smtClean="0"/>
              <a:t> шляхом </a:t>
            </a:r>
            <a:r>
              <a:rPr lang="ru-RU" sz="2800" dirty="0" err="1" smtClean="0"/>
              <a:t>біотехнологічних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операцій</a:t>
            </a:r>
            <a:r>
              <a:rPr lang="ru-RU" sz="2800" dirty="0" smtClean="0"/>
              <a:t>. 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533400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2400" dirty="0" err="1" smtClean="0"/>
              <a:t>Вперше</a:t>
            </a:r>
            <a:r>
              <a:rPr lang="ru-RU" sz="2400" dirty="0" smtClean="0"/>
              <a:t> ГМО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</a:t>
            </a:r>
            <a:r>
              <a:rPr lang="ru-RU" sz="2400" dirty="0" err="1" smtClean="0"/>
              <a:t>з'явилось</a:t>
            </a:r>
            <a:r>
              <a:rPr lang="ru-RU" sz="2400" dirty="0" smtClean="0"/>
              <a:t> у 1997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до 2001 року </a:t>
            </a:r>
            <a:r>
              <a:rPr lang="ru-RU" sz="2400" dirty="0" err="1" smtClean="0"/>
              <a:t>велася</a:t>
            </a:r>
            <a:r>
              <a:rPr lang="ru-RU" sz="2400" dirty="0" smtClean="0"/>
              <a:t> активна </a:t>
            </a:r>
            <a:r>
              <a:rPr lang="ru-RU" sz="2400" dirty="0" err="1" smtClean="0"/>
              <a:t>боротьба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прихильниками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противниками </a:t>
            </a:r>
            <a:r>
              <a:rPr lang="ru-RU" sz="2400" dirty="0" err="1" smtClean="0"/>
              <a:t>введення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продуктів</a:t>
            </a:r>
            <a:r>
              <a:rPr lang="ru-RU" sz="2400" dirty="0" smtClean="0"/>
              <a:t> у широкий </a:t>
            </a:r>
            <a:r>
              <a:rPr lang="ru-RU" sz="2400" dirty="0" err="1" smtClean="0"/>
              <a:t>вжиток</a:t>
            </a:r>
            <a:r>
              <a:rPr lang="ru-RU" sz="2400" dirty="0" smtClean="0"/>
              <a:t>.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, </a:t>
            </a:r>
            <a:r>
              <a:rPr lang="ru-RU" sz="2400" dirty="0" err="1" smtClean="0"/>
              <a:t>компанія</a:t>
            </a:r>
            <a:r>
              <a:rPr lang="ru-RU" sz="2400" dirty="0" smtClean="0"/>
              <a:t> «</a:t>
            </a:r>
            <a:r>
              <a:rPr lang="ru-RU" sz="2400" dirty="0" err="1" smtClean="0"/>
              <a:t>Монсанто</a:t>
            </a:r>
            <a:r>
              <a:rPr lang="ru-RU" sz="2400" dirty="0" smtClean="0"/>
              <a:t>» будь </a:t>
            </a:r>
            <a:r>
              <a:rPr lang="ru-RU" sz="2400" dirty="0" err="1" smtClean="0"/>
              <a:t>якою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хотіла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організувати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налагодити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вирощування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картоплі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містить</a:t>
            </a:r>
            <a:r>
              <a:rPr lang="ru-RU" sz="2400" dirty="0" smtClean="0"/>
              <a:t> ГМІ (</a:t>
            </a:r>
            <a:r>
              <a:rPr lang="ru-RU" sz="2400" dirty="0" err="1" smtClean="0"/>
              <a:t>генно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модифіковані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інгредієнти</a:t>
            </a:r>
            <a:r>
              <a:rPr lang="ru-RU" sz="2400" dirty="0" smtClean="0"/>
              <a:t>),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вивести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свій</a:t>
            </a:r>
            <a:r>
              <a:rPr lang="ru-RU" sz="2400" dirty="0" smtClean="0"/>
              <a:t> продукт на широкий </a:t>
            </a:r>
            <a:r>
              <a:rPr lang="ru-RU" sz="2400" dirty="0" err="1" smtClean="0"/>
              <a:t>ринок</a:t>
            </a:r>
            <a:r>
              <a:rPr lang="ru-RU" sz="2400" dirty="0" smtClean="0"/>
              <a:t>. З 2001 року </a:t>
            </a:r>
            <a:r>
              <a:rPr lang="ru-RU" sz="2400" dirty="0" err="1" smtClean="0"/>
              <a:t>офіційне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 таких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отримало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дозволу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733800"/>
            <a:ext cx="4267200" cy="3124200"/>
          </a:xfrm>
          <a:prstGeom prst="rect">
            <a:avLst/>
          </a:prstGeom>
        </p:spPr>
      </p:pic>
      <p:pic>
        <p:nvPicPr>
          <p:cNvPr id="4" name="Рисунок 3" descr="223454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33800"/>
            <a:ext cx="4895850" cy="31242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096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планети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стрімко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зростає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, по </a:t>
            </a:r>
            <a:r>
              <a:rPr lang="ru-RU" sz="2400" dirty="0" err="1" smtClean="0"/>
              <a:t>деяким</a:t>
            </a:r>
            <a:r>
              <a:rPr lang="ru-RU" sz="2400" dirty="0" smtClean="0"/>
              <a:t> прогнозам, в </a:t>
            </a:r>
            <a:r>
              <a:rPr lang="ru-RU" sz="2400" dirty="0" err="1" smtClean="0"/>
              <a:t>близькому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майбутньому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їжі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не буде </a:t>
            </a:r>
            <a:r>
              <a:rPr lang="ru-RU" sz="2400" dirty="0" err="1" smtClean="0"/>
              <a:t>вистачати</a:t>
            </a:r>
            <a:r>
              <a:rPr lang="ru-RU" sz="2400" dirty="0" smtClean="0"/>
              <a:t>. ГМО – </a:t>
            </a:r>
            <a:r>
              <a:rPr lang="ru-RU" sz="2400" dirty="0" err="1" smtClean="0"/>
              <a:t>ідеальне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вирішення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, </a:t>
            </a:r>
            <a:r>
              <a:rPr lang="ru-RU" sz="2400" dirty="0" err="1" smtClean="0"/>
              <a:t>адже</a:t>
            </a:r>
            <a:r>
              <a:rPr lang="ru-RU" sz="2400" dirty="0" smtClean="0"/>
              <a:t> </a:t>
            </a:r>
            <a:r>
              <a:rPr lang="ru-RU" sz="2400" dirty="0" err="1" smtClean="0"/>
              <a:t>врожаї</a:t>
            </a:r>
            <a:r>
              <a:rPr lang="ru-RU" sz="2400" dirty="0" smtClean="0"/>
              <a:t> таких культур </a:t>
            </a:r>
            <a:r>
              <a:rPr lang="ru-RU" sz="2400" dirty="0" err="1" smtClean="0"/>
              <a:t>значно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більші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стосовно</a:t>
            </a:r>
            <a:r>
              <a:rPr lang="ru-RU" sz="2400" dirty="0" smtClean="0"/>
              <a:t> ГМР. ГМТ – </a:t>
            </a:r>
            <a:r>
              <a:rPr lang="ru-RU" sz="2400" dirty="0" err="1" smtClean="0"/>
              <a:t>генно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модифіковані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дозволяють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збільшувати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поголів'я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рахунок</a:t>
            </a:r>
            <a:r>
              <a:rPr lang="ru-RU" sz="2400" dirty="0" smtClean="0"/>
              <a:t> </a:t>
            </a:r>
            <a:r>
              <a:rPr lang="ru-RU" sz="2400" dirty="0" err="1" smtClean="0"/>
              <a:t>зменшення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витат</a:t>
            </a:r>
            <a:r>
              <a:rPr lang="ru-RU" sz="2400" dirty="0" smtClean="0"/>
              <a:t> на догляд та </a:t>
            </a:r>
            <a:r>
              <a:rPr lang="ru-RU" sz="2400" dirty="0" err="1" smtClean="0"/>
              <a:t>харчування</a:t>
            </a:r>
            <a:r>
              <a:rPr lang="ru-RU" sz="2400" dirty="0" smtClean="0"/>
              <a:t>. ГМ </a:t>
            </a:r>
            <a:r>
              <a:rPr lang="ru-RU" sz="2400" dirty="0" err="1" smtClean="0"/>
              <a:t>тварини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менше</a:t>
            </a:r>
            <a:r>
              <a:rPr lang="ru-RU" sz="2400" dirty="0" smtClean="0"/>
              <a:t> </a:t>
            </a:r>
            <a:r>
              <a:rPr lang="ru-RU" sz="2400" dirty="0" err="1" smtClean="0"/>
              <a:t>хворіють</a:t>
            </a:r>
            <a:r>
              <a:rPr lang="ru-RU" sz="2400" dirty="0" smtClean="0"/>
              <a:t>, </a:t>
            </a:r>
            <a:r>
              <a:rPr lang="ru-RU" sz="2400" dirty="0" err="1" smtClean="0"/>
              <a:t>менше</a:t>
            </a:r>
            <a:r>
              <a:rPr lang="ru-RU" sz="2400" dirty="0" smtClean="0"/>
              <a:t> </a:t>
            </a:r>
            <a:r>
              <a:rPr lang="ru-RU" sz="2400" dirty="0" err="1" smtClean="0"/>
              <a:t>їдять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ростуть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більшими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звичайних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. Словом,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знайшла</a:t>
            </a:r>
            <a:r>
              <a:rPr lang="ru-RU" sz="2400" dirty="0" smtClean="0"/>
              <a:t> для себе </a:t>
            </a:r>
            <a:r>
              <a:rPr lang="ru-RU" sz="2400" dirty="0" err="1" smtClean="0"/>
              <a:t>оптимальний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варіант</a:t>
            </a:r>
            <a:r>
              <a:rPr lang="ru-RU" sz="2400" dirty="0" smtClean="0"/>
              <a:t> – дешево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4114800"/>
            <a:ext cx="4191000" cy="23622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23454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8991600" cy="68580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57401"/>
            <a:ext cx="9448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</a:p>
          <a:p>
            <a:r>
              <a:rPr lang="uk-UA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7346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400" dirty="0" err="1" smtClean="0"/>
              <a:t>Генетично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модифіковані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організми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отримують</a:t>
            </a:r>
            <a:r>
              <a:rPr lang="ru-RU" sz="2400" dirty="0" smtClean="0"/>
              <a:t> методом </a:t>
            </a:r>
            <a:r>
              <a:rPr lang="ru-RU" sz="2400" dirty="0" err="1" smtClean="0"/>
              <a:t>трансформації</a:t>
            </a:r>
            <a:r>
              <a:rPr lang="ru-RU" sz="2400" dirty="0" smtClean="0"/>
              <a:t>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одного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способів</a:t>
            </a:r>
            <a:r>
              <a:rPr lang="ru-RU" sz="2400" dirty="0" smtClean="0"/>
              <a:t>: </a:t>
            </a:r>
            <a:r>
              <a:rPr lang="ru-RU" sz="2400" dirty="0" err="1" smtClean="0"/>
              <a:t>агробактеріальний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переніс</a:t>
            </a:r>
            <a:r>
              <a:rPr lang="ru-RU" sz="2400" dirty="0" smtClean="0"/>
              <a:t>, </a:t>
            </a:r>
            <a:r>
              <a:rPr lang="ru-RU" sz="2400" dirty="0" err="1" smtClean="0"/>
              <a:t>балістична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трансформація</a:t>
            </a:r>
            <a:r>
              <a:rPr lang="ru-RU" sz="2400" dirty="0" smtClean="0"/>
              <a:t>, </a:t>
            </a:r>
            <a:r>
              <a:rPr lang="ru-RU" sz="2400" dirty="0" err="1" smtClean="0"/>
              <a:t>електропорація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вірусна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трансформація</a:t>
            </a:r>
            <a:r>
              <a:rPr lang="ru-RU" sz="2400" dirty="0" smtClean="0"/>
              <a:t>. </a:t>
            </a:r>
            <a:r>
              <a:rPr lang="ru-RU" sz="2400" dirty="0" err="1" smtClean="0"/>
              <a:t>Переважна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комерціалізованих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трансгенних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отримані</a:t>
            </a:r>
            <a:r>
              <a:rPr lang="ru-RU" sz="2400" dirty="0" smtClean="0"/>
              <a:t>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агробактеріального</a:t>
            </a:r>
            <a:r>
              <a:rPr lang="ru-RU" sz="2400" dirty="0" smtClean="0"/>
              <a:t> переносу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балістичною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трансформацією</a:t>
            </a:r>
            <a:r>
              <a:rPr lang="ru-RU" sz="2400" dirty="0" smtClean="0"/>
              <a:t>. Як правило, для переносу </a:t>
            </a:r>
            <a:r>
              <a:rPr lang="ru-RU" sz="2400" dirty="0" err="1" smtClean="0"/>
              <a:t>використовують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плазміду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містить</a:t>
            </a:r>
            <a:r>
              <a:rPr lang="ru-RU" sz="2400" dirty="0" smtClean="0"/>
              <a:t> ген, робота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, промотор,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регулює</a:t>
            </a:r>
            <a:r>
              <a:rPr lang="ru-RU" sz="2400" dirty="0" smtClean="0"/>
              <a:t> </a:t>
            </a:r>
            <a:r>
              <a:rPr lang="ru-RU" sz="2400" dirty="0" err="1" smtClean="0"/>
              <a:t>включення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гену, </a:t>
            </a:r>
            <a:r>
              <a:rPr lang="ru-RU" sz="2400" dirty="0" err="1" smtClean="0"/>
              <a:t>термінатор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транскрипції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касету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селективний</a:t>
            </a:r>
            <a:r>
              <a:rPr lang="ru-RU" sz="2400" dirty="0" smtClean="0"/>
              <a:t> ген </a:t>
            </a:r>
            <a:r>
              <a:rPr lang="ru-RU" sz="2400" dirty="0" err="1" smtClean="0"/>
              <a:t>стійкості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антибіотику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канаміцину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гербіциду</a:t>
            </a:r>
            <a:r>
              <a:rPr lang="ru-RU" sz="2400" dirty="0" smtClean="0"/>
              <a:t>. </a:t>
            </a:r>
            <a:r>
              <a:rPr lang="ru-RU" sz="2400" dirty="0" err="1" smtClean="0"/>
              <a:t>Отримання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трансгенних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сортів</a:t>
            </a:r>
            <a:r>
              <a:rPr lang="ru-RU" sz="2400" dirty="0" smtClean="0"/>
              <a:t> нового </a:t>
            </a:r>
            <a:r>
              <a:rPr lang="ru-RU" sz="2400" dirty="0" err="1" smtClean="0"/>
              <a:t>покоління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передбачає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селективного гену, </a:t>
            </a:r>
            <a:r>
              <a:rPr lang="ru-RU" sz="2400" dirty="0" err="1" smtClean="0"/>
              <a:t>побічні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розглядатись</a:t>
            </a:r>
            <a:r>
              <a:rPr lang="ru-RU" sz="2400" dirty="0" smtClean="0"/>
              <a:t> як </a:t>
            </a:r>
            <a:r>
              <a:rPr lang="ru-RU" sz="2400" dirty="0" err="1" smtClean="0"/>
              <a:t>небажані</a:t>
            </a:r>
            <a:r>
              <a:rPr lang="ru-RU" sz="2400" dirty="0" smtClean="0"/>
              <a:t>. </a:t>
            </a:r>
            <a:r>
              <a:rPr lang="ru-RU" sz="2400" dirty="0" err="1" smtClean="0"/>
              <a:t>Натомість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генетична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конструкція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нести </a:t>
            </a:r>
            <a:r>
              <a:rPr lang="ru-RU" sz="2400" dirty="0" err="1" smtClean="0"/>
              <a:t>декілька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генів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комплексної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генетичної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конструкції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</a:t>
            </a:r>
            <a:r>
              <a:rPr lang="ru-RU" sz="2400" dirty="0" err="1" smtClean="0"/>
              <a:t>Трансформація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живих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супроводжуватися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непередбачуваними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накопиченню</a:t>
            </a:r>
            <a:r>
              <a:rPr lang="ru-RU" sz="2400" dirty="0" smtClean="0"/>
              <a:t> в </a:t>
            </a:r>
            <a:r>
              <a:rPr lang="ru-RU" sz="2400" dirty="0" err="1" smtClean="0"/>
              <a:t>організмі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токсичних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.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відбулося</a:t>
            </a:r>
            <a:r>
              <a:rPr lang="ru-RU" sz="2400" dirty="0" smtClean="0"/>
              <a:t> в США, де 37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загинули</a:t>
            </a:r>
            <a:r>
              <a:rPr lang="ru-RU" sz="2400" dirty="0" smtClean="0"/>
              <a:t>, а </a:t>
            </a:r>
            <a:r>
              <a:rPr lang="ru-RU" sz="2400" dirty="0" err="1" smtClean="0"/>
              <a:t>ще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1,5 </a:t>
            </a:r>
            <a:r>
              <a:rPr lang="ru-RU" sz="2400" dirty="0" err="1" smtClean="0"/>
              <a:t>тисяч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залишилися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інвалідами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того, як у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харчової</a:t>
            </a:r>
            <a:r>
              <a:rPr lang="ru-RU" sz="2400" dirty="0" smtClean="0"/>
              <a:t> добавки вони </a:t>
            </a:r>
            <a:r>
              <a:rPr lang="ru-RU" sz="2400" dirty="0" err="1" smtClean="0"/>
              <a:t>вживали</a:t>
            </a:r>
            <a:r>
              <a:rPr lang="ru-RU" sz="2400" dirty="0" smtClean="0"/>
              <a:t> триптофан, </a:t>
            </a:r>
            <a:r>
              <a:rPr lang="ru-RU" sz="2400" dirty="0" err="1" smtClean="0"/>
              <a:t>отриманий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трансгенних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бактерій</a:t>
            </a:r>
            <a:r>
              <a:rPr lang="ru-RU" sz="2400" dirty="0" smtClean="0"/>
              <a:t>. </a:t>
            </a:r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ГМ-речовина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викликала</a:t>
            </a:r>
            <a:r>
              <a:rPr lang="ru-RU" sz="2400" dirty="0" smtClean="0"/>
              <a:t> </a:t>
            </a:r>
            <a:r>
              <a:rPr lang="ru-RU" sz="2400" dirty="0" err="1" smtClean="0"/>
              <a:t>гостре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захворювання</a:t>
            </a:r>
            <a:r>
              <a:rPr lang="ru-RU" sz="2400" dirty="0" smtClean="0"/>
              <a:t> - </a:t>
            </a:r>
            <a:r>
              <a:rPr lang="ru-RU" sz="2400" dirty="0" err="1" smtClean="0"/>
              <a:t>еозинофілії-міалгії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супроводжується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м'язовими</a:t>
            </a:r>
            <a:r>
              <a:rPr lang="ru-RU" sz="2400" dirty="0" smtClean="0"/>
              <a:t> болями, </a:t>
            </a:r>
            <a:r>
              <a:rPr lang="ru-RU" sz="2400" dirty="0" err="1" smtClean="0"/>
              <a:t>спазми</a:t>
            </a:r>
            <a:r>
              <a:rPr lang="ru-RU" sz="2400" dirty="0" smtClean="0"/>
              <a:t> </a:t>
            </a:r>
            <a:r>
              <a:rPr lang="ru-RU" sz="2400" dirty="0" err="1" smtClean="0"/>
              <a:t>дихальних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шляхів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</a:t>
            </a:r>
            <a:r>
              <a:rPr lang="ru-RU" sz="2400" dirty="0" err="1" smtClean="0"/>
              <a:t>іноді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призводить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смерті</a:t>
            </a:r>
            <a:r>
              <a:rPr lang="ru-RU" sz="2400" dirty="0" smtClean="0"/>
              <a:t>. </a:t>
            </a:r>
            <a:r>
              <a:rPr lang="ru-RU" sz="2400" dirty="0" err="1" smtClean="0"/>
              <a:t>Вживання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ГМ-їжі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сильну</a:t>
            </a:r>
            <a:r>
              <a:rPr lang="ru-RU" sz="2400" dirty="0" smtClean="0"/>
              <a:t> </a:t>
            </a:r>
            <a:r>
              <a:rPr lang="ru-RU" sz="2400" dirty="0" err="1" smtClean="0"/>
              <a:t>алергію</a:t>
            </a:r>
            <a:r>
              <a:rPr lang="ru-RU" sz="2400" dirty="0" smtClean="0"/>
              <a:t>, так як </a:t>
            </a:r>
            <a:r>
              <a:rPr lang="ru-RU" sz="2400" dirty="0" err="1" smtClean="0"/>
              <a:t>чужорідні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білки</a:t>
            </a:r>
            <a:r>
              <a:rPr lang="ru-RU" sz="2400" dirty="0" smtClean="0"/>
              <a:t>, </a:t>
            </a:r>
            <a:r>
              <a:rPr lang="ru-RU" sz="2400" dirty="0" err="1" smtClean="0"/>
              <a:t>синтезовані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трансгенними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потенційними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алергенами</a:t>
            </a:r>
            <a:r>
              <a:rPr lang="ru-RU" sz="2400" dirty="0" smtClean="0"/>
              <a:t>.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відомо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ГМ-соя</a:t>
            </a:r>
            <a:r>
              <a:rPr lang="ru-RU" sz="2400" dirty="0" smtClean="0"/>
              <a:t>, </a:t>
            </a:r>
            <a:r>
              <a:rPr lang="ru-RU" sz="2400" dirty="0" err="1" smtClean="0"/>
              <a:t>стійка</a:t>
            </a:r>
            <a:r>
              <a:rPr lang="ru-RU" sz="2400" dirty="0" smtClean="0"/>
              <a:t> до </a:t>
            </a:r>
            <a:r>
              <a:rPr lang="ru-RU" sz="2400" dirty="0" err="1" smtClean="0"/>
              <a:t>гербіциду</a:t>
            </a:r>
            <a:r>
              <a:rPr lang="ru-RU" sz="2400" dirty="0" smtClean="0"/>
              <a:t> </a:t>
            </a:r>
            <a:r>
              <a:rPr lang="ru-RU" sz="2400" dirty="0" err="1" smtClean="0"/>
              <a:t>раундапу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виробляється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американською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компанією</a:t>
            </a:r>
            <a:r>
              <a:rPr lang="ru-RU" sz="2400" dirty="0" smtClean="0"/>
              <a:t> «</a:t>
            </a:r>
            <a:r>
              <a:rPr lang="ru-RU" sz="2400" dirty="0" err="1" smtClean="0"/>
              <a:t>Монсанто</a:t>
            </a:r>
            <a:r>
              <a:rPr lang="ru-RU" sz="2400" dirty="0" smtClean="0"/>
              <a:t>», </a:t>
            </a:r>
            <a:r>
              <a:rPr lang="ru-RU" sz="2400" dirty="0" err="1" smtClean="0"/>
              <a:t>викликає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сильну</a:t>
            </a:r>
            <a:r>
              <a:rPr lang="ru-RU" sz="2400" dirty="0" smtClean="0"/>
              <a:t> </a:t>
            </a:r>
            <a:r>
              <a:rPr lang="ru-RU" sz="2400" dirty="0" err="1" smtClean="0"/>
              <a:t>алергію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878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Створення ГМО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Сережа</cp:lastModifiedBy>
  <cp:revision>15</cp:revision>
  <dcterms:modified xsi:type="dcterms:W3CDTF">2014-06-06T20:05:56Z</dcterms:modified>
</cp:coreProperties>
</file>