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7" r:id="rId12"/>
    <p:sldId id="268" r:id="rId13"/>
    <p:sldId id="269" r:id="rId14"/>
    <p:sldId id="270" r:id="rId15"/>
    <p:sldId id="271"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E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6AB66F2-6E4D-402A-B963-F657EE55A8DF}" type="datetimeFigureOut">
              <a:rPr lang="uk-UA" smtClean="0"/>
              <a:t>11.03.2014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AB66F2-6E4D-402A-B963-F657EE55A8DF}" type="datetimeFigureOut">
              <a:rPr lang="uk-UA" smtClean="0"/>
              <a:t>11.03.2014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AB66F2-6E4D-402A-B963-F657EE55A8DF}" type="datetimeFigureOut">
              <a:rPr lang="uk-UA" smtClean="0"/>
              <a:t>11.03.2014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6AB66F2-6E4D-402A-B963-F657EE55A8DF}" type="datetimeFigureOut">
              <a:rPr lang="uk-UA" smtClean="0"/>
              <a:t>11.03.2014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AB66F2-6E4D-402A-B963-F657EE55A8DF}" type="datetimeFigureOut">
              <a:rPr lang="uk-UA" smtClean="0"/>
              <a:t>11.03.2014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6AB66F2-6E4D-402A-B963-F657EE55A8DF}" type="datetimeFigureOut">
              <a:rPr lang="uk-UA" smtClean="0"/>
              <a:t>11.03.2014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6AB66F2-6E4D-402A-B963-F657EE55A8DF}" type="datetimeFigureOut">
              <a:rPr lang="uk-UA" smtClean="0"/>
              <a:t>11.03.2014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6AB66F2-6E4D-402A-B963-F657EE55A8DF}" type="datetimeFigureOut">
              <a:rPr lang="uk-UA" smtClean="0"/>
              <a:t>11.03.2014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AB66F2-6E4D-402A-B963-F657EE55A8DF}" type="datetimeFigureOut">
              <a:rPr lang="uk-UA" smtClean="0"/>
              <a:t>11.03.2014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AB66F2-6E4D-402A-B963-F657EE55A8DF}" type="datetimeFigureOut">
              <a:rPr lang="uk-UA" smtClean="0"/>
              <a:t>11.03.2014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AB66F2-6E4D-402A-B963-F657EE55A8DF}" type="datetimeFigureOut">
              <a:rPr lang="uk-UA" smtClean="0"/>
              <a:t>11.03.2014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AD8C80-67E0-4CD8-BE61-BD8F1FA445DD}"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B66F2-6E4D-402A-B963-F657EE55A8DF}" type="datetimeFigureOut">
              <a:rPr lang="uk-UA" smtClean="0"/>
              <a:t>11.03.2014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D8C80-67E0-4CD8-BE61-BD8F1FA445DD}"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172400" cy="2952328"/>
          </a:xfrm>
        </p:spPr>
        <p:txBody>
          <a:bodyPr>
            <a:noAutofit/>
          </a:bodyPr>
          <a:lstStyle/>
          <a:p>
            <a:r>
              <a:rPr lang="uk-UA" sz="4800" b="1" i="1" dirty="0" smtClean="0">
                <a:solidFill>
                  <a:schemeClr val="bg1"/>
                </a:solidFill>
                <a:effectLst>
                  <a:outerShdw blurRad="38100" dist="38100" dir="2700000" algn="tl">
                    <a:srgbClr val="000000">
                      <a:alpha val="43137"/>
                    </a:srgbClr>
                  </a:outerShdw>
                </a:effectLst>
                <a:latin typeface="Georgia" pitchFamily="18" charset="0"/>
              </a:rPr>
              <a:t>Вітаміни як компоненти їжі.</a:t>
            </a:r>
            <a:br>
              <a:rPr lang="uk-UA" sz="4800" b="1" i="1" dirty="0" smtClean="0">
                <a:solidFill>
                  <a:schemeClr val="bg1"/>
                </a:solidFill>
                <a:effectLst>
                  <a:outerShdw blurRad="38100" dist="38100" dir="2700000" algn="tl">
                    <a:srgbClr val="000000">
                      <a:alpha val="43137"/>
                    </a:srgbClr>
                  </a:outerShdw>
                </a:effectLst>
                <a:latin typeface="Georgia" pitchFamily="18" charset="0"/>
              </a:rPr>
            </a:br>
            <a:r>
              <a:rPr lang="uk-UA" sz="4800" b="1" i="1" dirty="0" smtClean="0">
                <a:solidFill>
                  <a:schemeClr val="bg1"/>
                </a:solidFill>
                <a:effectLst>
                  <a:outerShdw blurRad="38100" dist="38100" dir="2700000" algn="tl">
                    <a:srgbClr val="000000">
                      <a:alpha val="43137"/>
                    </a:srgbClr>
                  </a:outerShdw>
                </a:effectLst>
                <a:latin typeface="Georgia" pitchFamily="18" charset="0"/>
              </a:rPr>
              <a:t> Їх роль в організмі</a:t>
            </a:r>
            <a:endParaRPr lang="uk-UA" sz="4800" dirty="0">
              <a:solidFill>
                <a:schemeClr val="bg1"/>
              </a:solidFill>
              <a:effectLst>
                <a:outerShdw blurRad="38100" dist="38100" dir="2700000" algn="tl">
                  <a:srgbClr val="000000">
                    <a:alpha val="43137"/>
                  </a:srgbClr>
                </a:outerShdw>
              </a:effectLst>
            </a:endParaRPr>
          </a:p>
        </p:txBody>
      </p:sp>
      <p:pic>
        <p:nvPicPr>
          <p:cNvPr id="1032" name="Picture 8" descr="http://optsz.ru/upload/medialibrary/a6a/a6a043539c7811b8d04dcc5806e6bdc9.png"/>
          <p:cNvPicPr>
            <a:picLocks noChangeAspect="1" noChangeArrowheads="1"/>
          </p:cNvPicPr>
          <p:nvPr/>
        </p:nvPicPr>
        <p:blipFill>
          <a:blip r:embed="rId2" cstate="print"/>
          <a:srcRect/>
          <a:stretch>
            <a:fillRect/>
          </a:stretch>
        </p:blipFill>
        <p:spPr bwMode="auto">
          <a:xfrm>
            <a:off x="1524000" y="2428874"/>
            <a:ext cx="7620000" cy="442912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836712"/>
            <a:ext cx="3672408" cy="4708981"/>
          </a:xfrm>
          <a:prstGeom prst="rect">
            <a:avLst/>
          </a:prstGeom>
        </p:spPr>
        <p:txBody>
          <a:bodyPr wrap="square">
            <a:spAutoFit/>
          </a:bodyPr>
          <a:lstStyle/>
          <a:p>
            <a:pPr algn="ctr"/>
            <a:r>
              <a:rPr lang="uk-UA" sz="2000" b="1" dirty="0"/>
              <a:t>В</a:t>
            </a:r>
            <a:r>
              <a:rPr lang="uk-UA" sz="2000" b="1" dirty="0" smtClean="0"/>
              <a:t>ідповідна </a:t>
            </a:r>
            <a:r>
              <a:rPr lang="uk-UA" sz="2000" b="1" dirty="0"/>
              <a:t>кількість необхідних вітамінів </a:t>
            </a:r>
            <a:r>
              <a:rPr lang="uk-UA" sz="2000" b="1" dirty="0" smtClean="0"/>
              <a:t>повинна </a:t>
            </a:r>
            <a:r>
              <a:rPr lang="uk-UA" sz="2000" b="1" dirty="0"/>
              <a:t>потрапляти до нас з їжею. Однак, коли вони відсутні у нашому тілі, ми можемо також приймати їх у вигляді готових вітамінних комплексів у вигляді сипучого порошку, таблеток, капсул, а також гелів, лосьйонів, інгаляцій, імплантатів та ін'єкцій. Всі ці заходи спрямовані на швидку доставку спеціальних компонентів вітамінів в організм</a:t>
            </a:r>
            <a:r>
              <a:rPr lang="uk-UA" sz="2000" b="1" dirty="0" smtClean="0"/>
              <a:t>.</a:t>
            </a:r>
            <a:endParaRPr lang="uk-UA" sz="2000" b="1" dirty="0"/>
          </a:p>
        </p:txBody>
      </p:sp>
      <p:pic>
        <p:nvPicPr>
          <p:cNvPr id="28674" name="Picture 2" descr="http://www.vkresle.com/wp-content/uploads/2013/09/vred-vitaminov.jpg"/>
          <p:cNvPicPr>
            <a:picLocks noChangeAspect="1" noChangeArrowheads="1"/>
          </p:cNvPicPr>
          <p:nvPr/>
        </p:nvPicPr>
        <p:blipFill>
          <a:blip r:embed="rId2" cstate="print"/>
          <a:srcRect/>
          <a:stretch>
            <a:fillRect/>
          </a:stretch>
        </p:blipFill>
        <p:spPr bwMode="auto">
          <a:xfrm>
            <a:off x="755576" y="3645024"/>
            <a:ext cx="4104456" cy="2944501"/>
          </a:xfrm>
          <a:prstGeom prst="rect">
            <a:avLst/>
          </a:prstGeom>
          <a:ln>
            <a:noFill/>
          </a:ln>
          <a:effectLst>
            <a:outerShdw blurRad="190500" algn="tl" rotWithShape="0">
              <a:srgbClr val="000000">
                <a:alpha val="70000"/>
              </a:srgbClr>
            </a:outerShdw>
          </a:effectLst>
        </p:spPr>
      </p:pic>
      <p:pic>
        <p:nvPicPr>
          <p:cNvPr id="28678" name="Picture 6" descr="http://polzavitaminov.ru/wp-content/uploads/2013/11/033.jpg"/>
          <p:cNvPicPr>
            <a:picLocks noChangeAspect="1" noChangeArrowheads="1"/>
          </p:cNvPicPr>
          <p:nvPr/>
        </p:nvPicPr>
        <p:blipFill>
          <a:blip r:embed="rId3" cstate="print"/>
          <a:srcRect/>
          <a:stretch>
            <a:fillRect/>
          </a:stretch>
        </p:blipFill>
        <p:spPr bwMode="auto">
          <a:xfrm>
            <a:off x="323528" y="260648"/>
            <a:ext cx="4286250" cy="2857500"/>
          </a:xfrm>
          <a:prstGeom prst="rect">
            <a:avLst/>
          </a:prstGeom>
          <a:ln>
            <a:noFill/>
          </a:ln>
          <a:effectLst>
            <a:outerShdw blurRad="190500" algn="tl" rotWithShape="0">
              <a:srgbClr val="000000">
                <a:alpha val="70000"/>
              </a:srgbClr>
            </a:outerShdw>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968552" cy="5693866"/>
          </a:xfrm>
          <a:prstGeom prst="rect">
            <a:avLst/>
          </a:prstGeom>
        </p:spPr>
        <p:txBody>
          <a:bodyPr wrap="square">
            <a:spAutoFit/>
          </a:bodyPr>
          <a:lstStyle/>
          <a:p>
            <a:pPr algn="ctr"/>
            <a:r>
              <a:rPr lang="uk-UA" sz="2000" b="1" dirty="0" smtClean="0">
                <a:solidFill>
                  <a:srgbClr val="FFFF00"/>
                </a:solidFill>
                <a:effectLst>
                  <a:outerShdw blurRad="38100" dist="38100" dir="2700000" algn="tl">
                    <a:srgbClr val="000000">
                      <a:alpha val="43137"/>
                    </a:srgbClr>
                  </a:outerShdw>
                </a:effectLst>
              </a:rPr>
              <a:t>Усі вітаміни </a:t>
            </a:r>
            <a:r>
              <a:rPr lang="uk-UA" sz="2000" b="1" dirty="0">
                <a:solidFill>
                  <a:srgbClr val="FFFF00"/>
                </a:solidFill>
                <a:effectLst>
                  <a:outerShdw blurRad="38100" dist="38100" dir="2700000" algn="tl">
                    <a:srgbClr val="000000">
                      <a:alpha val="43137"/>
                    </a:srgbClr>
                  </a:outerShdw>
                </a:effectLst>
              </a:rPr>
              <a:t>діляться на дві категорії: жиророзчинні </a:t>
            </a:r>
            <a:r>
              <a:rPr lang="uk-UA" sz="2000" b="1" dirty="0"/>
              <a:t>(до них належать вітаміни А, </a:t>
            </a:r>
            <a:r>
              <a:rPr lang="fr-FR" sz="2000" b="1" dirty="0"/>
              <a:t>D, E </a:t>
            </a:r>
            <a:r>
              <a:rPr lang="uk-UA" sz="2000" b="1" dirty="0"/>
              <a:t>і </a:t>
            </a:r>
            <a:r>
              <a:rPr lang="fr-FR" sz="2000" b="1" dirty="0"/>
              <a:t>K) </a:t>
            </a:r>
            <a:r>
              <a:rPr lang="uk-UA" sz="2000" b="1" dirty="0">
                <a:solidFill>
                  <a:srgbClr val="FFFF00"/>
                </a:solidFill>
                <a:effectLst>
                  <a:outerShdw blurRad="38100" dist="38100" dir="2700000" algn="tl">
                    <a:srgbClr val="000000">
                      <a:alpha val="43137"/>
                    </a:srgbClr>
                  </a:outerShdw>
                </a:effectLst>
              </a:rPr>
              <a:t>і водорозчинні </a:t>
            </a:r>
            <a:r>
              <a:rPr lang="uk-UA" sz="2000" b="1" dirty="0"/>
              <a:t>(вітамін С і вітаміни групи В, а саме </a:t>
            </a:r>
            <a:r>
              <a:rPr lang="fr-FR" sz="2000" b="1" dirty="0"/>
              <a:t>B 1, B 2, B 6, B 12 </a:t>
            </a:r>
            <a:r>
              <a:rPr lang="uk-UA" sz="2000" b="1" dirty="0"/>
              <a:t>і </a:t>
            </a:r>
            <a:r>
              <a:rPr lang="uk-UA" sz="2000" b="1" dirty="0" err="1"/>
              <a:t>ніацин</a:t>
            </a:r>
            <a:r>
              <a:rPr lang="uk-UA" sz="2000" b="1" dirty="0"/>
              <a:t>, </a:t>
            </a:r>
            <a:r>
              <a:rPr lang="uk-UA" sz="2000" b="1" dirty="0" err="1"/>
              <a:t>фолієва</a:t>
            </a:r>
            <a:r>
              <a:rPr lang="uk-UA" sz="2000" b="1" dirty="0"/>
              <a:t> кислота, </a:t>
            </a:r>
            <a:r>
              <a:rPr lang="uk-UA" sz="2000" b="1" dirty="0" err="1"/>
              <a:t>пантотенова</a:t>
            </a:r>
            <a:r>
              <a:rPr lang="uk-UA" sz="2000" b="1" dirty="0"/>
              <a:t> кислота і біотин). </a:t>
            </a:r>
            <a:endParaRPr lang="uk-UA" sz="2000" b="1" dirty="0" smtClean="0"/>
          </a:p>
          <a:p>
            <a:pPr algn="ctr"/>
            <a:r>
              <a:rPr lang="uk-UA" sz="2400" b="1" dirty="0" smtClean="0">
                <a:solidFill>
                  <a:srgbClr val="FFFF00"/>
                </a:solidFill>
                <a:effectLst>
                  <a:outerShdw blurRad="38100" dist="38100" dir="2700000" algn="tl">
                    <a:srgbClr val="000000">
                      <a:alpha val="43137"/>
                    </a:srgbClr>
                  </a:outerShdw>
                </a:effectLst>
              </a:rPr>
              <a:t>Перший </a:t>
            </a:r>
            <a:r>
              <a:rPr lang="uk-UA" sz="2400" b="1" dirty="0">
                <a:solidFill>
                  <a:srgbClr val="FFFF00"/>
                </a:solidFill>
                <a:effectLst>
                  <a:outerShdw blurRad="38100" dist="38100" dir="2700000" algn="tl">
                    <a:srgbClr val="000000">
                      <a:alpha val="43137"/>
                    </a:srgbClr>
                  </a:outerShdw>
                </a:effectLst>
              </a:rPr>
              <a:t>тип вітамінів </a:t>
            </a:r>
            <a:r>
              <a:rPr lang="uk-UA" sz="2000" b="1" dirty="0"/>
              <a:t>знайти в жирах і жирної їжі. Також важливо забезпечити умови, щоб тіло могло поглинути їх. Ця група може включати також бета-каротин, або провітамін А, який знаходиться у фруктах і овочах. Якщо ми хочемо, щоб це вітаміни принесли користь, потрібно приймати їх разом з харчовими продуктами, що містять жири. Це сприятиме поглинанню цього вітаміну. ​​З цієї ж причини вітаміни в таблетках слід ковтати під час або після їжі</a:t>
            </a:r>
            <a:r>
              <a:rPr lang="uk-UA" sz="2000" b="1" dirty="0" smtClean="0"/>
              <a:t>.</a:t>
            </a:r>
            <a:endParaRPr lang="uk-UA" sz="2000" b="1" dirty="0"/>
          </a:p>
        </p:txBody>
      </p:sp>
      <p:pic>
        <p:nvPicPr>
          <p:cNvPr id="26632" name="Picture 8" descr="http://www.ustalosty.net/wp-content/gallery/kartinki_dlya_saita/vitaminy.jpg"/>
          <p:cNvPicPr>
            <a:picLocks noChangeAspect="1" noChangeArrowheads="1"/>
          </p:cNvPicPr>
          <p:nvPr/>
        </p:nvPicPr>
        <p:blipFill>
          <a:blip r:embed="rId2" cstate="print"/>
          <a:srcRect/>
          <a:stretch>
            <a:fillRect/>
          </a:stretch>
        </p:blipFill>
        <p:spPr bwMode="auto">
          <a:xfrm>
            <a:off x="5364088" y="476672"/>
            <a:ext cx="3456384" cy="5191993"/>
          </a:xfrm>
          <a:prstGeom prst="rect">
            <a:avLst/>
          </a:prstGeom>
          <a:ln>
            <a:noFill/>
          </a:ln>
          <a:effectLst>
            <a:outerShdw blurRad="190500" algn="tl" rotWithShape="0">
              <a:srgbClr val="000000">
                <a:alpha val="70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4392488" cy="3847207"/>
          </a:xfrm>
          <a:prstGeom prst="rect">
            <a:avLst/>
          </a:prstGeom>
        </p:spPr>
        <p:txBody>
          <a:bodyPr wrap="square">
            <a:spAutoFit/>
          </a:bodyPr>
          <a:lstStyle/>
          <a:p>
            <a:pPr algn="ctr"/>
            <a:r>
              <a:rPr lang="uk-UA" sz="2400" b="1" dirty="0" smtClean="0">
                <a:solidFill>
                  <a:srgbClr val="FFFF00"/>
                </a:solidFill>
                <a:effectLst>
                  <a:outerShdw blurRad="38100" dist="38100" dir="2700000" algn="tl">
                    <a:srgbClr val="000000">
                      <a:alpha val="43137"/>
                    </a:srgbClr>
                  </a:outerShdw>
                </a:effectLst>
              </a:rPr>
              <a:t>Водорозчинні вітаміни </a:t>
            </a:r>
            <a:r>
              <a:rPr lang="uk-UA" sz="2000" b="1" dirty="0" smtClean="0"/>
              <a:t>можна знайти в водянистої частини продуктів харчування. Для їх асиміляції не потрібно жиру. З ними потрібно бути обережними - не готувати їх занадто довго, щоб використовувати в якості їжі. Свіжі продукти, такі як овочі та фрукти, втрачають велику частину вітамінів при готуванні. Важливо зберігати їх при низькій температурі, щоб уникнути втрати вітамінів.</a:t>
            </a:r>
            <a:endParaRPr lang="uk-UA" sz="2000" b="1" dirty="0"/>
          </a:p>
        </p:txBody>
      </p:sp>
      <p:pic>
        <p:nvPicPr>
          <p:cNvPr id="3" name="Picture 2" descr="http://zdorovek.org/wp-content/uploads/2010/12/vitamin-300x300.jpg"/>
          <p:cNvPicPr>
            <a:picLocks noChangeAspect="1" noChangeArrowheads="1"/>
          </p:cNvPicPr>
          <p:nvPr/>
        </p:nvPicPr>
        <p:blipFill>
          <a:blip r:embed="rId2" cstate="print"/>
          <a:srcRect/>
          <a:stretch>
            <a:fillRect/>
          </a:stretch>
        </p:blipFill>
        <p:spPr bwMode="auto">
          <a:xfrm>
            <a:off x="4644008" y="3212976"/>
            <a:ext cx="3528392" cy="3528392"/>
          </a:xfrm>
          <a:prstGeom prst="rect">
            <a:avLst/>
          </a:prstGeom>
          <a:ln>
            <a:noFill/>
          </a:ln>
          <a:effectLst>
            <a:outerShdw blurRad="190500" algn="tl" rotWithShape="0">
              <a:srgbClr val="000000">
                <a:alpha val="70000"/>
              </a:srgbClr>
            </a:outerShdw>
          </a:effectLst>
        </p:spPr>
      </p:pic>
      <p:pic>
        <p:nvPicPr>
          <p:cNvPr id="4" name="Picture 4" descr="http://www.megamedportal.ru/files/statji/vitaminy2b.jpg"/>
          <p:cNvPicPr>
            <a:picLocks noChangeAspect="1" noChangeArrowheads="1"/>
          </p:cNvPicPr>
          <p:nvPr/>
        </p:nvPicPr>
        <p:blipFill>
          <a:blip r:embed="rId3" cstate="print"/>
          <a:srcRect/>
          <a:stretch>
            <a:fillRect/>
          </a:stretch>
        </p:blipFill>
        <p:spPr bwMode="auto">
          <a:xfrm>
            <a:off x="467544" y="4221088"/>
            <a:ext cx="3348372" cy="2232248"/>
          </a:xfrm>
          <a:prstGeom prst="rect">
            <a:avLst/>
          </a:prstGeom>
          <a:ln>
            <a:noFill/>
          </a:ln>
          <a:effectLst>
            <a:outerShdw blurRad="190500" algn="tl" rotWithShape="0">
              <a:srgbClr val="000000">
                <a:alpha val="70000"/>
              </a:srgbClr>
            </a:outerShdw>
          </a:effectLst>
        </p:spPr>
      </p:pic>
      <p:pic>
        <p:nvPicPr>
          <p:cNvPr id="5" name="Picture 6" descr="http://edaok.ru/wp-content/uploads/2012/05/vita.jpg"/>
          <p:cNvPicPr>
            <a:picLocks noChangeAspect="1" noChangeArrowheads="1"/>
          </p:cNvPicPr>
          <p:nvPr/>
        </p:nvPicPr>
        <p:blipFill>
          <a:blip r:embed="rId4" cstate="print"/>
          <a:srcRect/>
          <a:stretch>
            <a:fillRect/>
          </a:stretch>
        </p:blipFill>
        <p:spPr bwMode="auto">
          <a:xfrm>
            <a:off x="5220072" y="188640"/>
            <a:ext cx="3695700" cy="2714626"/>
          </a:xfrm>
          <a:prstGeom prst="rect">
            <a:avLst/>
          </a:prstGeom>
          <a:ln>
            <a:noFill/>
          </a:ln>
          <a:effectLst>
            <a:outerShdw blurRad="190500" algn="tl" rotWithShape="0">
              <a:srgbClr val="000000">
                <a:alpha val="70000"/>
              </a:srgbClr>
            </a:outerShdw>
          </a:effec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5616624" cy="3785652"/>
          </a:xfrm>
          <a:prstGeom prst="rect">
            <a:avLst/>
          </a:prstGeom>
        </p:spPr>
        <p:txBody>
          <a:bodyPr wrap="square">
            <a:spAutoFit/>
          </a:bodyPr>
          <a:lstStyle/>
          <a:p>
            <a:pPr algn="ctr"/>
            <a:r>
              <a:rPr lang="uk-UA" sz="2000" b="1" dirty="0">
                <a:solidFill>
                  <a:srgbClr val="0070C0"/>
                </a:solidFill>
              </a:rPr>
              <a:t>Виявляється, що вітаміни виробляються живими істотами в залежності від виду. Наприклад, люди, мавпи і морської свинки не можуть синтезувати аскорбінову кислоту. Тому вітамін С вони повинні отримувати ззовні. Тим не менш, пацюки, яким ця речовина також необхідно, в стані синтезувати його самостійно.</a:t>
            </a:r>
          </a:p>
          <a:p>
            <a:pPr algn="ctr"/>
            <a:r>
              <a:rPr lang="uk-UA" sz="2000" b="1" dirty="0">
                <a:solidFill>
                  <a:srgbClr val="0070C0"/>
                </a:solidFill>
              </a:rPr>
              <a:t>На додаток до вітамінів, необхідним для людини і хребетних тварин, є також вітаміни для різних видів комах (наприклад, порфірини, стерини) і мікроорганізмів (</a:t>
            </a:r>
            <a:r>
              <a:rPr lang="uk-UA" sz="2000" b="1" dirty="0" err="1">
                <a:solidFill>
                  <a:srgbClr val="0070C0"/>
                </a:solidFill>
              </a:rPr>
              <a:t>глутатіон</a:t>
            </a:r>
            <a:r>
              <a:rPr lang="uk-UA" sz="2000" b="1" dirty="0">
                <a:solidFill>
                  <a:srgbClr val="0070C0"/>
                </a:solidFill>
              </a:rPr>
              <a:t>, </a:t>
            </a:r>
            <a:r>
              <a:rPr lang="uk-UA" sz="2000" b="1" dirty="0" err="1">
                <a:solidFill>
                  <a:srgbClr val="0070C0"/>
                </a:solidFill>
              </a:rPr>
              <a:t>ліпоєва</a:t>
            </a:r>
            <a:r>
              <a:rPr lang="uk-UA" sz="2000" b="1" dirty="0">
                <a:solidFill>
                  <a:srgbClr val="0070C0"/>
                </a:solidFill>
              </a:rPr>
              <a:t> кислота</a:t>
            </a:r>
            <a:r>
              <a:rPr lang="uk-UA" sz="2000" b="1" dirty="0" smtClean="0">
                <a:solidFill>
                  <a:srgbClr val="0070C0"/>
                </a:solidFill>
              </a:rPr>
              <a:t>).</a:t>
            </a:r>
            <a:endParaRPr lang="uk-UA" sz="2000" b="1" dirty="0">
              <a:solidFill>
                <a:srgbClr val="0070C0"/>
              </a:solidFill>
            </a:endParaRPr>
          </a:p>
        </p:txBody>
      </p:sp>
      <p:pic>
        <p:nvPicPr>
          <p:cNvPr id="24578" name="Picture 2" descr="http://bestlife.ucoz.ua/load_pic_2/vitamin.jpg"/>
          <p:cNvPicPr>
            <a:picLocks noChangeAspect="1" noChangeArrowheads="1"/>
          </p:cNvPicPr>
          <p:nvPr/>
        </p:nvPicPr>
        <p:blipFill>
          <a:blip r:embed="rId2" cstate="print"/>
          <a:srcRect/>
          <a:stretch>
            <a:fillRect/>
          </a:stretch>
        </p:blipFill>
        <p:spPr bwMode="auto">
          <a:xfrm>
            <a:off x="5798730" y="260648"/>
            <a:ext cx="3177962" cy="2664296"/>
          </a:xfrm>
          <a:prstGeom prst="rect">
            <a:avLst/>
          </a:prstGeom>
          <a:noFill/>
        </p:spPr>
      </p:pic>
      <p:pic>
        <p:nvPicPr>
          <p:cNvPr id="24580" name="Picture 4" descr="http://ilive.com.ua/sites/default/files/zelenjava1.jpg"/>
          <p:cNvPicPr>
            <a:picLocks noChangeAspect="1" noChangeArrowheads="1"/>
          </p:cNvPicPr>
          <p:nvPr/>
        </p:nvPicPr>
        <p:blipFill>
          <a:blip r:embed="rId3" cstate="print"/>
          <a:srcRect/>
          <a:stretch>
            <a:fillRect/>
          </a:stretch>
        </p:blipFill>
        <p:spPr bwMode="auto">
          <a:xfrm>
            <a:off x="179512" y="3861048"/>
            <a:ext cx="5715000" cy="2867025"/>
          </a:xfrm>
          <a:prstGeom prst="rect">
            <a:avLst/>
          </a:prstGeom>
          <a:noFill/>
        </p:spPr>
      </p:pic>
      <p:pic>
        <p:nvPicPr>
          <p:cNvPr id="24582" name="Picture 6" descr="http://img.4mama.com.ua/pictures/content/2/2722_slider.jpg"/>
          <p:cNvPicPr>
            <a:picLocks noChangeAspect="1" noChangeArrowheads="1"/>
          </p:cNvPicPr>
          <p:nvPr/>
        </p:nvPicPr>
        <p:blipFill>
          <a:blip r:embed="rId4" cstate="print"/>
          <a:srcRect/>
          <a:stretch>
            <a:fillRect/>
          </a:stretch>
        </p:blipFill>
        <p:spPr bwMode="auto">
          <a:xfrm>
            <a:off x="6228184" y="3356992"/>
            <a:ext cx="2619375" cy="2619375"/>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2040" y="692696"/>
            <a:ext cx="4211960" cy="4392488"/>
          </a:xfrm>
          <a:prstGeom prst="rect">
            <a:avLst/>
          </a:prstGeom>
        </p:spPr>
        <p:txBody>
          <a:bodyPr wrap="square">
            <a:spAutoFit/>
          </a:bodyPr>
          <a:lstStyle/>
          <a:p>
            <a:pPr algn="ctr"/>
            <a:r>
              <a:rPr lang="uk-UA" sz="2000" b="1" dirty="0" smtClean="0">
                <a:solidFill>
                  <a:srgbClr val="0070C0"/>
                </a:solidFill>
              </a:rPr>
              <a:t>Джерелом вітамінів для тварин можуть бути не тільки рослини, але і бактерії в шлунково-кишковому тракті. М'ясоїдні, поїдаючи вміст кишечників своїх жертв, накопичують певні вітаміни.</a:t>
            </a:r>
          </a:p>
          <a:p>
            <a:pPr algn="ctr"/>
            <a:r>
              <a:rPr lang="uk-UA" sz="2000" b="1" dirty="0" smtClean="0">
                <a:solidFill>
                  <a:srgbClr val="0070C0"/>
                </a:solidFill>
              </a:rPr>
              <a:t>Вітамін </a:t>
            </a:r>
            <a:r>
              <a:rPr lang="fr-FR" sz="2000" b="1" dirty="0" smtClean="0">
                <a:solidFill>
                  <a:srgbClr val="0070C0"/>
                </a:solidFill>
              </a:rPr>
              <a:t>D </a:t>
            </a:r>
            <a:r>
              <a:rPr lang="uk-UA" sz="2000" b="1" dirty="0" smtClean="0">
                <a:solidFill>
                  <a:srgbClr val="0070C0"/>
                </a:solidFill>
              </a:rPr>
              <a:t>є необхідним для людини тільки тоді, коли його шкіра не піддається впливу сонячного світла. І навпаки, якщо він отримує достатню кількість ультрафіолетових променів, не потрібно додатково доповнювати вітаміном </a:t>
            </a:r>
            <a:r>
              <a:rPr lang="fr-FR" sz="2000" b="1" dirty="0" smtClean="0">
                <a:solidFill>
                  <a:srgbClr val="0070C0"/>
                </a:solidFill>
              </a:rPr>
              <a:t>D </a:t>
            </a:r>
            <a:r>
              <a:rPr lang="uk-UA" sz="2000" b="1" dirty="0" smtClean="0">
                <a:solidFill>
                  <a:srgbClr val="0070C0"/>
                </a:solidFill>
              </a:rPr>
              <a:t>раціон харчування.</a:t>
            </a:r>
            <a:endParaRPr lang="uk-UA" sz="2000" b="1" dirty="0">
              <a:solidFill>
                <a:srgbClr val="0070C0"/>
              </a:solidFill>
            </a:endParaRPr>
          </a:p>
        </p:txBody>
      </p:sp>
      <p:pic>
        <p:nvPicPr>
          <p:cNvPr id="23554" name="Picture 2" descr="http://kumushka.com/uploads/posts/2010-09/1284471302_vitaminy.jpg"/>
          <p:cNvPicPr>
            <a:picLocks noChangeAspect="1" noChangeArrowheads="1"/>
          </p:cNvPicPr>
          <p:nvPr/>
        </p:nvPicPr>
        <p:blipFill>
          <a:blip r:embed="rId2" cstate="print"/>
          <a:srcRect/>
          <a:stretch>
            <a:fillRect/>
          </a:stretch>
        </p:blipFill>
        <p:spPr bwMode="auto">
          <a:xfrm>
            <a:off x="395536" y="332656"/>
            <a:ext cx="4499992" cy="2962496"/>
          </a:xfrm>
          <a:prstGeom prst="rect">
            <a:avLst/>
          </a:prstGeom>
          <a:noFill/>
        </p:spPr>
      </p:pic>
      <p:pic>
        <p:nvPicPr>
          <p:cNvPr id="23556" name="Picture 4" descr="http://ya-zdorovyi.com/wp-content/uploads/2013/08/vitamina-d-dlya-grudnichkov.jpg"/>
          <p:cNvPicPr>
            <a:picLocks noChangeAspect="1" noChangeArrowheads="1"/>
          </p:cNvPicPr>
          <p:nvPr/>
        </p:nvPicPr>
        <p:blipFill>
          <a:blip r:embed="rId3" cstate="print"/>
          <a:srcRect/>
          <a:stretch>
            <a:fillRect/>
          </a:stretch>
        </p:blipFill>
        <p:spPr bwMode="auto">
          <a:xfrm>
            <a:off x="251520" y="4005064"/>
            <a:ext cx="4286250" cy="2524126"/>
          </a:xfrm>
          <a:prstGeom prst="rect">
            <a:avLst/>
          </a:prstGeom>
          <a:noFill/>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6192688" cy="2308324"/>
          </a:xfrm>
          <a:prstGeom prst="rect">
            <a:avLst/>
          </a:prstGeom>
        </p:spPr>
        <p:txBody>
          <a:bodyPr wrap="square">
            <a:spAutoFit/>
          </a:bodyPr>
          <a:lstStyle/>
          <a:p>
            <a:pPr algn="ctr"/>
            <a:r>
              <a:rPr lang="uk-UA" sz="3600" b="1" i="1" dirty="0" smtClean="0">
                <a:solidFill>
                  <a:schemeClr val="bg1"/>
                </a:solidFill>
                <a:effectLst>
                  <a:outerShdw blurRad="38100" dist="38100" dir="2700000" algn="tl">
                    <a:srgbClr val="000000">
                      <a:alpha val="43137"/>
                    </a:srgbClr>
                  </a:outerShdw>
                </a:effectLst>
                <a:latin typeface="Georgia" pitchFamily="18" charset="0"/>
              </a:rPr>
              <a:t>Презентацію підготувала</a:t>
            </a:r>
          </a:p>
          <a:p>
            <a:pPr algn="ctr"/>
            <a:r>
              <a:rPr lang="uk-UA" sz="3600" b="1" i="1" dirty="0" smtClean="0">
                <a:solidFill>
                  <a:schemeClr val="bg1"/>
                </a:solidFill>
                <a:effectLst>
                  <a:outerShdw blurRad="38100" dist="38100" dir="2700000" algn="tl">
                    <a:srgbClr val="000000">
                      <a:alpha val="43137"/>
                    </a:srgbClr>
                  </a:outerShdw>
                </a:effectLst>
                <a:latin typeface="Georgia" pitchFamily="18" charset="0"/>
              </a:rPr>
              <a:t>учениця 11-Б класу</a:t>
            </a:r>
          </a:p>
          <a:p>
            <a:pPr algn="ctr"/>
            <a:r>
              <a:rPr lang="uk-UA" sz="3600" b="1" i="1" dirty="0" smtClean="0">
                <a:solidFill>
                  <a:schemeClr val="bg1"/>
                </a:solidFill>
                <a:effectLst>
                  <a:outerShdw blurRad="38100" dist="38100" dir="2700000" algn="tl">
                    <a:srgbClr val="000000">
                      <a:alpha val="43137"/>
                    </a:srgbClr>
                  </a:outerShdw>
                </a:effectLst>
                <a:latin typeface="Georgia" pitchFamily="18" charset="0"/>
              </a:rPr>
              <a:t>Безсмертна Вікторія</a:t>
            </a:r>
            <a:endParaRPr lang="uk-UA" sz="3600" b="1" i="1" dirty="0" smtClean="0">
              <a:solidFill>
                <a:schemeClr val="bg1"/>
              </a:solidFill>
              <a:effectLst>
                <a:outerShdw blurRad="38100" dist="38100" dir="2700000" algn="tl">
                  <a:srgbClr val="000000">
                    <a:alpha val="43137"/>
                  </a:srgbClr>
                </a:outerShdw>
              </a:effectLst>
              <a:latin typeface="Georgia" pitchFamily="18" charset="0"/>
            </a:endParaRPr>
          </a:p>
        </p:txBody>
      </p:sp>
      <p:pic>
        <p:nvPicPr>
          <p:cNvPr id="29700" name="Picture 4" descr="http://ib2.keep4u.ru/b/2011/10/03/5f/5f2094948246d34f60aca0679c8ef29f.png"/>
          <p:cNvPicPr>
            <a:picLocks noChangeAspect="1" noChangeArrowheads="1"/>
          </p:cNvPicPr>
          <p:nvPr/>
        </p:nvPicPr>
        <p:blipFill>
          <a:blip r:embed="rId2" cstate="print"/>
          <a:srcRect/>
          <a:stretch>
            <a:fillRect/>
          </a:stretch>
        </p:blipFill>
        <p:spPr bwMode="auto">
          <a:xfrm>
            <a:off x="3131840" y="2636912"/>
            <a:ext cx="5482580" cy="4002583"/>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496944" cy="2985433"/>
          </a:xfrm>
          <a:prstGeom prst="rect">
            <a:avLst/>
          </a:prstGeom>
        </p:spPr>
        <p:txBody>
          <a:bodyPr wrap="square">
            <a:spAutoFit/>
          </a:bodyPr>
          <a:lstStyle/>
          <a:p>
            <a:pPr algn="ctr"/>
            <a:r>
              <a:rPr lang="uk-UA" sz="2800" b="1" dirty="0">
                <a:solidFill>
                  <a:srgbClr val="FFFF00"/>
                </a:solidFill>
                <a:effectLst>
                  <a:outerShdw blurRad="38100" dist="38100" dir="2700000" algn="tl">
                    <a:srgbClr val="000000">
                      <a:alpha val="43137"/>
                    </a:srgbClr>
                  </a:outerShdw>
                </a:effectLst>
              </a:rPr>
              <a:t>Вітаміни</a:t>
            </a:r>
            <a:r>
              <a:rPr lang="uk-UA" sz="2400" b="1" dirty="0"/>
              <a:t> </a:t>
            </a:r>
            <a:r>
              <a:rPr lang="uk-UA" sz="2000" b="1" dirty="0"/>
              <a:t>— речовини, необхідні для життєдіяльності організму. Про них люди дізналися лише наприкінці минулого століття, завдяки працям російського вченого М. І. Луніна (1881), який виявив, що миші, яких годувала штучним молоком (суміш білків, жирів, вуглеводів і мінеральних речовин), швидко гинули, а при годуванні натуральним молоком — виживали. Було зрозуміло, що в натуральних продуктах містяться якісь речовини, що підтримують життєдіяльність організму. Через 30 років ці речовини було названо вітамінами.</a:t>
            </a:r>
            <a:r>
              <a:rPr lang="uk-UA" sz="2000" dirty="0" smtClean="0"/>
              <a:t/>
            </a:r>
            <a:br>
              <a:rPr lang="uk-UA" sz="2000" dirty="0" smtClean="0"/>
            </a:br>
            <a:endParaRPr lang="uk-UA" sz="2000" dirty="0"/>
          </a:p>
        </p:txBody>
      </p:sp>
      <p:pic>
        <p:nvPicPr>
          <p:cNvPr id="4102" name="Picture 6" descr="http://ua.convdocs.org/pars_docs/refs/163/162837/162837_html_m75dbdf34.jpg"/>
          <p:cNvPicPr>
            <a:picLocks noChangeAspect="1" noChangeArrowheads="1"/>
          </p:cNvPicPr>
          <p:nvPr/>
        </p:nvPicPr>
        <p:blipFill>
          <a:blip r:embed="rId2" cstate="print"/>
          <a:srcRect/>
          <a:stretch>
            <a:fillRect/>
          </a:stretch>
        </p:blipFill>
        <p:spPr bwMode="auto">
          <a:xfrm>
            <a:off x="611560" y="2852936"/>
            <a:ext cx="5976664" cy="3854949"/>
          </a:xfrm>
          <a:prstGeom prst="rect">
            <a:avLst/>
          </a:prstGeom>
          <a:ln>
            <a:noFill/>
          </a:ln>
          <a:effectLst>
            <a:outerShdw blurRad="190500" algn="tl" rotWithShape="0">
              <a:srgbClr val="000000">
                <a:alpha val="70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3744416" cy="3170099"/>
          </a:xfrm>
          <a:prstGeom prst="rect">
            <a:avLst/>
          </a:prstGeom>
        </p:spPr>
        <p:txBody>
          <a:bodyPr wrap="square">
            <a:spAutoFit/>
          </a:bodyPr>
          <a:lstStyle/>
          <a:p>
            <a:pPr algn="ctr"/>
            <a:r>
              <a:rPr lang="uk-UA" sz="2000" b="1" dirty="0" smtClean="0"/>
              <a:t>Тепер вивчено багато вітамінів, їх значення для організму, хімічну природу, способи визначення їх вмісту в харчових продуктах.</a:t>
            </a:r>
            <a:br>
              <a:rPr lang="uk-UA" sz="2000" b="1" dirty="0" smtClean="0"/>
            </a:br>
            <a:r>
              <a:rPr lang="uk-UA" sz="2000" b="1" dirty="0" smtClean="0"/>
              <a:t>Вітаміни позначаються латинськими літерами — А, В, С, В. Одні вітаміни розчиняються у воді (В1, В</a:t>
            </a:r>
            <a:r>
              <a:rPr lang="uk-UA" sz="2000" b="1" baseline="-25000" dirty="0" smtClean="0"/>
              <a:t>2</a:t>
            </a:r>
            <a:r>
              <a:rPr lang="uk-UA" sz="2000" b="1" dirty="0" smtClean="0"/>
              <a:t>, С, РР), інші — в жирах (А і В).</a:t>
            </a:r>
            <a:endParaRPr lang="uk-UA" sz="2000" b="1" dirty="0"/>
          </a:p>
        </p:txBody>
      </p:sp>
      <p:pic>
        <p:nvPicPr>
          <p:cNvPr id="16386" name="Picture 2" descr="http://www.likar.info/pictures_ckfinder/images/Depositphotos_4664814_s.jpg"/>
          <p:cNvPicPr>
            <a:picLocks noChangeAspect="1" noChangeArrowheads="1"/>
          </p:cNvPicPr>
          <p:nvPr/>
        </p:nvPicPr>
        <p:blipFill>
          <a:blip r:embed="rId2" cstate="print"/>
          <a:srcRect/>
          <a:stretch>
            <a:fillRect/>
          </a:stretch>
        </p:blipFill>
        <p:spPr bwMode="auto">
          <a:xfrm>
            <a:off x="3707904" y="3284984"/>
            <a:ext cx="4336622" cy="3469298"/>
          </a:xfrm>
          <a:prstGeom prst="rect">
            <a:avLst/>
          </a:prstGeom>
          <a:ln>
            <a:noFill/>
          </a:ln>
          <a:effectLst>
            <a:outerShdw blurRad="190500" algn="tl" rotWithShape="0">
              <a:srgbClr val="000000">
                <a:alpha val="70000"/>
              </a:srgbClr>
            </a:outerShdw>
          </a:effectLst>
        </p:spPr>
      </p:pic>
      <p:pic>
        <p:nvPicPr>
          <p:cNvPr id="16388" name="Picture 4" descr="http://odessa-life.od.ua/upload/image/121121_47.jpg"/>
          <p:cNvPicPr>
            <a:picLocks noChangeAspect="1" noChangeArrowheads="1"/>
          </p:cNvPicPr>
          <p:nvPr/>
        </p:nvPicPr>
        <p:blipFill>
          <a:blip r:embed="rId3" cstate="print"/>
          <a:srcRect/>
          <a:stretch>
            <a:fillRect/>
          </a:stretch>
        </p:blipFill>
        <p:spPr bwMode="auto">
          <a:xfrm>
            <a:off x="251520" y="3501008"/>
            <a:ext cx="2952328" cy="3036681"/>
          </a:xfrm>
          <a:prstGeom prst="rect">
            <a:avLst/>
          </a:prstGeom>
          <a:ln>
            <a:noFill/>
          </a:ln>
          <a:effectLst>
            <a:outerShdw blurRad="190500" algn="tl" rotWithShape="0">
              <a:srgbClr val="000000">
                <a:alpha val="70000"/>
              </a:srgbClr>
            </a:outerShdw>
          </a:effectLst>
        </p:spPr>
      </p:pic>
      <p:pic>
        <p:nvPicPr>
          <p:cNvPr id="16390" name="Picture 6" descr="http://www.comportal.kz/Images/Wiki/12.jpg"/>
          <p:cNvPicPr>
            <a:picLocks noChangeAspect="1" noChangeArrowheads="1"/>
          </p:cNvPicPr>
          <p:nvPr/>
        </p:nvPicPr>
        <p:blipFill>
          <a:blip r:embed="rId4" cstate="print"/>
          <a:srcRect/>
          <a:stretch>
            <a:fillRect/>
          </a:stretch>
        </p:blipFill>
        <p:spPr bwMode="auto">
          <a:xfrm>
            <a:off x="4788024" y="188640"/>
            <a:ext cx="4104456" cy="2764095"/>
          </a:xfrm>
          <a:prstGeom prst="rect">
            <a:avLst/>
          </a:prstGeom>
          <a:ln>
            <a:noFill/>
          </a:ln>
          <a:effectLst>
            <a:outerShdw blurRad="190500" algn="tl" rotWithShape="0">
              <a:srgbClr val="000000">
                <a:alpha val="70000"/>
              </a:srgbClr>
            </a:outerShdw>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48680"/>
            <a:ext cx="3600400" cy="5755422"/>
          </a:xfrm>
          <a:prstGeom prst="rect">
            <a:avLst/>
          </a:prstGeom>
        </p:spPr>
        <p:txBody>
          <a:bodyPr wrap="square">
            <a:spAutoFit/>
          </a:bodyPr>
          <a:lstStyle/>
          <a:p>
            <a:pPr algn="ctr"/>
            <a:r>
              <a:rPr lang="uk-UA" sz="2800" b="1" dirty="0">
                <a:solidFill>
                  <a:srgbClr val="FFFF00"/>
                </a:solidFill>
                <a:effectLst>
                  <a:outerShdw blurRad="38100" dist="38100" dir="2700000" algn="tl">
                    <a:srgbClr val="000000">
                      <a:alpha val="43137"/>
                    </a:srgbClr>
                  </a:outerShdw>
                </a:effectLst>
              </a:rPr>
              <a:t>ВІТАМІН А</a:t>
            </a:r>
            <a:r>
              <a:rPr lang="uk-UA" sz="2000" dirty="0">
                <a:solidFill>
                  <a:srgbClr val="FFFF00"/>
                </a:solidFill>
                <a:effectLst>
                  <a:outerShdw blurRad="38100" dist="38100" dir="2700000" algn="tl">
                    <a:srgbClr val="000000">
                      <a:alpha val="43137"/>
                    </a:srgbClr>
                  </a:outerShdw>
                </a:effectLst>
              </a:rPr>
              <a:t> </a:t>
            </a:r>
            <a:r>
              <a:rPr lang="uk-UA" sz="2000" b="1" dirty="0"/>
              <a:t>розчиняється в жирах. Джерелом його є печінка тварин (особливо риб), риб'ячий жир, яєчний жовток, молочні жири. Крім цього, зелені частини рослин (щавель, салат, шпинат) містять особливу речовину — каротин, з якого в печінці утворюється активний вітамін А</a:t>
            </a:r>
            <a:r>
              <a:rPr lang="uk-UA" sz="2000" b="1" dirty="0" smtClean="0"/>
              <a:t>. Цей </a:t>
            </a:r>
            <a:r>
              <a:rPr lang="uk-UA" sz="2000" b="1" dirty="0"/>
              <a:t>вітамін потрібний в організмі для правильної роботи органа зору, він захищає від цілого ряду захворювань (курячої сліпоти, </a:t>
            </a:r>
            <a:r>
              <a:rPr lang="uk-UA" sz="2000" b="1" dirty="0" err="1"/>
              <a:t>ксерофтальмії</a:t>
            </a:r>
            <a:r>
              <a:rPr lang="uk-UA" sz="2000" b="1" dirty="0"/>
              <a:t>, зниження зору, катару дихальних шляхів).</a:t>
            </a:r>
            <a:endParaRPr lang="uk-UA" b="1" dirty="0"/>
          </a:p>
        </p:txBody>
      </p:sp>
      <p:pic>
        <p:nvPicPr>
          <p:cNvPr id="17412" name="Picture 4" descr="http://www.spletnica.com.ua/wp-content/uploads/2013/11/1.gif"/>
          <p:cNvPicPr>
            <a:picLocks noChangeAspect="1" noChangeArrowheads="1"/>
          </p:cNvPicPr>
          <p:nvPr/>
        </p:nvPicPr>
        <p:blipFill>
          <a:blip r:embed="rId2" cstate="print"/>
          <a:srcRect/>
          <a:stretch>
            <a:fillRect/>
          </a:stretch>
        </p:blipFill>
        <p:spPr bwMode="auto">
          <a:xfrm>
            <a:off x="5580112" y="3573016"/>
            <a:ext cx="3305175" cy="3048001"/>
          </a:xfrm>
          <a:prstGeom prst="rect">
            <a:avLst/>
          </a:prstGeom>
          <a:ln>
            <a:noFill/>
          </a:ln>
          <a:effectLst>
            <a:outerShdw blurRad="190500" algn="tl" rotWithShape="0">
              <a:srgbClr val="000000">
                <a:alpha val="70000"/>
              </a:srgbClr>
            </a:outerShdw>
          </a:effectLst>
        </p:spPr>
      </p:pic>
      <p:pic>
        <p:nvPicPr>
          <p:cNvPr id="17414" name="Picture 6" descr="http://ilive.com.ua/sites/default/files/%D0%B2%D0%B8%D1%82%D0%B0%D0%BC%D0%B8%D0%BD%D1%8B%20%D0%B4%D0%BB%D1%8F.jpg"/>
          <p:cNvPicPr>
            <a:picLocks noChangeAspect="1" noChangeArrowheads="1"/>
          </p:cNvPicPr>
          <p:nvPr/>
        </p:nvPicPr>
        <p:blipFill>
          <a:blip r:embed="rId3" cstate="print"/>
          <a:srcRect/>
          <a:stretch>
            <a:fillRect/>
          </a:stretch>
        </p:blipFill>
        <p:spPr bwMode="auto">
          <a:xfrm>
            <a:off x="4355976" y="260648"/>
            <a:ext cx="4286250" cy="2914650"/>
          </a:xfrm>
          <a:prstGeom prst="rect">
            <a:avLst/>
          </a:prstGeom>
          <a:ln>
            <a:noFill/>
          </a:ln>
          <a:effectLst>
            <a:outerShdw blurRad="190500" algn="tl" rotWithShape="0">
              <a:srgbClr val="000000">
                <a:alpha val="70000"/>
              </a:srgbClr>
            </a:outerShdw>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260648"/>
            <a:ext cx="4283968" cy="6063198"/>
          </a:xfrm>
          <a:prstGeom prst="rect">
            <a:avLst/>
          </a:prstGeom>
        </p:spPr>
        <p:txBody>
          <a:bodyPr wrap="square">
            <a:spAutoFit/>
          </a:bodyPr>
          <a:lstStyle/>
          <a:p>
            <a:pPr algn="ctr"/>
            <a:r>
              <a:rPr lang="uk-UA" sz="2800" b="1" dirty="0">
                <a:solidFill>
                  <a:srgbClr val="FFFF00"/>
                </a:solidFill>
                <a:effectLst>
                  <a:outerShdw blurRad="38100" dist="38100" dir="2700000" algn="tl">
                    <a:srgbClr val="000000">
                      <a:alpha val="43137"/>
                    </a:srgbClr>
                  </a:outerShdw>
                </a:effectLst>
              </a:rPr>
              <a:t>ВІТАМІН В</a:t>
            </a:r>
            <a:r>
              <a:rPr lang="uk-UA" sz="2400" dirty="0">
                <a:effectLst>
                  <a:outerShdw blurRad="38100" dist="38100" dir="2700000" algn="tl">
                    <a:srgbClr val="000000">
                      <a:alpha val="43137"/>
                    </a:srgbClr>
                  </a:outerShdw>
                </a:effectLst>
              </a:rPr>
              <a:t> </a:t>
            </a:r>
            <a:r>
              <a:rPr lang="uk-UA" sz="2000" b="1" dirty="0" smtClean="0"/>
              <a:t>відіграє </a:t>
            </a:r>
            <a:r>
              <a:rPr lang="uk-UA" sz="2000" b="1" dirty="0"/>
              <a:t>важливу роль у формуванні кісткової системи у дітей, регулюючи відкладання в ній кальцію та фосфору. Цей вітамін запобігає захворюванню на рахіт. Організм людини одержує вітамін В у молочному жирі, яєчному жовтку, печінці (головним чином риб), риб'ячому жирі. Вітамін може утворюватися в організмі людини під впливом ультрафіолетового проміння з особливої речовини — ергостерину, яка міститься в шкірі. Тепер риб'ячий жир збагачують вітаміном В. Вітамінізований риб'ячий жир можна вживати тільки за призначенням лікаря. Надмірне вживання риб'ячого жиру може завдати шкоди.</a:t>
            </a:r>
          </a:p>
        </p:txBody>
      </p:sp>
      <p:pic>
        <p:nvPicPr>
          <p:cNvPr id="20484" name="Picture 4" descr="http://www.vitaminius.ru/vitaminy/v-kakih-produktah-soderzhitsja-vitamin-b.jpg"/>
          <p:cNvPicPr>
            <a:picLocks noChangeAspect="1" noChangeArrowheads="1"/>
          </p:cNvPicPr>
          <p:nvPr/>
        </p:nvPicPr>
        <p:blipFill>
          <a:blip r:embed="rId2" cstate="print"/>
          <a:srcRect/>
          <a:stretch>
            <a:fillRect/>
          </a:stretch>
        </p:blipFill>
        <p:spPr bwMode="auto">
          <a:xfrm>
            <a:off x="611560" y="188640"/>
            <a:ext cx="3528392" cy="2940327"/>
          </a:xfrm>
          <a:prstGeom prst="rect">
            <a:avLst/>
          </a:prstGeom>
          <a:ln>
            <a:noFill/>
          </a:ln>
          <a:effectLst>
            <a:outerShdw blurRad="190500" algn="tl" rotWithShape="0">
              <a:srgbClr val="000000">
                <a:alpha val="70000"/>
              </a:srgbClr>
            </a:outerShdw>
          </a:effectLst>
        </p:spPr>
      </p:pic>
      <p:pic>
        <p:nvPicPr>
          <p:cNvPr id="20486" name="Picture 6" descr="http://www.ja-zdorov.ru/wp-content/uploads/2011/08/vitamin-b.jpg"/>
          <p:cNvPicPr>
            <a:picLocks noChangeAspect="1" noChangeArrowheads="1"/>
          </p:cNvPicPr>
          <p:nvPr/>
        </p:nvPicPr>
        <p:blipFill>
          <a:blip r:embed="rId3" cstate="print"/>
          <a:srcRect/>
          <a:stretch>
            <a:fillRect/>
          </a:stretch>
        </p:blipFill>
        <p:spPr bwMode="auto">
          <a:xfrm>
            <a:off x="683568" y="3501008"/>
            <a:ext cx="3619500" cy="2886076"/>
          </a:xfrm>
          <a:prstGeom prst="rect">
            <a:avLst/>
          </a:prstGeom>
          <a:ln>
            <a:noFill/>
          </a:ln>
          <a:effectLst>
            <a:outerShdw blurRad="190500" algn="tl" rotWithShape="0">
              <a:srgbClr val="000000">
                <a:alpha val="70000"/>
              </a:srgbClr>
            </a:outerShdw>
          </a:effec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4608512" cy="7017306"/>
          </a:xfrm>
          <a:prstGeom prst="rect">
            <a:avLst/>
          </a:prstGeom>
        </p:spPr>
        <p:txBody>
          <a:bodyPr wrap="square">
            <a:spAutoFit/>
          </a:bodyPr>
          <a:lstStyle/>
          <a:p>
            <a:pPr algn="ctr"/>
            <a:r>
              <a:rPr lang="uk-UA" sz="2000" b="1" dirty="0">
                <a:solidFill>
                  <a:srgbClr val="FFFF00"/>
                </a:solidFill>
                <a:effectLst>
                  <a:outerShdw blurRad="38100" dist="38100" dir="2700000" algn="tl">
                    <a:srgbClr val="000000">
                      <a:alpha val="43137"/>
                    </a:srgbClr>
                  </a:outerShdw>
                </a:effectLst>
              </a:rPr>
              <a:t>ВІТАМІНИ ГРУПИ В </a:t>
            </a:r>
            <a:r>
              <a:rPr lang="uk-UA" sz="2000" b="1" dirty="0"/>
              <a:t>розчиняються у воді. Добре вивчені вітаміни В1 (тіамін), В2 (рибофлавін) і РР (нікотинова кислота).</a:t>
            </a:r>
            <a:r>
              <a:rPr lang="uk-UA" sz="2000" b="1" dirty="0" smtClean="0"/>
              <a:t/>
            </a:r>
            <a:br>
              <a:rPr lang="uk-UA" sz="2000" b="1" dirty="0" smtClean="0"/>
            </a:br>
            <a:r>
              <a:rPr lang="uk-UA" sz="2400" b="1" dirty="0">
                <a:solidFill>
                  <a:srgbClr val="FFFF00"/>
                </a:solidFill>
                <a:effectLst>
                  <a:outerShdw blurRad="38100" dist="38100" dir="2700000" algn="tl">
                    <a:srgbClr val="000000">
                      <a:alpha val="43137"/>
                    </a:srgbClr>
                  </a:outerShdw>
                </a:effectLst>
              </a:rPr>
              <a:t>ВІТАМІН В1 </a:t>
            </a:r>
            <a:r>
              <a:rPr lang="uk-UA" sz="2000" b="1" dirty="0"/>
              <a:t>міститься в злаках, бобових, у житньому і пшеничному (грубого </a:t>
            </a:r>
            <a:r>
              <a:rPr lang="uk-UA" sz="2000" b="1" dirty="0" err="1"/>
              <a:t>помолу</a:t>
            </a:r>
            <a:r>
              <a:rPr lang="uk-UA" sz="2000" b="1" dirty="0"/>
              <a:t>) хлібі, в свинячому і курячому м'ясі.</a:t>
            </a:r>
            <a:r>
              <a:rPr lang="uk-UA" sz="2000" b="1" dirty="0" smtClean="0"/>
              <a:t/>
            </a:r>
            <a:br>
              <a:rPr lang="uk-UA" sz="2000" b="1" dirty="0" smtClean="0"/>
            </a:br>
            <a:r>
              <a:rPr lang="uk-UA" sz="2400" b="1" dirty="0">
                <a:solidFill>
                  <a:srgbClr val="FFFF00"/>
                </a:solidFill>
                <a:effectLst>
                  <a:outerShdw blurRad="38100" dist="38100" dir="2700000" algn="tl">
                    <a:srgbClr val="000000">
                      <a:alpha val="43137"/>
                    </a:srgbClr>
                  </a:outerShdw>
                </a:effectLst>
              </a:rPr>
              <a:t>ВІТАМІН В2 </a:t>
            </a:r>
            <a:r>
              <a:rPr lang="uk-UA" sz="2000" b="1" dirty="0"/>
              <a:t>сприяє кращому засвоєнню їжі, поліпшує зір. Він міститься у печінці, нирках, молоці, яєчному жовтку.</a:t>
            </a:r>
            <a:r>
              <a:rPr lang="uk-UA" sz="2000" b="1" dirty="0" smtClean="0"/>
              <a:t/>
            </a:r>
            <a:br>
              <a:rPr lang="uk-UA" sz="2000" b="1" dirty="0" smtClean="0"/>
            </a:br>
            <a:r>
              <a:rPr lang="uk-UA" sz="2000" b="1" dirty="0"/>
              <a:t>ВІТАМІН В2. Його застосовують при захворюваннях, які </a:t>
            </a:r>
            <a:r>
              <a:rPr lang="uk-UA" sz="2000" b="1" dirty="0" err="1"/>
              <a:t>супроводяться</a:t>
            </a:r>
            <a:r>
              <a:rPr lang="uk-UA" sz="2000" b="1" dirty="0"/>
              <a:t> м'язовими судорогами, а також дають у першу половину вагітності при блюванні. Цей вітамін міститься у печінці та деяких інших внутрішніх органах тварин, а також у дріжджах.</a:t>
            </a:r>
            <a:r>
              <a:rPr lang="uk-UA" sz="2000" b="1" dirty="0" smtClean="0"/>
              <a:t/>
            </a:r>
            <a:br>
              <a:rPr lang="uk-UA" sz="2000" b="1" dirty="0" smtClean="0"/>
            </a:br>
            <a:r>
              <a:rPr lang="uk-UA" sz="2400" b="1" dirty="0">
                <a:solidFill>
                  <a:srgbClr val="FFFF00"/>
                </a:solidFill>
                <a:effectLst>
                  <a:outerShdw blurRad="38100" dist="38100" dir="2700000" algn="tl">
                    <a:srgbClr val="000000">
                      <a:alpha val="43137"/>
                    </a:srgbClr>
                  </a:outerShdw>
                </a:effectLst>
              </a:rPr>
              <a:t>ВІТАМІН В12. </a:t>
            </a:r>
            <a:r>
              <a:rPr lang="uk-UA" sz="2000" b="1" dirty="0"/>
              <a:t>Нестача цього вітаміну спричиняє </a:t>
            </a:r>
            <a:r>
              <a:rPr lang="uk-UA" sz="2000" b="1" dirty="0" err="1"/>
              <a:t>молоров'я</a:t>
            </a:r>
            <a:r>
              <a:rPr lang="uk-UA" sz="2000" b="1" dirty="0"/>
              <a:t>.</a:t>
            </a:r>
            <a:r>
              <a:rPr lang="uk-UA" dirty="0" smtClean="0"/>
              <a:t/>
            </a:r>
            <a:br>
              <a:rPr lang="uk-UA" dirty="0" smtClean="0"/>
            </a:br>
            <a:endParaRPr lang="uk-UA" dirty="0"/>
          </a:p>
        </p:txBody>
      </p:sp>
      <p:pic>
        <p:nvPicPr>
          <p:cNvPr id="19458" name="Picture 2" descr="http://baby-i-mama.ru/images/vitaminb1.jpg"/>
          <p:cNvPicPr>
            <a:picLocks noChangeAspect="1" noChangeArrowheads="1"/>
          </p:cNvPicPr>
          <p:nvPr/>
        </p:nvPicPr>
        <p:blipFill>
          <a:blip r:embed="rId2" cstate="print"/>
          <a:srcRect/>
          <a:stretch>
            <a:fillRect/>
          </a:stretch>
        </p:blipFill>
        <p:spPr bwMode="auto">
          <a:xfrm>
            <a:off x="4860032" y="116632"/>
            <a:ext cx="2663259" cy="2313707"/>
          </a:xfrm>
          <a:prstGeom prst="rect">
            <a:avLst/>
          </a:prstGeom>
          <a:ln>
            <a:noFill/>
          </a:ln>
          <a:effectLst>
            <a:outerShdw blurRad="190500" algn="tl" rotWithShape="0">
              <a:srgbClr val="000000">
                <a:alpha val="70000"/>
              </a:srgbClr>
            </a:outerShdw>
          </a:effectLst>
        </p:spPr>
      </p:pic>
      <p:pic>
        <p:nvPicPr>
          <p:cNvPr id="19460" name="Picture 4" descr="http://img1.liveinternet.ru/images/attach/c/2/69/515/69515186_page.jpg"/>
          <p:cNvPicPr>
            <a:picLocks noChangeAspect="1" noChangeArrowheads="1"/>
          </p:cNvPicPr>
          <p:nvPr/>
        </p:nvPicPr>
        <p:blipFill>
          <a:blip r:embed="rId3" cstate="print"/>
          <a:srcRect/>
          <a:stretch>
            <a:fillRect/>
          </a:stretch>
        </p:blipFill>
        <p:spPr bwMode="auto">
          <a:xfrm>
            <a:off x="5868144" y="2492896"/>
            <a:ext cx="3024336" cy="2017664"/>
          </a:xfrm>
          <a:prstGeom prst="rect">
            <a:avLst/>
          </a:prstGeom>
          <a:ln>
            <a:noFill/>
          </a:ln>
          <a:effectLst>
            <a:outerShdw blurRad="190500" algn="tl" rotWithShape="0">
              <a:srgbClr val="000000">
                <a:alpha val="70000"/>
              </a:srgbClr>
            </a:outerShdw>
          </a:effectLst>
        </p:spPr>
      </p:pic>
      <p:pic>
        <p:nvPicPr>
          <p:cNvPr id="19462" name="Picture 6" descr="http://baby-i-mama.ru/images/vitaminb12.jpg"/>
          <p:cNvPicPr>
            <a:picLocks noChangeAspect="1" noChangeArrowheads="1"/>
          </p:cNvPicPr>
          <p:nvPr/>
        </p:nvPicPr>
        <p:blipFill>
          <a:blip r:embed="rId4" cstate="print"/>
          <a:srcRect/>
          <a:stretch>
            <a:fillRect/>
          </a:stretch>
        </p:blipFill>
        <p:spPr bwMode="auto">
          <a:xfrm>
            <a:off x="5220072" y="4653136"/>
            <a:ext cx="2714565" cy="1944216"/>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5896" y="2492896"/>
            <a:ext cx="5328592" cy="4339650"/>
          </a:xfrm>
          <a:prstGeom prst="rect">
            <a:avLst/>
          </a:prstGeom>
        </p:spPr>
        <p:txBody>
          <a:bodyPr wrap="square">
            <a:spAutoFit/>
          </a:bodyPr>
          <a:lstStyle/>
          <a:p>
            <a:pPr algn="ctr"/>
            <a:r>
              <a:rPr lang="uk-UA" sz="2800" b="1" dirty="0" smtClean="0">
                <a:solidFill>
                  <a:srgbClr val="FFFF00"/>
                </a:solidFill>
                <a:effectLst>
                  <a:outerShdw blurRad="38100" dist="38100" dir="2700000" algn="tl">
                    <a:srgbClr val="000000">
                      <a:alpha val="43137"/>
                    </a:srgbClr>
                  </a:outerShdw>
                </a:effectLst>
              </a:rPr>
              <a:t>ВІТАМІН </a:t>
            </a:r>
            <a:r>
              <a:rPr lang="uk-UA" sz="2800" b="1" dirty="0">
                <a:solidFill>
                  <a:srgbClr val="FFFF00"/>
                </a:solidFill>
                <a:effectLst>
                  <a:outerShdw blurRad="38100" dist="38100" dir="2700000" algn="tl">
                    <a:srgbClr val="000000">
                      <a:alpha val="43137"/>
                    </a:srgbClr>
                  </a:outerShdw>
                </a:effectLst>
              </a:rPr>
              <a:t>С</a:t>
            </a:r>
            <a:r>
              <a:rPr lang="uk-UA" sz="2000" dirty="0"/>
              <a:t> </a:t>
            </a:r>
            <a:r>
              <a:rPr lang="uk-UA" sz="2000" b="1" dirty="0"/>
              <a:t>(аскорбінова кислота) має велике значення для організму. Він запобігає виникненню цинги, підвищує витривалість і опірність організму до різних інфекційних захворювань. Вітамін С у великій кількості міститься в свіжих овочах, ягодах, фруктах, зелені (салат, цибуля, картопля, капуста, редиска та ін.). Вміст вітаміну С в овочевих стравах може змінюватись залежно від способу приготування їжі (він руйнується під дією кисню повітря при нагріванні</a:t>
            </a:r>
            <a:r>
              <a:rPr lang="uk-UA" sz="2000" b="1" dirty="0" smtClean="0"/>
              <a:t>).</a:t>
            </a:r>
          </a:p>
          <a:p>
            <a:pPr algn="ctr"/>
            <a:r>
              <a:rPr lang="uk-UA" sz="2800" b="1" dirty="0" smtClean="0">
                <a:solidFill>
                  <a:srgbClr val="FFFF00"/>
                </a:solidFill>
                <a:effectLst>
                  <a:outerShdw blurRad="38100" dist="38100" dir="2700000" algn="tl">
                    <a:srgbClr val="000000">
                      <a:alpha val="43137"/>
                    </a:srgbClr>
                  </a:outerShdw>
                </a:effectLst>
              </a:rPr>
              <a:t>ВІТАМІН D</a:t>
            </a:r>
            <a:r>
              <a:rPr lang="uk-UA" sz="2400" b="1" dirty="0" smtClean="0">
                <a:solidFill>
                  <a:srgbClr val="FFFF00"/>
                </a:solidFill>
                <a:effectLst>
                  <a:outerShdw blurRad="38100" dist="38100" dir="2700000" algn="tl">
                    <a:srgbClr val="000000">
                      <a:alpha val="43137"/>
                    </a:srgbClr>
                  </a:outerShdw>
                </a:effectLst>
              </a:rPr>
              <a:t> </a:t>
            </a:r>
            <a:r>
              <a:rPr lang="uk-UA" sz="2000" b="1" dirty="0" smtClean="0"/>
              <a:t>запобігає виникненню виразки шлунка, міститься в капусті.</a:t>
            </a:r>
          </a:p>
        </p:txBody>
      </p:sp>
      <p:pic>
        <p:nvPicPr>
          <p:cNvPr id="18436" name="Picture 4" descr="http://zdorovaeda.ru/wp-content/uploads/2012/02/vitamin-D2.jpg"/>
          <p:cNvPicPr>
            <a:picLocks noChangeAspect="1" noChangeArrowheads="1"/>
          </p:cNvPicPr>
          <p:nvPr/>
        </p:nvPicPr>
        <p:blipFill>
          <a:blip r:embed="rId2" cstate="print"/>
          <a:srcRect t="2874"/>
          <a:stretch>
            <a:fillRect/>
          </a:stretch>
        </p:blipFill>
        <p:spPr bwMode="auto">
          <a:xfrm>
            <a:off x="323528" y="4221088"/>
            <a:ext cx="2857500" cy="2433068"/>
          </a:xfrm>
          <a:prstGeom prst="rect">
            <a:avLst/>
          </a:prstGeom>
          <a:noFill/>
        </p:spPr>
      </p:pic>
      <p:pic>
        <p:nvPicPr>
          <p:cNvPr id="18438" name="Picture 6" descr="http://ilive.com.ua/sites/default/files/%D0%92%D0%B8%D1%82%D0%B0%D0%BC%D0%B8%D0%BD%20%D0%A0%D0%A0.jpg"/>
          <p:cNvPicPr>
            <a:picLocks noChangeAspect="1" noChangeArrowheads="1"/>
          </p:cNvPicPr>
          <p:nvPr/>
        </p:nvPicPr>
        <p:blipFill>
          <a:blip r:embed="rId3" cstate="print"/>
          <a:srcRect/>
          <a:stretch>
            <a:fillRect/>
          </a:stretch>
        </p:blipFill>
        <p:spPr bwMode="auto">
          <a:xfrm>
            <a:off x="395536" y="1988840"/>
            <a:ext cx="2880320" cy="1921585"/>
          </a:xfrm>
          <a:prstGeom prst="rect">
            <a:avLst/>
          </a:prstGeom>
          <a:noFill/>
        </p:spPr>
      </p:pic>
      <p:sp>
        <p:nvSpPr>
          <p:cNvPr id="6" name="Прямоугольник 5"/>
          <p:cNvSpPr/>
          <p:nvPr/>
        </p:nvSpPr>
        <p:spPr>
          <a:xfrm>
            <a:off x="251520" y="116632"/>
            <a:ext cx="3888432" cy="1754326"/>
          </a:xfrm>
          <a:prstGeom prst="rect">
            <a:avLst/>
          </a:prstGeom>
        </p:spPr>
        <p:txBody>
          <a:bodyPr wrap="square">
            <a:spAutoFit/>
          </a:bodyPr>
          <a:lstStyle/>
          <a:p>
            <a:pPr algn="ctr"/>
            <a:r>
              <a:rPr lang="uk-UA" sz="2800" b="1" dirty="0" smtClean="0">
                <a:solidFill>
                  <a:srgbClr val="FFFF00"/>
                </a:solidFill>
                <a:effectLst>
                  <a:outerShdw blurRad="38100" dist="38100" dir="2700000" algn="tl">
                    <a:srgbClr val="000000">
                      <a:alpha val="43137"/>
                    </a:srgbClr>
                  </a:outerShdw>
                </a:effectLst>
              </a:rPr>
              <a:t>ВІТАМІН РР </a:t>
            </a:r>
            <a:r>
              <a:rPr lang="uk-UA" sz="2000" b="1" dirty="0" smtClean="0"/>
              <a:t>позитивно впливає на стан нервової системи, шлунково-кишкового тракту, запобігає захворюванню на подагру.</a:t>
            </a:r>
            <a:endParaRPr lang="uk-UA" sz="2000" b="1" dirty="0" smtClean="0"/>
          </a:p>
        </p:txBody>
      </p:sp>
      <p:pic>
        <p:nvPicPr>
          <p:cNvPr id="7" name="Рисунок 6" descr="apelsin.png"/>
          <p:cNvPicPr>
            <a:picLocks noChangeAspect="1"/>
          </p:cNvPicPr>
          <p:nvPr/>
        </p:nvPicPr>
        <p:blipFill>
          <a:blip r:embed="rId4" cstate="print"/>
          <a:stretch>
            <a:fillRect/>
          </a:stretch>
        </p:blipFill>
        <p:spPr>
          <a:xfrm>
            <a:off x="4499992" y="-171400"/>
            <a:ext cx="4399556" cy="2927051"/>
          </a:xfrm>
          <a:prstGeom prst="rect">
            <a:avLst/>
          </a:prstGeom>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9912" y="260648"/>
            <a:ext cx="4536504" cy="5016758"/>
          </a:xfrm>
          <a:prstGeom prst="rect">
            <a:avLst/>
          </a:prstGeom>
        </p:spPr>
        <p:txBody>
          <a:bodyPr wrap="square">
            <a:spAutoFit/>
          </a:bodyPr>
          <a:lstStyle/>
          <a:p>
            <a:pPr algn="ctr"/>
            <a:r>
              <a:rPr lang="uk-UA" sz="2000" b="1" dirty="0"/>
              <a:t>Потреба різних груп людей у вітамінах неоднакова. Вона залежить від віку, характеру праці, кліматичних умов. </a:t>
            </a:r>
            <a:r>
              <a:rPr lang="uk-UA" sz="2000" b="1" dirty="0">
                <a:solidFill>
                  <a:srgbClr val="FFFF00"/>
                </a:solidFill>
                <a:effectLst>
                  <a:outerShdw blurRad="38100" dist="38100" dir="2700000" algn="tl">
                    <a:srgbClr val="000000">
                      <a:alpha val="43137"/>
                    </a:srgbClr>
                  </a:outerShdw>
                </a:effectLst>
              </a:rPr>
              <a:t>Для дорослої людини потрібно 50 мг вітаміну С на добу. </a:t>
            </a:r>
            <a:r>
              <a:rPr lang="uk-UA" sz="2000" b="1" dirty="0"/>
              <a:t>Однак при посиленій розумовій і фізичній праці, при вагітності і годуванні немовляти, під час роботи в умовах високої температури або зниженого атмосферного тиску добова потреба у вітаміні С може досягати до 100 мг.</a:t>
            </a:r>
            <a:r>
              <a:rPr lang="uk-UA" sz="2000" b="1" dirty="0" smtClean="0"/>
              <a:t/>
            </a:r>
            <a:br>
              <a:rPr lang="uk-UA" sz="2000" b="1" dirty="0" smtClean="0"/>
            </a:br>
            <a:r>
              <a:rPr lang="uk-UA" sz="2000" b="1" dirty="0"/>
              <a:t>Восени їжа звичайно містить вдосталь вітаміну С, а навесні його не вистачає, тому слід вживати вітамінні препарати.</a:t>
            </a:r>
            <a:r>
              <a:rPr lang="uk-UA" sz="2000" b="1" dirty="0" smtClean="0"/>
              <a:t/>
            </a:r>
            <a:br>
              <a:rPr lang="uk-UA" sz="2000" b="1" dirty="0" smtClean="0"/>
            </a:br>
            <a:endParaRPr lang="uk-UA" sz="2000" b="1" dirty="0"/>
          </a:p>
        </p:txBody>
      </p:sp>
      <p:pic>
        <p:nvPicPr>
          <p:cNvPr id="21506" name="Picture 2" descr="http://www.likar.info/pictures_ckfinder/images/Depositphotos_7848215_S(1).jpg"/>
          <p:cNvPicPr>
            <a:picLocks noChangeAspect="1" noChangeArrowheads="1"/>
          </p:cNvPicPr>
          <p:nvPr/>
        </p:nvPicPr>
        <p:blipFill>
          <a:blip r:embed="rId2" cstate="print"/>
          <a:srcRect/>
          <a:stretch>
            <a:fillRect/>
          </a:stretch>
        </p:blipFill>
        <p:spPr bwMode="auto">
          <a:xfrm>
            <a:off x="395536" y="188640"/>
            <a:ext cx="3246151" cy="4941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4032448" cy="4401205"/>
          </a:xfrm>
          <a:prstGeom prst="rect">
            <a:avLst/>
          </a:prstGeom>
        </p:spPr>
        <p:txBody>
          <a:bodyPr wrap="square">
            <a:spAutoFit/>
          </a:bodyPr>
          <a:lstStyle/>
          <a:p>
            <a:pPr algn="ctr"/>
            <a:r>
              <a:rPr lang="uk-UA" sz="2000" b="1" dirty="0" smtClean="0">
                <a:solidFill>
                  <a:srgbClr val="FFFF00"/>
                </a:solidFill>
                <a:effectLst>
                  <a:outerShdw blurRad="38100" dist="38100" dir="2700000" algn="tl">
                    <a:srgbClr val="000000">
                      <a:alpha val="43137"/>
                    </a:srgbClr>
                  </a:outerShdw>
                </a:effectLst>
              </a:rPr>
              <a:t>Добова потреба дорослої людини у вітаміні ВІ становить 2-4 мг.</a:t>
            </a:r>
            <a:r>
              <a:rPr lang="uk-UA" sz="2000" b="1" dirty="0" smtClean="0"/>
              <a:t> Вітамін В3 необхідний для нормальної діяльності нервової і серцево-судинної систем.</a:t>
            </a:r>
            <a:r>
              <a:rPr lang="uk-UA" sz="2000" dirty="0" smtClean="0"/>
              <a:t/>
            </a:r>
            <a:br>
              <a:rPr lang="uk-UA" sz="2000" dirty="0" smtClean="0"/>
            </a:br>
            <a:r>
              <a:rPr lang="uk-UA" sz="2000" b="1" dirty="0" smtClean="0">
                <a:solidFill>
                  <a:srgbClr val="FFFF00"/>
                </a:solidFill>
                <a:effectLst>
                  <a:outerShdw blurRad="38100" dist="38100" dir="2700000" algn="tl">
                    <a:srgbClr val="000000">
                      <a:alpha val="43137"/>
                    </a:srgbClr>
                  </a:outerShdw>
                </a:effectLst>
              </a:rPr>
              <a:t>Протягом доби здорова людина повинна вживати 2 мг вітаміну А. </a:t>
            </a:r>
            <a:r>
              <a:rPr lang="uk-UA" sz="2000" b="1" dirty="0" smtClean="0"/>
              <a:t>При повноцінному харчуванні ці вітаміни надходять у достатній кількості з їжею. Коли ж вітамінів у їжі не вистачає, то їх вводять штучно у вигляді готових препаратів, які виготовляє </a:t>
            </a:r>
            <a:r>
              <a:rPr lang="uk-UA" sz="2000" b="1" dirty="0" err="1" smtClean="0"/>
              <a:t>фармацефтична</a:t>
            </a:r>
            <a:r>
              <a:rPr lang="uk-UA" sz="2000" b="1" dirty="0" smtClean="0"/>
              <a:t> промисловість.</a:t>
            </a:r>
            <a:endParaRPr lang="uk-UA" sz="2000" b="1" dirty="0"/>
          </a:p>
        </p:txBody>
      </p:sp>
      <p:pic>
        <p:nvPicPr>
          <p:cNvPr id="22530" name="Picture 2" descr="http://eda5.ru/zdorovoe_pitanie/vitamins_in_food/images/main.jpg"/>
          <p:cNvPicPr>
            <a:picLocks noChangeAspect="1" noChangeArrowheads="1"/>
          </p:cNvPicPr>
          <p:nvPr/>
        </p:nvPicPr>
        <p:blipFill>
          <a:blip r:embed="rId2" cstate="print"/>
          <a:srcRect/>
          <a:stretch>
            <a:fillRect/>
          </a:stretch>
        </p:blipFill>
        <p:spPr bwMode="auto">
          <a:xfrm>
            <a:off x="2483768" y="4581128"/>
            <a:ext cx="2857500" cy="2143125"/>
          </a:xfrm>
          <a:prstGeom prst="rect">
            <a:avLst/>
          </a:prstGeom>
          <a:ln>
            <a:noFill/>
          </a:ln>
          <a:effectLst>
            <a:outerShdw blurRad="190500" algn="tl" rotWithShape="0">
              <a:srgbClr val="000000">
                <a:alpha val="70000"/>
              </a:srgbClr>
            </a:outerShdw>
          </a:effectLst>
        </p:spPr>
      </p:pic>
      <p:pic>
        <p:nvPicPr>
          <p:cNvPr id="22532" name="Picture 4" descr="http://medicina.dobro-est.com/images/medicina/vitaminy/vitaminy_obschee/vitaminy_rol.jpg"/>
          <p:cNvPicPr>
            <a:picLocks noChangeAspect="1" noChangeArrowheads="1"/>
          </p:cNvPicPr>
          <p:nvPr/>
        </p:nvPicPr>
        <p:blipFill>
          <a:blip r:embed="rId3" cstate="print"/>
          <a:srcRect/>
          <a:stretch>
            <a:fillRect/>
          </a:stretch>
        </p:blipFill>
        <p:spPr bwMode="auto">
          <a:xfrm>
            <a:off x="6012160" y="3717032"/>
            <a:ext cx="2619375" cy="2857500"/>
          </a:xfrm>
          <a:prstGeom prst="rect">
            <a:avLst/>
          </a:prstGeom>
          <a:ln>
            <a:noFill/>
          </a:ln>
          <a:effectLst>
            <a:outerShdw blurRad="190500" algn="tl" rotWithShape="0">
              <a:srgbClr val="000000">
                <a:alpha val="70000"/>
              </a:srgbClr>
            </a:outerShdw>
          </a:effectLst>
        </p:spPr>
      </p:pic>
      <p:pic>
        <p:nvPicPr>
          <p:cNvPr id="22534" name="Picture 6" descr="http://i.obozrevatel.ua/18/1312130/698100.jpg"/>
          <p:cNvPicPr>
            <a:picLocks noChangeAspect="1" noChangeArrowheads="1"/>
          </p:cNvPicPr>
          <p:nvPr/>
        </p:nvPicPr>
        <p:blipFill>
          <a:blip r:embed="rId4" cstate="print"/>
          <a:srcRect/>
          <a:stretch>
            <a:fillRect/>
          </a:stretch>
        </p:blipFill>
        <p:spPr bwMode="auto">
          <a:xfrm>
            <a:off x="4427984" y="332656"/>
            <a:ext cx="4286250" cy="2857500"/>
          </a:xfrm>
          <a:prstGeom prst="rect">
            <a:avLst/>
          </a:prstGeom>
          <a:ln>
            <a:noFill/>
          </a:ln>
          <a:effectLst>
            <a:outerShdw blurRad="190500" algn="tl" rotWithShape="0">
              <a:srgbClr val="000000">
                <a:alpha val="70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932</Words>
  <Application>Microsoft Office PowerPoint</Application>
  <PresentationFormat>Экран (4:3)</PresentationFormat>
  <Paragraphs>22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Вітаміни як компоненти їжі.  Їх роль в організмі</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Вітаміни як компоненти їжі.  Їх роль в організмі</dc:title>
  <dc:creator>Oleg</dc:creator>
  <cp:lastModifiedBy>Oleg</cp:lastModifiedBy>
  <cp:revision>9</cp:revision>
  <dcterms:created xsi:type="dcterms:W3CDTF">2014-03-11T18:11:03Z</dcterms:created>
  <dcterms:modified xsi:type="dcterms:W3CDTF">2014-03-11T19:38:06Z</dcterms:modified>
</cp:coreProperties>
</file>