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303" r:id="rId8"/>
    <p:sldId id="295" r:id="rId9"/>
    <p:sldId id="293" r:id="rId10"/>
    <p:sldId id="310" r:id="rId11"/>
    <p:sldId id="307" r:id="rId12"/>
    <p:sldId id="309" r:id="rId13"/>
    <p:sldId id="297" r:id="rId14"/>
    <p:sldId id="296" r:id="rId15"/>
    <p:sldId id="298" r:id="rId16"/>
    <p:sldId id="276" r:id="rId17"/>
    <p:sldId id="311" r:id="rId18"/>
    <p:sldId id="304" r:id="rId19"/>
    <p:sldId id="299" r:id="rId20"/>
    <p:sldId id="285" r:id="rId21"/>
    <p:sldId id="314" r:id="rId22"/>
    <p:sldId id="308" r:id="rId23"/>
    <p:sldId id="275" r:id="rId24"/>
    <p:sldId id="302" r:id="rId25"/>
    <p:sldId id="283" r:id="rId26"/>
    <p:sldId id="282" r:id="rId27"/>
    <p:sldId id="288" r:id="rId28"/>
    <p:sldId id="294" r:id="rId29"/>
    <p:sldId id="268" r:id="rId30"/>
    <p:sldId id="263" r:id="rId31"/>
    <p:sldId id="261" r:id="rId32"/>
    <p:sldId id="291" r:id="rId33"/>
    <p:sldId id="264" r:id="rId34"/>
    <p:sldId id="267" r:id="rId35"/>
    <p:sldId id="306" r:id="rId36"/>
    <p:sldId id="277" r:id="rId37"/>
    <p:sldId id="315" r:id="rId38"/>
    <p:sldId id="312" r:id="rId39"/>
    <p:sldId id="313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900B6-3AD6-4A94-8AD1-BB3A054F616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946232-5ED4-4A8E-8AA5-8BE5E9EDF241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Головний мозок</a:t>
          </a:r>
          <a:endParaRPr lang="uk-UA" sz="2800" b="1" dirty="0"/>
        </a:p>
      </dgm:t>
    </dgm:pt>
    <dgm:pt modelId="{7910D5CC-098B-4AB6-A55F-2B27A11367DC}" type="parTrans" cxnId="{4A44B643-48FE-4F9C-8BF6-EB04E58CA787}">
      <dgm:prSet/>
      <dgm:spPr/>
      <dgm:t>
        <a:bodyPr/>
        <a:lstStyle/>
        <a:p>
          <a:endParaRPr lang="uk-UA"/>
        </a:p>
      </dgm:t>
    </dgm:pt>
    <dgm:pt modelId="{EC1CFFFB-EC4E-4153-AEA8-ACB88FFECBB3}" type="sibTrans" cxnId="{4A44B643-48FE-4F9C-8BF6-EB04E58CA787}">
      <dgm:prSet/>
      <dgm:spPr/>
      <dgm:t>
        <a:bodyPr/>
        <a:lstStyle/>
        <a:p>
          <a:endParaRPr lang="uk-UA"/>
        </a:p>
      </dgm:t>
    </dgm:pt>
    <dgm:pt modelId="{ED47CFD3-33BD-488D-9A6B-480915C6DE61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Стовбур мозку</a:t>
          </a:r>
          <a:endParaRPr lang="uk-UA" sz="2800" b="1" dirty="0"/>
        </a:p>
      </dgm:t>
    </dgm:pt>
    <dgm:pt modelId="{E074AD05-8DEC-487E-9BF5-2960394A9482}" type="parTrans" cxnId="{0F358F78-9139-4873-81BE-D9C1AE3E725F}">
      <dgm:prSet/>
      <dgm:spPr/>
      <dgm:t>
        <a:bodyPr/>
        <a:lstStyle/>
        <a:p>
          <a:endParaRPr lang="uk-UA"/>
        </a:p>
      </dgm:t>
    </dgm:pt>
    <dgm:pt modelId="{9468911E-894F-46AA-A908-9B820CD1CF5B}" type="sibTrans" cxnId="{0F358F78-9139-4873-81BE-D9C1AE3E725F}">
      <dgm:prSet/>
      <dgm:spPr/>
      <dgm:t>
        <a:bodyPr/>
        <a:lstStyle/>
        <a:p>
          <a:endParaRPr lang="uk-UA"/>
        </a:p>
      </dgm:t>
    </dgm:pt>
    <dgm:pt modelId="{56A3CB8A-8E3C-4438-82FC-71B216014F60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Довгастий мозок</a:t>
          </a:r>
          <a:endParaRPr lang="uk-UA" b="1" dirty="0"/>
        </a:p>
      </dgm:t>
    </dgm:pt>
    <dgm:pt modelId="{031C9061-4B8F-4654-B6C6-B34213D6D89F}" type="parTrans" cxnId="{57D0A2F1-19AE-468E-B83A-F26C5EA981B1}">
      <dgm:prSet/>
      <dgm:spPr/>
      <dgm:t>
        <a:bodyPr/>
        <a:lstStyle/>
        <a:p>
          <a:endParaRPr lang="uk-UA"/>
        </a:p>
      </dgm:t>
    </dgm:pt>
    <dgm:pt modelId="{CFE328B2-F95F-4D23-884B-83E8BF051F92}" type="sibTrans" cxnId="{57D0A2F1-19AE-468E-B83A-F26C5EA981B1}">
      <dgm:prSet/>
      <dgm:spPr/>
      <dgm:t>
        <a:bodyPr/>
        <a:lstStyle/>
        <a:p>
          <a:endParaRPr lang="uk-UA"/>
        </a:p>
      </dgm:t>
    </dgm:pt>
    <dgm:pt modelId="{9E091A0C-E41B-4D23-807E-FB5429E752FE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Міст </a:t>
          </a:r>
          <a:endParaRPr lang="uk-UA" b="1" dirty="0"/>
        </a:p>
      </dgm:t>
    </dgm:pt>
    <dgm:pt modelId="{55F59382-8E7D-4AD0-BB04-AAB6F2050E31}" type="parTrans" cxnId="{1F1F5BE3-81DD-4FB4-A99E-47757F797932}">
      <dgm:prSet/>
      <dgm:spPr/>
      <dgm:t>
        <a:bodyPr/>
        <a:lstStyle/>
        <a:p>
          <a:endParaRPr lang="uk-UA"/>
        </a:p>
      </dgm:t>
    </dgm:pt>
    <dgm:pt modelId="{DDAA1535-503C-497D-BAF8-74383F6F695E}" type="sibTrans" cxnId="{1F1F5BE3-81DD-4FB4-A99E-47757F797932}">
      <dgm:prSet/>
      <dgm:spPr/>
      <dgm:t>
        <a:bodyPr/>
        <a:lstStyle/>
        <a:p>
          <a:endParaRPr lang="uk-UA"/>
        </a:p>
      </dgm:t>
    </dgm:pt>
    <dgm:pt modelId="{5E531990-BEC0-4227-890B-C64CD3F83349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Передній мозок</a:t>
          </a:r>
          <a:endParaRPr lang="uk-UA" sz="2800" b="1" dirty="0"/>
        </a:p>
      </dgm:t>
    </dgm:pt>
    <dgm:pt modelId="{7B72C462-1FDC-4AD8-A4ED-D88ED947E1B8}" type="parTrans" cxnId="{565359B3-F881-4AAC-AC4B-B1D634CBC6F3}">
      <dgm:prSet/>
      <dgm:spPr/>
      <dgm:t>
        <a:bodyPr/>
        <a:lstStyle/>
        <a:p>
          <a:endParaRPr lang="uk-UA"/>
        </a:p>
      </dgm:t>
    </dgm:pt>
    <dgm:pt modelId="{0912B9C8-9F03-4BBD-B8A7-5B0E624D003B}" type="sibTrans" cxnId="{565359B3-F881-4AAC-AC4B-B1D634CBC6F3}">
      <dgm:prSet/>
      <dgm:spPr/>
      <dgm:t>
        <a:bodyPr/>
        <a:lstStyle/>
        <a:p>
          <a:endParaRPr lang="uk-UA"/>
        </a:p>
      </dgm:t>
    </dgm:pt>
    <dgm:pt modelId="{C4772323-360B-464A-939C-B965AF6998C0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Мозочок </a:t>
          </a:r>
          <a:endParaRPr lang="uk-UA" sz="2800" b="1" dirty="0"/>
        </a:p>
      </dgm:t>
    </dgm:pt>
    <dgm:pt modelId="{9D6EAB02-6A91-4D6A-AE8C-5B87F9F08BE1}" type="parTrans" cxnId="{F8EF1C29-DB08-44DE-AA19-854EC31FC8D7}">
      <dgm:prSet/>
      <dgm:spPr/>
      <dgm:t>
        <a:bodyPr/>
        <a:lstStyle/>
        <a:p>
          <a:endParaRPr lang="uk-UA"/>
        </a:p>
      </dgm:t>
    </dgm:pt>
    <dgm:pt modelId="{21D97B8C-D863-4E64-A564-DB5F9D0C6F7A}" type="sibTrans" cxnId="{F8EF1C29-DB08-44DE-AA19-854EC31FC8D7}">
      <dgm:prSet/>
      <dgm:spPr/>
      <dgm:t>
        <a:bodyPr/>
        <a:lstStyle/>
        <a:p>
          <a:endParaRPr lang="uk-UA"/>
        </a:p>
      </dgm:t>
    </dgm:pt>
    <dgm:pt modelId="{FBE7C57A-94E8-43B4-9706-59CB76016D8F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Середній мозок</a:t>
          </a:r>
          <a:endParaRPr lang="uk-UA" b="1" dirty="0"/>
        </a:p>
      </dgm:t>
    </dgm:pt>
    <dgm:pt modelId="{103DC4CC-B17D-4EF8-A80C-9860A76F9F0D}" type="parTrans" cxnId="{7124606F-F706-4052-BB92-80E7866425D4}">
      <dgm:prSet/>
      <dgm:spPr/>
      <dgm:t>
        <a:bodyPr/>
        <a:lstStyle/>
        <a:p>
          <a:endParaRPr lang="uk-UA"/>
        </a:p>
      </dgm:t>
    </dgm:pt>
    <dgm:pt modelId="{5E450B5F-1997-4061-9363-F43244EEEFB6}" type="sibTrans" cxnId="{7124606F-F706-4052-BB92-80E7866425D4}">
      <dgm:prSet/>
      <dgm:spPr/>
      <dgm:t>
        <a:bodyPr/>
        <a:lstStyle/>
        <a:p>
          <a:endParaRPr lang="uk-UA"/>
        </a:p>
      </dgm:t>
    </dgm:pt>
    <dgm:pt modelId="{F158E3B7-E0E8-4A2E-8BF6-0468F7293D85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Проміжний  мозок</a:t>
          </a:r>
          <a:endParaRPr lang="uk-UA" b="1" dirty="0"/>
        </a:p>
      </dgm:t>
    </dgm:pt>
    <dgm:pt modelId="{95A25F4B-E68C-433D-8A28-F9003365A915}" type="parTrans" cxnId="{CB460696-0A4E-4488-9CA7-22522604CE46}">
      <dgm:prSet/>
      <dgm:spPr/>
      <dgm:t>
        <a:bodyPr/>
        <a:lstStyle/>
        <a:p>
          <a:endParaRPr lang="uk-UA"/>
        </a:p>
      </dgm:t>
    </dgm:pt>
    <dgm:pt modelId="{7CF3C6B6-6FFC-4251-8148-D282F9B88599}" type="sibTrans" cxnId="{CB460696-0A4E-4488-9CA7-22522604CE46}">
      <dgm:prSet/>
      <dgm:spPr/>
      <dgm:t>
        <a:bodyPr/>
        <a:lstStyle/>
        <a:p>
          <a:endParaRPr lang="uk-UA"/>
        </a:p>
      </dgm:t>
    </dgm:pt>
    <dgm:pt modelId="{83F6B22A-D92F-41F8-823A-B5942BF8F279}" type="pres">
      <dgm:prSet presAssocID="{F02900B6-3AD6-4A94-8AD1-BB3A054F61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409FFD6-DAA2-4F93-8718-1E222DE0D7CA}" type="pres">
      <dgm:prSet presAssocID="{34946232-5ED4-4A8E-8AA5-8BE5E9EDF241}" presName="vertOne" presStyleCnt="0"/>
      <dgm:spPr/>
    </dgm:pt>
    <dgm:pt modelId="{907BCA38-8CA5-4B76-BD4E-A3C5247ED4A4}" type="pres">
      <dgm:prSet presAssocID="{34946232-5ED4-4A8E-8AA5-8BE5E9EDF241}" presName="txOne" presStyleLbl="node0" presStyleIdx="0" presStyleCnt="2" custScaleX="47972" custScaleY="19724" custLinFactNeighborX="7258" custLinFactNeighborY="-482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78D562-D808-47AE-86EA-244CE55B1D5D}" type="pres">
      <dgm:prSet presAssocID="{34946232-5ED4-4A8E-8AA5-8BE5E9EDF241}" presName="parTransOne" presStyleCnt="0"/>
      <dgm:spPr/>
    </dgm:pt>
    <dgm:pt modelId="{3341CF54-14D7-41DB-AB47-FF268FBFBC57}" type="pres">
      <dgm:prSet presAssocID="{34946232-5ED4-4A8E-8AA5-8BE5E9EDF241}" presName="horzOne" presStyleCnt="0"/>
      <dgm:spPr/>
    </dgm:pt>
    <dgm:pt modelId="{A70F0866-5754-4CDC-8285-960C3C621575}" type="pres">
      <dgm:prSet presAssocID="{ED47CFD3-33BD-488D-9A6B-480915C6DE61}" presName="vertTwo" presStyleCnt="0"/>
      <dgm:spPr/>
    </dgm:pt>
    <dgm:pt modelId="{711E9F42-7B0D-4948-8FB4-B06058464510}" type="pres">
      <dgm:prSet presAssocID="{ED47CFD3-33BD-488D-9A6B-480915C6DE61}" presName="txTwo" presStyleLbl="node2" presStyleIdx="0" presStyleCnt="2" custScaleX="84242" custScaleY="20456" custLinFactY="-2376" custLinFactNeighborX="264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9AF8DB-086F-41FC-8AEE-3F0366E85517}" type="pres">
      <dgm:prSet presAssocID="{ED47CFD3-33BD-488D-9A6B-480915C6DE61}" presName="parTransTwo" presStyleCnt="0"/>
      <dgm:spPr/>
    </dgm:pt>
    <dgm:pt modelId="{6FFCE8C9-6692-4A40-AE43-ED023953BACD}" type="pres">
      <dgm:prSet presAssocID="{ED47CFD3-33BD-488D-9A6B-480915C6DE61}" presName="horzTwo" presStyleCnt="0"/>
      <dgm:spPr/>
    </dgm:pt>
    <dgm:pt modelId="{9C682F69-BB3C-4C12-83AE-86A77D2EE762}" type="pres">
      <dgm:prSet presAssocID="{56A3CB8A-8E3C-4438-82FC-71B216014F60}" presName="vertThree" presStyleCnt="0"/>
      <dgm:spPr/>
    </dgm:pt>
    <dgm:pt modelId="{7CF6AB3C-99B4-469E-886C-8CEC56C8C810}" type="pres">
      <dgm:prSet presAssocID="{56A3CB8A-8E3C-4438-82FC-71B216014F60}" presName="txThree" presStyleLbl="node3" presStyleIdx="0" presStyleCnt="4" custScaleY="29607" custLinFactNeighborX="12943" custLinFactNeighborY="-193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283113-AC05-4DFE-992C-B3222E384105}" type="pres">
      <dgm:prSet presAssocID="{56A3CB8A-8E3C-4438-82FC-71B216014F60}" presName="horzThree" presStyleCnt="0"/>
      <dgm:spPr/>
    </dgm:pt>
    <dgm:pt modelId="{1DF19397-7453-401F-B603-97BABADBD77C}" type="pres">
      <dgm:prSet presAssocID="{CFE328B2-F95F-4D23-884B-83E8BF051F92}" presName="sibSpaceThree" presStyleCnt="0"/>
      <dgm:spPr/>
    </dgm:pt>
    <dgm:pt modelId="{24C97B5F-3FBD-4F81-92A8-F3148CA40383}" type="pres">
      <dgm:prSet presAssocID="{9E091A0C-E41B-4D23-807E-FB5429E752FE}" presName="vertThree" presStyleCnt="0"/>
      <dgm:spPr/>
    </dgm:pt>
    <dgm:pt modelId="{6C3E117F-1E5D-4DD4-9E17-97F1CFD04270}" type="pres">
      <dgm:prSet presAssocID="{9E091A0C-E41B-4D23-807E-FB5429E752FE}" presName="txThree" presStyleLbl="node3" presStyleIdx="1" presStyleCnt="4" custScaleY="29029" custLinFactNeighborX="6265" custLinFactNeighborY="-9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CE2E02-6DB2-466C-BB33-6ECF61F06244}" type="pres">
      <dgm:prSet presAssocID="{9E091A0C-E41B-4D23-807E-FB5429E752FE}" presName="horzThree" presStyleCnt="0"/>
      <dgm:spPr/>
    </dgm:pt>
    <dgm:pt modelId="{E4150384-F91A-41A7-82CE-B85B66F3FDBE}" type="pres">
      <dgm:prSet presAssocID="{DDAA1535-503C-497D-BAF8-74383F6F695E}" presName="sibSpaceThree" presStyleCnt="0"/>
      <dgm:spPr/>
    </dgm:pt>
    <dgm:pt modelId="{953B5432-B801-4412-9609-904A36E93E5F}" type="pres">
      <dgm:prSet presAssocID="{FBE7C57A-94E8-43B4-9706-59CB76016D8F}" presName="vertThree" presStyleCnt="0"/>
      <dgm:spPr/>
    </dgm:pt>
    <dgm:pt modelId="{B0E9993F-EEBC-4477-BEA9-5E91AEBE95D0}" type="pres">
      <dgm:prSet presAssocID="{FBE7C57A-94E8-43B4-9706-59CB76016D8F}" presName="txThree" presStyleLbl="node3" presStyleIdx="2" presStyleCnt="4" custScaleY="29712" custLinFactNeighborX="97109" custLinFactNeighborY="29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E4DED7-FCEB-408F-A846-9EF033A6258B}" type="pres">
      <dgm:prSet presAssocID="{FBE7C57A-94E8-43B4-9706-59CB76016D8F}" presName="horzThree" presStyleCnt="0"/>
      <dgm:spPr/>
    </dgm:pt>
    <dgm:pt modelId="{611FE375-8673-4A02-AE7A-AFD01ECC1B29}" type="pres">
      <dgm:prSet presAssocID="{9468911E-894F-46AA-A908-9B820CD1CF5B}" presName="sibSpaceTwo" presStyleCnt="0"/>
      <dgm:spPr/>
    </dgm:pt>
    <dgm:pt modelId="{0C0BAB14-F16F-4853-A574-337EA75A7987}" type="pres">
      <dgm:prSet presAssocID="{5E531990-BEC0-4227-890B-C64CD3F83349}" presName="vertTwo" presStyleCnt="0"/>
      <dgm:spPr/>
    </dgm:pt>
    <dgm:pt modelId="{2C1AAC9D-928E-4394-8F9C-11CEC1784529}" type="pres">
      <dgm:prSet presAssocID="{5E531990-BEC0-4227-890B-C64CD3F83349}" presName="txTwo" presStyleLbl="node2" presStyleIdx="1" presStyleCnt="2" custScaleX="142853" custScaleY="18480" custLinFactY="-787" custLinFactNeighborX="4296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041F56D-0635-4B55-BCFC-5080099C0795}" type="pres">
      <dgm:prSet presAssocID="{5E531990-BEC0-4227-890B-C64CD3F83349}" presName="parTransTwo" presStyleCnt="0"/>
      <dgm:spPr/>
    </dgm:pt>
    <dgm:pt modelId="{F077E3FE-D3BF-4BF4-8150-288AFD743D0C}" type="pres">
      <dgm:prSet presAssocID="{5E531990-BEC0-4227-890B-C64CD3F83349}" presName="horzTwo" presStyleCnt="0"/>
      <dgm:spPr/>
    </dgm:pt>
    <dgm:pt modelId="{79177F29-DBF2-409E-88D2-65B2476B5FF8}" type="pres">
      <dgm:prSet presAssocID="{C4772323-360B-464A-939C-B965AF6998C0}" presName="vertThree" presStyleCnt="0"/>
      <dgm:spPr/>
    </dgm:pt>
    <dgm:pt modelId="{02784350-B0F4-4998-81F0-F3D44BCE6BF0}" type="pres">
      <dgm:prSet presAssocID="{C4772323-360B-464A-939C-B965AF6998C0}" presName="txThree" presStyleLbl="node3" presStyleIdx="3" presStyleCnt="4" custScaleX="215823" custScaleY="18667" custLinFactNeighborX="-31528" custLinFactNeighborY="-189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C86B5D-2418-4C14-8874-A4C4AA2FD350}" type="pres">
      <dgm:prSet presAssocID="{C4772323-360B-464A-939C-B965AF6998C0}" presName="horzThree" presStyleCnt="0"/>
      <dgm:spPr/>
    </dgm:pt>
    <dgm:pt modelId="{E80DADBD-99FB-4AB6-9958-A8754D38B8A2}" type="pres">
      <dgm:prSet presAssocID="{EC1CFFFB-EC4E-4153-AEA8-ACB88FFECBB3}" presName="sibSpaceOne" presStyleCnt="0"/>
      <dgm:spPr/>
    </dgm:pt>
    <dgm:pt modelId="{250DAD25-569E-4ADA-A0DF-407BD46BDCA9}" type="pres">
      <dgm:prSet presAssocID="{F158E3B7-E0E8-4A2E-8BF6-0468F7293D85}" presName="vertOne" presStyleCnt="0"/>
      <dgm:spPr/>
    </dgm:pt>
    <dgm:pt modelId="{A124C21C-F81C-4121-8808-7F3EDFF6F89C}" type="pres">
      <dgm:prSet presAssocID="{F158E3B7-E0E8-4A2E-8BF6-0468F7293D85}" presName="txOne" presStyleLbl="node0" presStyleIdx="1" presStyleCnt="2" custScaleY="29712" custLinFactX="-200000" custLinFactNeighborX="-233922" custLinFactNeighborY="554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4646B9-0C8C-44CE-987F-17F883D5B4A6}" type="pres">
      <dgm:prSet presAssocID="{F158E3B7-E0E8-4A2E-8BF6-0468F7293D85}" presName="horzOne" presStyleCnt="0"/>
      <dgm:spPr/>
    </dgm:pt>
  </dgm:ptLst>
  <dgm:cxnLst>
    <dgm:cxn modelId="{29A978C3-9318-45AD-9758-FC81763CC344}" type="presOf" srcId="{9E091A0C-E41B-4D23-807E-FB5429E752FE}" destId="{6C3E117F-1E5D-4DD4-9E17-97F1CFD04270}" srcOrd="0" destOrd="0" presId="urn:microsoft.com/office/officeart/2005/8/layout/hierarchy4"/>
    <dgm:cxn modelId="{7446CF27-BCBF-46E5-919F-D34EF0F8CDA4}" type="presOf" srcId="{F158E3B7-E0E8-4A2E-8BF6-0468F7293D85}" destId="{A124C21C-F81C-4121-8808-7F3EDFF6F89C}" srcOrd="0" destOrd="0" presId="urn:microsoft.com/office/officeart/2005/8/layout/hierarchy4"/>
    <dgm:cxn modelId="{1F1F5BE3-81DD-4FB4-A99E-47757F797932}" srcId="{ED47CFD3-33BD-488D-9A6B-480915C6DE61}" destId="{9E091A0C-E41B-4D23-807E-FB5429E752FE}" srcOrd="1" destOrd="0" parTransId="{55F59382-8E7D-4AD0-BB04-AAB6F2050E31}" sibTransId="{DDAA1535-503C-497D-BAF8-74383F6F695E}"/>
    <dgm:cxn modelId="{A64343E5-0639-4699-A297-49B81E7C6102}" type="presOf" srcId="{FBE7C57A-94E8-43B4-9706-59CB76016D8F}" destId="{B0E9993F-EEBC-4477-BEA9-5E91AEBE95D0}" srcOrd="0" destOrd="0" presId="urn:microsoft.com/office/officeart/2005/8/layout/hierarchy4"/>
    <dgm:cxn modelId="{137C0D7E-D4D2-4E36-BC5F-68D0836FA443}" type="presOf" srcId="{5E531990-BEC0-4227-890B-C64CD3F83349}" destId="{2C1AAC9D-928E-4394-8F9C-11CEC1784529}" srcOrd="0" destOrd="0" presId="urn:microsoft.com/office/officeart/2005/8/layout/hierarchy4"/>
    <dgm:cxn modelId="{42E9804D-FC5B-4A9B-932A-A50108FBE256}" type="presOf" srcId="{34946232-5ED4-4A8E-8AA5-8BE5E9EDF241}" destId="{907BCA38-8CA5-4B76-BD4E-A3C5247ED4A4}" srcOrd="0" destOrd="0" presId="urn:microsoft.com/office/officeart/2005/8/layout/hierarchy4"/>
    <dgm:cxn modelId="{7124606F-F706-4052-BB92-80E7866425D4}" srcId="{ED47CFD3-33BD-488D-9A6B-480915C6DE61}" destId="{FBE7C57A-94E8-43B4-9706-59CB76016D8F}" srcOrd="2" destOrd="0" parTransId="{103DC4CC-B17D-4EF8-A80C-9860A76F9F0D}" sibTransId="{5E450B5F-1997-4061-9363-F43244EEEFB6}"/>
    <dgm:cxn modelId="{CB460696-0A4E-4488-9CA7-22522604CE46}" srcId="{F02900B6-3AD6-4A94-8AD1-BB3A054F6167}" destId="{F158E3B7-E0E8-4A2E-8BF6-0468F7293D85}" srcOrd="1" destOrd="0" parTransId="{95A25F4B-E68C-433D-8A28-F9003365A915}" sibTransId="{7CF3C6B6-6FFC-4251-8148-D282F9B88599}"/>
    <dgm:cxn modelId="{F8EF1C29-DB08-44DE-AA19-854EC31FC8D7}" srcId="{5E531990-BEC0-4227-890B-C64CD3F83349}" destId="{C4772323-360B-464A-939C-B965AF6998C0}" srcOrd="0" destOrd="0" parTransId="{9D6EAB02-6A91-4D6A-AE8C-5B87F9F08BE1}" sibTransId="{21D97B8C-D863-4E64-A564-DB5F9D0C6F7A}"/>
    <dgm:cxn modelId="{0F358F78-9139-4873-81BE-D9C1AE3E725F}" srcId="{34946232-5ED4-4A8E-8AA5-8BE5E9EDF241}" destId="{ED47CFD3-33BD-488D-9A6B-480915C6DE61}" srcOrd="0" destOrd="0" parTransId="{E074AD05-8DEC-487E-9BF5-2960394A9482}" sibTransId="{9468911E-894F-46AA-A908-9B820CD1CF5B}"/>
    <dgm:cxn modelId="{4A44B643-48FE-4F9C-8BF6-EB04E58CA787}" srcId="{F02900B6-3AD6-4A94-8AD1-BB3A054F6167}" destId="{34946232-5ED4-4A8E-8AA5-8BE5E9EDF241}" srcOrd="0" destOrd="0" parTransId="{7910D5CC-098B-4AB6-A55F-2B27A11367DC}" sibTransId="{EC1CFFFB-EC4E-4153-AEA8-ACB88FFECBB3}"/>
    <dgm:cxn modelId="{1B5007B1-B8DF-4EEA-81E6-8E8C19E0EF5F}" type="presOf" srcId="{F02900B6-3AD6-4A94-8AD1-BB3A054F6167}" destId="{83F6B22A-D92F-41F8-823A-B5942BF8F279}" srcOrd="0" destOrd="0" presId="urn:microsoft.com/office/officeart/2005/8/layout/hierarchy4"/>
    <dgm:cxn modelId="{57D0A2F1-19AE-468E-B83A-F26C5EA981B1}" srcId="{ED47CFD3-33BD-488D-9A6B-480915C6DE61}" destId="{56A3CB8A-8E3C-4438-82FC-71B216014F60}" srcOrd="0" destOrd="0" parTransId="{031C9061-4B8F-4654-B6C6-B34213D6D89F}" sibTransId="{CFE328B2-F95F-4D23-884B-83E8BF051F92}"/>
    <dgm:cxn modelId="{A53F8914-7422-4463-9E70-40AF0DE33A69}" type="presOf" srcId="{ED47CFD3-33BD-488D-9A6B-480915C6DE61}" destId="{711E9F42-7B0D-4948-8FB4-B06058464510}" srcOrd="0" destOrd="0" presId="urn:microsoft.com/office/officeart/2005/8/layout/hierarchy4"/>
    <dgm:cxn modelId="{4430BA3B-A0AD-4637-80C0-BB1139BFDDA5}" type="presOf" srcId="{56A3CB8A-8E3C-4438-82FC-71B216014F60}" destId="{7CF6AB3C-99B4-469E-886C-8CEC56C8C810}" srcOrd="0" destOrd="0" presId="urn:microsoft.com/office/officeart/2005/8/layout/hierarchy4"/>
    <dgm:cxn modelId="{3D63128E-2BE4-4A61-B2A9-9E40A7EEBD66}" type="presOf" srcId="{C4772323-360B-464A-939C-B965AF6998C0}" destId="{02784350-B0F4-4998-81F0-F3D44BCE6BF0}" srcOrd="0" destOrd="0" presId="urn:microsoft.com/office/officeart/2005/8/layout/hierarchy4"/>
    <dgm:cxn modelId="{565359B3-F881-4AAC-AC4B-B1D634CBC6F3}" srcId="{34946232-5ED4-4A8E-8AA5-8BE5E9EDF241}" destId="{5E531990-BEC0-4227-890B-C64CD3F83349}" srcOrd="1" destOrd="0" parTransId="{7B72C462-1FDC-4AD8-A4ED-D88ED947E1B8}" sibTransId="{0912B9C8-9F03-4BBD-B8A7-5B0E624D003B}"/>
    <dgm:cxn modelId="{A3938F40-1894-45E3-AAEC-A3B9C2B4C0B7}" type="presParOf" srcId="{83F6B22A-D92F-41F8-823A-B5942BF8F279}" destId="{E409FFD6-DAA2-4F93-8718-1E222DE0D7CA}" srcOrd="0" destOrd="0" presId="urn:microsoft.com/office/officeart/2005/8/layout/hierarchy4"/>
    <dgm:cxn modelId="{AC0A2FC8-DB45-47E6-8DB4-7747C5F19ADB}" type="presParOf" srcId="{E409FFD6-DAA2-4F93-8718-1E222DE0D7CA}" destId="{907BCA38-8CA5-4B76-BD4E-A3C5247ED4A4}" srcOrd="0" destOrd="0" presId="urn:microsoft.com/office/officeart/2005/8/layout/hierarchy4"/>
    <dgm:cxn modelId="{1A6975F7-95E8-4BD2-A9FF-F534978C4547}" type="presParOf" srcId="{E409FFD6-DAA2-4F93-8718-1E222DE0D7CA}" destId="{DB78D562-D808-47AE-86EA-244CE55B1D5D}" srcOrd="1" destOrd="0" presId="urn:microsoft.com/office/officeart/2005/8/layout/hierarchy4"/>
    <dgm:cxn modelId="{D74C737D-A683-467D-9884-ADBF41250C9E}" type="presParOf" srcId="{E409FFD6-DAA2-4F93-8718-1E222DE0D7CA}" destId="{3341CF54-14D7-41DB-AB47-FF268FBFBC57}" srcOrd="2" destOrd="0" presId="urn:microsoft.com/office/officeart/2005/8/layout/hierarchy4"/>
    <dgm:cxn modelId="{3DF837BC-0A03-48E6-95D7-E938A4C5A58B}" type="presParOf" srcId="{3341CF54-14D7-41DB-AB47-FF268FBFBC57}" destId="{A70F0866-5754-4CDC-8285-960C3C621575}" srcOrd="0" destOrd="0" presId="urn:microsoft.com/office/officeart/2005/8/layout/hierarchy4"/>
    <dgm:cxn modelId="{D59946BD-B6F3-4E79-B070-D3256453B42F}" type="presParOf" srcId="{A70F0866-5754-4CDC-8285-960C3C621575}" destId="{711E9F42-7B0D-4948-8FB4-B06058464510}" srcOrd="0" destOrd="0" presId="urn:microsoft.com/office/officeart/2005/8/layout/hierarchy4"/>
    <dgm:cxn modelId="{E1983419-B872-4FEB-AEFE-4E4A185A62C5}" type="presParOf" srcId="{A70F0866-5754-4CDC-8285-960C3C621575}" destId="{909AF8DB-086F-41FC-8AEE-3F0366E85517}" srcOrd="1" destOrd="0" presId="urn:microsoft.com/office/officeart/2005/8/layout/hierarchy4"/>
    <dgm:cxn modelId="{49D8B444-F7E6-4A3D-A47D-BD88E619C623}" type="presParOf" srcId="{A70F0866-5754-4CDC-8285-960C3C621575}" destId="{6FFCE8C9-6692-4A40-AE43-ED023953BACD}" srcOrd="2" destOrd="0" presId="urn:microsoft.com/office/officeart/2005/8/layout/hierarchy4"/>
    <dgm:cxn modelId="{E8309053-8573-4B8A-9CF9-0B67CDD78126}" type="presParOf" srcId="{6FFCE8C9-6692-4A40-AE43-ED023953BACD}" destId="{9C682F69-BB3C-4C12-83AE-86A77D2EE762}" srcOrd="0" destOrd="0" presId="urn:microsoft.com/office/officeart/2005/8/layout/hierarchy4"/>
    <dgm:cxn modelId="{308FF8C6-4C92-4DFF-B8BB-7FC046A83C6E}" type="presParOf" srcId="{9C682F69-BB3C-4C12-83AE-86A77D2EE762}" destId="{7CF6AB3C-99B4-469E-886C-8CEC56C8C810}" srcOrd="0" destOrd="0" presId="urn:microsoft.com/office/officeart/2005/8/layout/hierarchy4"/>
    <dgm:cxn modelId="{462A3415-6EB7-4E38-B2EE-9764029A0083}" type="presParOf" srcId="{9C682F69-BB3C-4C12-83AE-86A77D2EE762}" destId="{43283113-AC05-4DFE-992C-B3222E384105}" srcOrd="1" destOrd="0" presId="urn:microsoft.com/office/officeart/2005/8/layout/hierarchy4"/>
    <dgm:cxn modelId="{FD45EAF3-41BC-4F53-96F1-05A46136E73E}" type="presParOf" srcId="{6FFCE8C9-6692-4A40-AE43-ED023953BACD}" destId="{1DF19397-7453-401F-B603-97BABADBD77C}" srcOrd="1" destOrd="0" presId="urn:microsoft.com/office/officeart/2005/8/layout/hierarchy4"/>
    <dgm:cxn modelId="{691F6262-0498-4321-B00D-AD6FB2F8C87F}" type="presParOf" srcId="{6FFCE8C9-6692-4A40-AE43-ED023953BACD}" destId="{24C97B5F-3FBD-4F81-92A8-F3148CA40383}" srcOrd="2" destOrd="0" presId="urn:microsoft.com/office/officeart/2005/8/layout/hierarchy4"/>
    <dgm:cxn modelId="{E94E07BB-EC77-495C-962C-4CEF31E62EB4}" type="presParOf" srcId="{24C97B5F-3FBD-4F81-92A8-F3148CA40383}" destId="{6C3E117F-1E5D-4DD4-9E17-97F1CFD04270}" srcOrd="0" destOrd="0" presId="urn:microsoft.com/office/officeart/2005/8/layout/hierarchy4"/>
    <dgm:cxn modelId="{3ECB3CC7-EC1B-457E-BC97-7D8CE8FD5D7B}" type="presParOf" srcId="{24C97B5F-3FBD-4F81-92A8-F3148CA40383}" destId="{FACE2E02-6DB2-466C-BB33-6ECF61F06244}" srcOrd="1" destOrd="0" presId="urn:microsoft.com/office/officeart/2005/8/layout/hierarchy4"/>
    <dgm:cxn modelId="{6AA72D8C-278B-4B99-8D63-7C8140882B1C}" type="presParOf" srcId="{6FFCE8C9-6692-4A40-AE43-ED023953BACD}" destId="{E4150384-F91A-41A7-82CE-B85B66F3FDBE}" srcOrd="3" destOrd="0" presId="urn:microsoft.com/office/officeart/2005/8/layout/hierarchy4"/>
    <dgm:cxn modelId="{D5FC5203-3941-43FB-8AA5-53C069449433}" type="presParOf" srcId="{6FFCE8C9-6692-4A40-AE43-ED023953BACD}" destId="{953B5432-B801-4412-9609-904A36E93E5F}" srcOrd="4" destOrd="0" presId="urn:microsoft.com/office/officeart/2005/8/layout/hierarchy4"/>
    <dgm:cxn modelId="{033760BA-FBCC-4FED-AE72-D9E82E7621BD}" type="presParOf" srcId="{953B5432-B801-4412-9609-904A36E93E5F}" destId="{B0E9993F-EEBC-4477-BEA9-5E91AEBE95D0}" srcOrd="0" destOrd="0" presId="urn:microsoft.com/office/officeart/2005/8/layout/hierarchy4"/>
    <dgm:cxn modelId="{1F218F78-6C67-4832-AF0C-F3D3CF8DDB1B}" type="presParOf" srcId="{953B5432-B801-4412-9609-904A36E93E5F}" destId="{07E4DED7-FCEB-408F-A846-9EF033A6258B}" srcOrd="1" destOrd="0" presId="urn:microsoft.com/office/officeart/2005/8/layout/hierarchy4"/>
    <dgm:cxn modelId="{E1475D6A-F564-473A-A95E-7945810B1FA1}" type="presParOf" srcId="{3341CF54-14D7-41DB-AB47-FF268FBFBC57}" destId="{611FE375-8673-4A02-AE7A-AFD01ECC1B29}" srcOrd="1" destOrd="0" presId="urn:microsoft.com/office/officeart/2005/8/layout/hierarchy4"/>
    <dgm:cxn modelId="{2953351E-FDB7-43EF-8B72-D06C6DF7758C}" type="presParOf" srcId="{3341CF54-14D7-41DB-AB47-FF268FBFBC57}" destId="{0C0BAB14-F16F-4853-A574-337EA75A7987}" srcOrd="2" destOrd="0" presId="urn:microsoft.com/office/officeart/2005/8/layout/hierarchy4"/>
    <dgm:cxn modelId="{31BAD9BD-B573-4357-A273-36B2F93300FD}" type="presParOf" srcId="{0C0BAB14-F16F-4853-A574-337EA75A7987}" destId="{2C1AAC9D-928E-4394-8F9C-11CEC1784529}" srcOrd="0" destOrd="0" presId="urn:microsoft.com/office/officeart/2005/8/layout/hierarchy4"/>
    <dgm:cxn modelId="{65D5494B-0161-4066-B574-B7C7CBF0741D}" type="presParOf" srcId="{0C0BAB14-F16F-4853-A574-337EA75A7987}" destId="{2041F56D-0635-4B55-BCFC-5080099C0795}" srcOrd="1" destOrd="0" presId="urn:microsoft.com/office/officeart/2005/8/layout/hierarchy4"/>
    <dgm:cxn modelId="{B56EC808-135A-484E-851B-98000BE625EC}" type="presParOf" srcId="{0C0BAB14-F16F-4853-A574-337EA75A7987}" destId="{F077E3FE-D3BF-4BF4-8150-288AFD743D0C}" srcOrd="2" destOrd="0" presId="urn:microsoft.com/office/officeart/2005/8/layout/hierarchy4"/>
    <dgm:cxn modelId="{29B72593-F747-4D01-A0CD-756772D11DA8}" type="presParOf" srcId="{F077E3FE-D3BF-4BF4-8150-288AFD743D0C}" destId="{79177F29-DBF2-409E-88D2-65B2476B5FF8}" srcOrd="0" destOrd="0" presId="urn:microsoft.com/office/officeart/2005/8/layout/hierarchy4"/>
    <dgm:cxn modelId="{930DD1F4-5328-4519-ADF5-E525ADADB511}" type="presParOf" srcId="{79177F29-DBF2-409E-88D2-65B2476B5FF8}" destId="{02784350-B0F4-4998-81F0-F3D44BCE6BF0}" srcOrd="0" destOrd="0" presId="urn:microsoft.com/office/officeart/2005/8/layout/hierarchy4"/>
    <dgm:cxn modelId="{E30F1118-196D-41C9-B2E0-994032684C5F}" type="presParOf" srcId="{79177F29-DBF2-409E-88D2-65B2476B5FF8}" destId="{C1C86B5D-2418-4C14-8874-A4C4AA2FD350}" srcOrd="1" destOrd="0" presId="urn:microsoft.com/office/officeart/2005/8/layout/hierarchy4"/>
    <dgm:cxn modelId="{A564FE0C-7E34-4AD4-8687-1785256A89C8}" type="presParOf" srcId="{83F6B22A-D92F-41F8-823A-B5942BF8F279}" destId="{E80DADBD-99FB-4AB6-9958-A8754D38B8A2}" srcOrd="1" destOrd="0" presId="urn:microsoft.com/office/officeart/2005/8/layout/hierarchy4"/>
    <dgm:cxn modelId="{DE8FD58A-BED3-4E4A-BD2B-4A192D64A73E}" type="presParOf" srcId="{83F6B22A-D92F-41F8-823A-B5942BF8F279}" destId="{250DAD25-569E-4ADA-A0DF-407BD46BDCA9}" srcOrd="2" destOrd="0" presId="urn:microsoft.com/office/officeart/2005/8/layout/hierarchy4"/>
    <dgm:cxn modelId="{117EE64B-EB4E-4893-A755-10293A710627}" type="presParOf" srcId="{250DAD25-569E-4ADA-A0DF-407BD46BDCA9}" destId="{A124C21C-F81C-4121-8808-7F3EDFF6F89C}" srcOrd="0" destOrd="0" presId="urn:microsoft.com/office/officeart/2005/8/layout/hierarchy4"/>
    <dgm:cxn modelId="{0C3721E1-A0B5-4158-9DC2-1581170FDE16}" type="presParOf" srcId="{250DAD25-569E-4ADA-A0DF-407BD46BDCA9}" destId="{DC4646B9-0C8C-44CE-987F-17F883D5B4A6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DD7F8A-4246-436A-A591-BD75EFC7CA96}" type="datetimeFigureOut">
              <a:rPr lang="uk-UA" smtClean="0"/>
              <a:pPr/>
              <a:t>10.01.2011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Головний мозок</a:t>
            </a:r>
            <a:r>
              <a:rPr lang="en-US" sz="6000" b="1" dirty="0" smtClean="0">
                <a:solidFill>
                  <a:srgbClr val="002060"/>
                </a:solidFill>
              </a:rPr>
              <a:t>.</a:t>
            </a:r>
            <a:r>
              <a:rPr lang="uk-UA" sz="60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пульт керування, чи персональний </a:t>
            </a:r>
            <a:r>
              <a:rPr lang="uk-UA" b="1" dirty="0" err="1" smtClean="0">
                <a:solidFill>
                  <a:srgbClr val="002060"/>
                </a:solidFill>
              </a:rPr>
              <a:t>комп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ютер живого організму?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Матеріали до уроків у 9 класі</a:t>
            </a:r>
            <a:endParaRPr lang="uk-UA" b="1" dirty="0"/>
          </a:p>
        </p:txBody>
      </p:sp>
      <p:pic>
        <p:nvPicPr>
          <p:cNvPr id="4" name="Рисунок 3" descr="1282287395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000504"/>
            <a:ext cx="1743075" cy="166687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50112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Головний мозок складається із двох видів речовин: білої та сірої. Біла речовина – це скупчення дендритів та аксонів,а сіра – це скупчення тіл нейронів. Сіра вкриває мозок зовні і вигляді кори та невеликі частини сірої занурені </a:t>
            </a:r>
            <a:r>
              <a:rPr lang="uk-UA" sz="2400" dirty="0" smtClean="0"/>
              <a:t>в </a:t>
            </a:r>
            <a:r>
              <a:rPr lang="uk-UA" sz="2400" dirty="0" smtClean="0"/>
              <a:t>товщі білої </a:t>
            </a:r>
            <a:r>
              <a:rPr lang="uk-UA" sz="2400" dirty="0" smtClean="0"/>
              <a:t>у </a:t>
            </a:r>
            <a:r>
              <a:rPr lang="uk-UA" sz="2400" dirty="0" smtClean="0"/>
              <a:t>вигляді мозкових ядер і називаються підкіркою.  </a:t>
            </a:r>
          </a:p>
          <a:p>
            <a:r>
              <a:rPr lang="uk-UA" sz="2400" dirty="0" smtClean="0"/>
              <a:t>   Укритий </a:t>
            </a:r>
            <a:r>
              <a:rPr lang="uk-UA" sz="2400" dirty="0" smtClean="0"/>
              <a:t>головний мозок трьома мозковими оболонками: твердою, павутинною, судинною.</a:t>
            </a:r>
          </a:p>
          <a:p>
            <a:r>
              <a:rPr lang="uk-UA" sz="2400" dirty="0" smtClean="0"/>
              <a:t>Усередині головного мозку                                                                        містяться чотири шлуночки,                                                                        заповнені рідиною, яка                                                                                     сполучається з рідиною                                                                            спинного мозку.</a:t>
            </a:r>
            <a:endParaRPr lang="uk-UA" sz="2400" dirty="0"/>
          </a:p>
        </p:txBody>
      </p:sp>
      <p:pic>
        <p:nvPicPr>
          <p:cNvPr id="5" name="Рисунок 4" descr="біла-сі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28182"/>
            <a:ext cx="3643338" cy="25274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86808" cy="504351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За анатомічними даними головний мозок поділяють на 5 відділів: </a:t>
            </a:r>
          </a:p>
          <a:p>
            <a:pPr>
              <a:buNone/>
            </a:pPr>
            <a:r>
              <a:rPr lang="uk-UA" sz="3200" dirty="0" smtClean="0"/>
              <a:t>- передній;</a:t>
            </a:r>
          </a:p>
          <a:p>
            <a:pPr>
              <a:buNone/>
            </a:pPr>
            <a:r>
              <a:rPr lang="uk-UA" sz="3200" dirty="0" smtClean="0"/>
              <a:t>- проміжний;</a:t>
            </a:r>
          </a:p>
          <a:p>
            <a:pPr>
              <a:buNone/>
            </a:pPr>
            <a:r>
              <a:rPr lang="uk-UA" sz="3200" dirty="0" smtClean="0"/>
              <a:t>- середній;</a:t>
            </a:r>
          </a:p>
          <a:p>
            <a:pPr>
              <a:buNone/>
            </a:pPr>
            <a:r>
              <a:rPr lang="uk-UA" sz="3200" dirty="0" smtClean="0"/>
              <a:t>- задній;</a:t>
            </a:r>
          </a:p>
          <a:p>
            <a:pPr>
              <a:buNone/>
            </a:pPr>
            <a:r>
              <a:rPr lang="uk-UA" sz="3200" dirty="0" smtClean="0"/>
              <a:t>- довгастий.</a:t>
            </a:r>
          </a:p>
          <a:p>
            <a:r>
              <a:rPr lang="uk-UA" sz="3200" dirty="0" smtClean="0"/>
              <a:t>За функціональними даними його поділяють на стовбур мозку та великі півкулі.</a:t>
            </a:r>
            <a:endParaRPr lang="uk-UA" sz="3200" dirty="0"/>
          </a:p>
        </p:txBody>
      </p:sp>
      <p:pic>
        <p:nvPicPr>
          <p:cNvPr id="5" name="Рисунок 4" descr="197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714620"/>
            <a:ext cx="2936880" cy="2609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571736" y="2928934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26" y="3571876"/>
            <a:ext cx="271464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71736" y="4143380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00232" y="4500570"/>
            <a:ext cx="41434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14612" y="4929198"/>
            <a:ext cx="342902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71472" y="164305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Схема будови</a:t>
            </a:r>
            <a:endParaRPr lang="uk-UA" b="1" dirty="0"/>
          </a:p>
        </p:txBody>
      </p:sp>
      <p:pic>
        <p:nvPicPr>
          <p:cNvPr id="7" name="Рисунок 6" descr="головн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429132"/>
            <a:ext cx="2068397" cy="18110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214546" y="235743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57818" y="235743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71934" y="271462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85852" y="342900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750199" y="3750471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607455" y="3679033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178959" y="3679033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54344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 Він </a:t>
            </a:r>
            <a:r>
              <a:rPr lang="uk-UA" dirty="0" smtClean="0"/>
              <a:t>є межею між спинним і головним мозком, тому через цей відділ проходять нервові шляхи, що йдуть від спинного мозку, які потім перехрещуються. Тому ліва сторона мозку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з правою стороною                                         тіла, а права сторона мозку –                                               з лівою.</a:t>
            </a:r>
          </a:p>
          <a:p>
            <a:r>
              <a:rPr lang="uk-UA" dirty="0" smtClean="0"/>
              <a:t> Тут </a:t>
            </a:r>
            <a:r>
              <a:rPr lang="uk-UA" dirty="0" smtClean="0"/>
              <a:t>знаходиться дихальний                                           центр, що забезпечує                                        вентиляцію легень.</a:t>
            </a:r>
          </a:p>
        </p:txBody>
      </p:sp>
      <p:pic>
        <p:nvPicPr>
          <p:cNvPr id="6" name="Рисунок 5" descr="моз дов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643314"/>
            <a:ext cx="1285884" cy="16932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w_emosi-bra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357694"/>
            <a:ext cx="1500198" cy="150019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61488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У ньому знаходяться центри діяльності:</a:t>
            </a:r>
          </a:p>
          <a:p>
            <a:pPr>
              <a:buFontTx/>
              <a:buChar char="-"/>
            </a:pPr>
            <a:r>
              <a:rPr lang="uk-UA" dirty="0" smtClean="0"/>
              <a:t>- захисні рефлекси: кашель, чхання, мигання повік, сльозовиділення, блювоти.</a:t>
            </a:r>
          </a:p>
          <a:p>
            <a:pPr>
              <a:buFontTx/>
              <a:buChar char="-"/>
            </a:pPr>
            <a:r>
              <a:rPr lang="uk-UA" dirty="0" smtClean="0"/>
              <a:t>- харчові рефлекси: смоктання, ковтання, </a:t>
            </a:r>
            <a:r>
              <a:rPr lang="uk-UA" dirty="0" err="1" smtClean="0"/>
              <a:t>соковиділення</a:t>
            </a:r>
            <a:r>
              <a:rPr lang="uk-UA" dirty="0" smtClean="0"/>
              <a:t> травних залоз.</a:t>
            </a:r>
          </a:p>
          <a:p>
            <a:pPr>
              <a:buFontTx/>
              <a:buChar char="-"/>
            </a:pPr>
            <a:r>
              <a:rPr lang="uk-UA" dirty="0" smtClean="0"/>
              <a:t>- серцево-судинні рефлекси, що регулюють </a:t>
            </a:r>
            <a:r>
              <a:rPr lang="uk-UA" dirty="0" smtClean="0"/>
              <a:t>				діяльність </a:t>
            </a:r>
            <a:r>
              <a:rPr lang="uk-UA" dirty="0" smtClean="0"/>
              <a:t>серця та судин.</a:t>
            </a:r>
          </a:p>
          <a:p>
            <a:pPr>
              <a:buNone/>
            </a:pPr>
            <a:r>
              <a:rPr lang="uk-UA" dirty="0" smtClean="0"/>
              <a:t>				Пошкодження </a:t>
            </a:r>
            <a:r>
              <a:rPr lang="uk-UA" dirty="0" smtClean="0"/>
              <a:t>довгастого мозку </a:t>
            </a:r>
            <a:r>
              <a:rPr lang="uk-UA" dirty="0" smtClean="0"/>
              <a:t>			призводить </a:t>
            </a:r>
            <a:r>
              <a:rPr lang="uk-UA" dirty="0" smtClean="0"/>
              <a:t>до смерті, тому його </a:t>
            </a:r>
            <a:r>
              <a:rPr lang="uk-UA" dirty="0" smtClean="0"/>
              <a:t>			називають </a:t>
            </a:r>
            <a:r>
              <a:rPr lang="uk-UA" dirty="0" smtClean="0"/>
              <a:t>центром життя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6" name="Рисунок 5" descr="довг м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572008"/>
            <a:ext cx="1428760" cy="16787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Міст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28628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Міст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язує</a:t>
            </a:r>
            <a:r>
              <a:rPr lang="uk-UA" sz="3200" dirty="0" smtClean="0"/>
              <a:t> довгастий та середній мозок з іншими відділами головного мозку.</a:t>
            </a:r>
          </a:p>
          <a:p>
            <a:r>
              <a:rPr lang="uk-UA" sz="3200" dirty="0" smtClean="0"/>
              <a:t>Він виконує провідникову                                           функцію.</a:t>
            </a:r>
          </a:p>
          <a:p>
            <a:r>
              <a:rPr lang="uk-UA" sz="3200" dirty="0" smtClean="0"/>
              <a:t>Через нього проходять                                                    сигнали від слухових                                                   рецепторів і органів                                                                   рівноваги.</a:t>
            </a:r>
            <a:endParaRPr lang="uk-UA" sz="3200" dirty="0"/>
          </a:p>
        </p:txBody>
      </p:sp>
      <p:pic>
        <p:nvPicPr>
          <p:cNvPr id="5" name="Рисунок 4" descr="мі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143248"/>
            <a:ext cx="2641419" cy="262285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Мозочок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8572560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 smtClean="0"/>
              <a:t>			</a:t>
            </a:r>
            <a:r>
              <a:rPr lang="uk-UA" sz="2400" dirty="0" smtClean="0"/>
              <a:t>      </a:t>
            </a:r>
            <a:r>
              <a:rPr lang="uk-UA" sz="2800" dirty="0" smtClean="0"/>
              <a:t>Мозочок </a:t>
            </a:r>
            <a:r>
              <a:rPr lang="uk-UA" sz="2800" dirty="0" smtClean="0"/>
              <a:t>складається із двох </a:t>
            </a:r>
            <a:r>
              <a:rPr lang="uk-UA" sz="2800" dirty="0" smtClean="0"/>
              <a:t>				    півкуль</a:t>
            </a:r>
            <a:r>
              <a:rPr lang="uk-UA" sz="2800" dirty="0" smtClean="0"/>
              <a:t>, </a:t>
            </a:r>
            <a:r>
              <a:rPr lang="uk-UA" sz="2800" dirty="0" smtClean="0"/>
              <a:t>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єднаних</a:t>
            </a:r>
            <a:r>
              <a:rPr lang="uk-UA" sz="2800" dirty="0" smtClean="0"/>
              <a:t>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яком. Він </a:t>
            </a:r>
            <a:r>
              <a:rPr lang="uk-UA" sz="2800" dirty="0" smtClean="0"/>
              <a:t>   	                           тісно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 </a:t>
            </a:r>
            <a:r>
              <a:rPr lang="uk-UA" sz="2800" dirty="0" smtClean="0"/>
              <a:t>зі </a:t>
            </a:r>
            <a:r>
              <a:rPr lang="uk-UA" sz="2800" dirty="0" smtClean="0"/>
              <a:t>спинним </a:t>
            </a:r>
            <a:r>
              <a:rPr lang="uk-UA" sz="2800" dirty="0" smtClean="0"/>
              <a:t>				    мозком</a:t>
            </a:r>
            <a:r>
              <a:rPr lang="uk-UA" sz="2800" dirty="0" smtClean="0"/>
              <a:t>. Виконує мозочок три 				</a:t>
            </a:r>
            <a:r>
              <a:rPr lang="uk-UA" sz="2800" dirty="0" smtClean="0"/>
              <a:t>    основні </a:t>
            </a:r>
            <a:r>
              <a:rPr lang="uk-UA" sz="2800" dirty="0" smtClean="0"/>
              <a:t>функції: координація </a:t>
            </a:r>
            <a:r>
              <a:rPr lang="uk-UA" sz="2800" dirty="0" smtClean="0"/>
              <a:t>			               рухів</a:t>
            </a:r>
            <a:r>
              <a:rPr lang="uk-UA" sz="2800" dirty="0" smtClean="0"/>
              <a:t>, </a:t>
            </a:r>
            <a:r>
              <a:rPr lang="uk-UA" sz="2800" dirty="0" smtClean="0"/>
              <a:t>регуляція </a:t>
            </a:r>
            <a:r>
              <a:rPr lang="uk-UA" sz="2800" dirty="0" smtClean="0"/>
              <a:t>рівноваги тіла та регуляція </a:t>
            </a: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язового</a:t>
            </a:r>
            <a:r>
              <a:rPr lang="uk-UA" sz="2800" dirty="0" smtClean="0"/>
              <a:t> тонусу. Завдяки </a:t>
            </a:r>
            <a:r>
              <a:rPr lang="uk-UA" sz="2800" dirty="0" smtClean="0"/>
              <a:t>                    мозочку ми можемо </a:t>
            </a:r>
            <a:r>
              <a:rPr lang="uk-UA" sz="2800" dirty="0" smtClean="0"/>
              <a:t>робити тонкі </a:t>
            </a:r>
            <a:r>
              <a:rPr lang="uk-UA" sz="2800" dirty="0" smtClean="0"/>
              <a:t>                                   злагоджені </a:t>
            </a:r>
            <a:r>
              <a:rPr lang="uk-UA" sz="2800" dirty="0" smtClean="0"/>
              <a:t>рухи </a:t>
            </a:r>
            <a:r>
              <a:rPr lang="uk-UA" sz="2800" dirty="0" smtClean="0"/>
              <a:t>– писати</a:t>
            </a:r>
            <a:r>
              <a:rPr lang="uk-UA" sz="2800" dirty="0" smtClean="0"/>
              <a:t>, малювати, </a:t>
            </a:r>
            <a:r>
              <a:rPr lang="uk-UA" sz="2800" dirty="0" smtClean="0"/>
              <a:t>                                                                                 майструвати</a:t>
            </a:r>
            <a:r>
              <a:rPr lang="uk-UA" sz="2800" dirty="0" smtClean="0"/>
              <a:t>, а також </a:t>
            </a:r>
            <a:r>
              <a:rPr lang="uk-UA" sz="2800" dirty="0" smtClean="0"/>
              <a:t>контролювати                                                       вираз </a:t>
            </a:r>
            <a:r>
              <a:rPr lang="uk-UA" sz="2800" dirty="0" smtClean="0"/>
              <a:t>обличчя.</a:t>
            </a:r>
          </a:p>
        </p:txBody>
      </p:sp>
      <p:pic>
        <p:nvPicPr>
          <p:cNvPr id="7" name="Рисунок 6" descr="мозоч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2071702" cy="22020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овн вигл мозо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572008"/>
            <a:ext cx="2080868" cy="18043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4602294" cy="454344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До середнього мозку належать:</a:t>
            </a:r>
          </a:p>
          <a:p>
            <a:pPr>
              <a:buFontTx/>
              <a:buChar char="-"/>
            </a:pPr>
            <a:r>
              <a:rPr lang="uk-UA" dirty="0" smtClean="0"/>
              <a:t>ніжки мозку, по яких ідуть висхідні і низхідні провідні шляхи;</a:t>
            </a:r>
          </a:p>
          <a:p>
            <a:pPr>
              <a:buFontTx/>
              <a:buChar char="-"/>
            </a:pPr>
            <a:r>
              <a:rPr lang="uk-UA" dirty="0" smtClean="0"/>
              <a:t>дах мозку </a:t>
            </a:r>
            <a:r>
              <a:rPr lang="uk-UA" dirty="0" err="1" smtClean="0"/>
              <a:t>-чотиригорбкове</a:t>
            </a:r>
            <a:r>
              <a:rPr lang="uk-UA" dirty="0" smtClean="0"/>
              <a:t> тіло.</a:t>
            </a:r>
          </a:p>
          <a:p>
            <a:pPr>
              <a:buNone/>
            </a:pPr>
            <a:r>
              <a:rPr lang="uk-UA" dirty="0" smtClean="0"/>
              <a:t>Між ними міститься частина ретикулярної формації.</a:t>
            </a:r>
            <a:endParaRPr lang="uk-UA" dirty="0"/>
          </a:p>
        </p:txBody>
      </p:sp>
      <p:pic>
        <p:nvPicPr>
          <p:cNvPr id="6" name="Рисунок 5" descr="моз серед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000504"/>
            <a:ext cx="2286016" cy="23144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ер м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14488"/>
            <a:ext cx="1928826" cy="21079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5102360" cy="464347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Середній мозок </a:t>
            </a:r>
            <a:r>
              <a:rPr lang="uk-UA" sz="3200" dirty="0" smtClean="0"/>
              <a:t>виконує: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рухові реакції на несподіване звукове або світлове подразнення; </a:t>
            </a:r>
          </a:p>
          <a:p>
            <a:pPr>
              <a:buNone/>
            </a:pPr>
            <a:r>
              <a:rPr lang="uk-UA" sz="3200" dirty="0" smtClean="0"/>
              <a:t>п</a:t>
            </a:r>
            <a:r>
              <a:rPr lang="uk-UA" sz="3200" dirty="0" smtClean="0"/>
              <a:t>ервинні зорові </a:t>
            </a:r>
            <a:r>
              <a:rPr lang="uk-UA" sz="3200" dirty="0" smtClean="0"/>
              <a:t>та </a:t>
            </a:r>
            <a:r>
              <a:rPr lang="uk-UA" sz="3200" dirty="0" smtClean="0"/>
              <a:t>слухові центри беруть участь в організації мимовільної автоматизованої рухової реакції – старт-рефлекси.</a:t>
            </a:r>
            <a:endParaRPr lang="uk-UA" sz="3200" dirty="0" smtClean="0"/>
          </a:p>
        </p:txBody>
      </p:sp>
      <p:pic>
        <p:nvPicPr>
          <p:cNvPr id="5" name="Picture 4" descr="U05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3022908" cy="341213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Проміжний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32913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Розташований між стовбуром мозку та великими півкулями.  Його складовими є: таламус, епіфіз, гіпоталамус, до якого приєднаний гіпофіз.</a:t>
            </a:r>
          </a:p>
          <a:p>
            <a:r>
              <a:rPr lang="uk-UA" dirty="0" smtClean="0"/>
              <a:t>Містить вищі вегетативні центри.</a:t>
            </a:r>
          </a:p>
          <a:p>
            <a:r>
              <a:rPr lang="uk-UA" dirty="0" smtClean="0"/>
              <a:t>Здійснює рухові функції.</a:t>
            </a:r>
          </a:p>
          <a:p>
            <a:r>
              <a:rPr lang="uk-UA" dirty="0" smtClean="0"/>
              <a:t>Здійснює мімічні функції.</a:t>
            </a:r>
          </a:p>
          <a:p>
            <a:r>
              <a:rPr lang="uk-UA" dirty="0" smtClean="0"/>
              <a:t>Регулює обмінні процеси.</a:t>
            </a:r>
          </a:p>
          <a:p>
            <a:r>
              <a:rPr lang="uk-UA" dirty="0" smtClean="0"/>
              <a:t>Здійснює терморегуляцію.</a:t>
            </a:r>
          </a:p>
          <a:p>
            <a:endParaRPr lang="uk-UA" dirty="0"/>
          </a:p>
        </p:txBody>
      </p:sp>
      <p:pic>
        <p:nvPicPr>
          <p:cNvPr id="5" name="Рисунок 4" descr="буд промі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71810"/>
            <a:ext cx="2000264" cy="16739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4786322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1.Таламус</a:t>
            </a:r>
          </a:p>
          <a:p>
            <a:r>
              <a:rPr lang="uk-UA" dirty="0" smtClean="0"/>
              <a:t>2. Епіфіз</a:t>
            </a:r>
          </a:p>
          <a:p>
            <a:r>
              <a:rPr lang="uk-UA" dirty="0" smtClean="0"/>
              <a:t>3. Гіпофіз </a:t>
            </a:r>
          </a:p>
          <a:p>
            <a:r>
              <a:rPr lang="uk-UA" dirty="0" smtClean="0"/>
              <a:t>4. Гіпоталамус</a:t>
            </a:r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72560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200" dirty="0" smtClean="0"/>
              <a:t>Ознайомити учнів із особливостями будови головного мозку людини.</a:t>
            </a:r>
          </a:p>
          <a:p>
            <a:r>
              <a:rPr lang="uk-UA" sz="3200" dirty="0" smtClean="0"/>
              <a:t>Розкрити значення відділів                                     головного мозку у </a:t>
            </a:r>
            <a:r>
              <a:rPr lang="uk-UA" sz="3200" dirty="0" err="1" smtClean="0"/>
              <a:t>функціо-</a:t>
            </a:r>
            <a:r>
              <a:rPr lang="uk-UA" sz="3200" dirty="0" smtClean="0"/>
              <a:t>                                                  </a:t>
            </a:r>
            <a:r>
              <a:rPr lang="uk-UA" sz="3200" dirty="0" err="1" smtClean="0"/>
              <a:t>нальній</a:t>
            </a:r>
            <a:r>
              <a:rPr lang="uk-UA" sz="3200" dirty="0" smtClean="0"/>
              <a:t> діяльності людини.</a:t>
            </a:r>
          </a:p>
          <a:p>
            <a:r>
              <a:rPr lang="uk-UA" sz="3200" dirty="0" smtClean="0"/>
              <a:t>Дати загальні топографічні                                               відомості про стан головного                                                  мозку в черепі.</a:t>
            </a:r>
            <a:endParaRPr lang="en-US" sz="3200" dirty="0" smtClean="0"/>
          </a:p>
          <a:p>
            <a:r>
              <a:rPr lang="uk-UA" sz="3200" dirty="0" smtClean="0"/>
              <a:t>Цікаве про мозок людини.</a:t>
            </a:r>
          </a:p>
        </p:txBody>
      </p:sp>
      <p:pic>
        <p:nvPicPr>
          <p:cNvPr id="4" name="Рисунок 3" descr="1qa3t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43182"/>
            <a:ext cx="2630494" cy="312125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Великі півкулі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643998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800" dirty="0" smtClean="0"/>
              <a:t>Передній мозок – вищий відділ головного </a:t>
            </a:r>
            <a:r>
              <a:rPr lang="uk-UA" sz="2800" dirty="0" smtClean="0"/>
              <a:t>мозку</a:t>
            </a:r>
            <a:r>
              <a:rPr lang="uk-UA" sz="2800" dirty="0" smtClean="0"/>
              <a:t>.</a:t>
            </a:r>
            <a:r>
              <a:rPr lang="uk-UA" sz="2800" dirty="0" smtClean="0"/>
              <a:t> Поділений він </a:t>
            </a:r>
            <a:r>
              <a:rPr lang="uk-UA" sz="2800" dirty="0" smtClean="0"/>
              <a:t>на дві півкулі, які поєднані мозолистим </a:t>
            </a:r>
            <a:r>
              <a:rPr lang="uk-UA" sz="2800" dirty="0" smtClean="0"/>
              <a:t>тілом, що утворене </a:t>
            </a:r>
            <a:r>
              <a:rPr lang="uk-UA" sz="2800" dirty="0" smtClean="0"/>
              <a:t>щільним пучком нервових волокон. Кожна з півкуль поділена на чотири функціональні долі.  </a:t>
            </a:r>
            <a:endParaRPr lang="uk-UA" sz="2800" dirty="0"/>
          </a:p>
        </p:txBody>
      </p:sp>
      <p:pic>
        <p:nvPicPr>
          <p:cNvPr id="5" name="Picture 9" descr="U05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14752"/>
            <a:ext cx="2300012" cy="286040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мозолис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43380"/>
            <a:ext cx="2905714" cy="21342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erebell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3" y="4071942"/>
            <a:ext cx="1895777" cy="24100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Шлуночки головного мозку</a:t>
            </a:r>
            <a:endParaRPr lang="uk-UA" b="1" dirty="0"/>
          </a:p>
        </p:txBody>
      </p:sp>
      <p:pic>
        <p:nvPicPr>
          <p:cNvPr id="4" name="Рисунок 3" descr="желуд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00628" y="3071810"/>
            <a:ext cx="3675851" cy="33691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желол моз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071810"/>
            <a:ext cx="3429024" cy="34290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714488"/>
            <a:ext cx="828680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Усередині </a:t>
            </a:r>
            <a:r>
              <a:rPr lang="uk-UA" sz="2400" dirty="0" smtClean="0"/>
              <a:t>головного мозку </a:t>
            </a:r>
            <a:r>
              <a:rPr lang="uk-UA" sz="2400" dirty="0" smtClean="0"/>
              <a:t>містяться </a:t>
            </a:r>
            <a:r>
              <a:rPr lang="uk-UA" sz="2400" dirty="0" smtClean="0"/>
              <a:t>чотири шлуночки, </a:t>
            </a:r>
            <a:r>
              <a:rPr lang="uk-UA" sz="2400" dirty="0" smtClean="0"/>
              <a:t>заповнені рідиною, яка сполучається з спинномозковою рідиною.                                                                                             </a:t>
            </a:r>
            <a:endParaRPr lang="uk-UA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Підкіркові утворення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Таламус - зорові бугри.</a:t>
            </a:r>
          </a:p>
          <a:p>
            <a:r>
              <a:rPr lang="uk-UA" dirty="0" smtClean="0"/>
              <a:t>Гіпоталамус – </a:t>
            </a:r>
            <a:r>
              <a:rPr lang="uk-UA" dirty="0" err="1" smtClean="0"/>
              <a:t>підгорбкова</a:t>
            </a:r>
            <a:r>
              <a:rPr lang="uk-UA" dirty="0" smtClean="0"/>
              <a:t> ділянка.</a:t>
            </a:r>
          </a:p>
          <a:p>
            <a:r>
              <a:rPr lang="uk-UA" dirty="0" smtClean="0"/>
              <a:t>Епіфіз – шишкоподібне утворення.</a:t>
            </a:r>
          </a:p>
          <a:p>
            <a:r>
              <a:rPr lang="uk-UA" dirty="0" smtClean="0"/>
              <a:t>Ретикулярна формація.</a:t>
            </a:r>
          </a:p>
          <a:p>
            <a:r>
              <a:rPr lang="uk-UA" dirty="0" smtClean="0"/>
              <a:t>Смугасте тіло.</a:t>
            </a:r>
          </a:p>
          <a:p>
            <a:r>
              <a:rPr lang="uk-UA" dirty="0" smtClean="0"/>
              <a:t>Коник.</a:t>
            </a:r>
          </a:p>
          <a:p>
            <a:r>
              <a:rPr lang="uk-UA" dirty="0" smtClean="0"/>
              <a:t>Мигдалик.</a:t>
            </a:r>
          </a:p>
          <a:p>
            <a:r>
              <a:rPr lang="uk-UA" dirty="0" smtClean="0"/>
              <a:t>Мозолисте тіло.</a:t>
            </a:r>
            <a:endParaRPr lang="uk-UA" dirty="0"/>
          </a:p>
        </p:txBody>
      </p:sp>
      <p:pic>
        <p:nvPicPr>
          <p:cNvPr id="5" name="Рисунок 4" descr="лимбичная с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876"/>
            <a:ext cx="3381382" cy="26036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U05_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928802"/>
            <a:ext cx="1571637" cy="151638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Ретикулярна формація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850112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 smtClean="0"/>
              <a:t>   У стовбурі розташована ретикулярна формація - система ядер, у яких нейрони різних розмірів і форми з безліччю відростків утворюють скупчення і переплетення великої кількості нервових волокон. Вона наче сито, просіює інформацію, що надходить до кори, і вирішує, яку </a:t>
            </a:r>
            <a:r>
              <a:rPr lang="uk-UA" sz="2400" dirty="0" smtClean="0"/>
              <a:t>                                затримати</a:t>
            </a:r>
            <a:r>
              <a:rPr lang="uk-UA" sz="2400" dirty="0" smtClean="0"/>
              <a:t>, а яку передати далі. </a:t>
            </a:r>
          </a:p>
          <a:p>
            <a:r>
              <a:rPr lang="uk-UA" sz="2400" dirty="0" smtClean="0"/>
              <a:t>   Вплив ретикулярної формації активізує структури </a:t>
            </a:r>
            <a:r>
              <a:rPr lang="uk-UA" sz="2400" dirty="0" smtClean="0"/>
              <a:t>                                головного </a:t>
            </a:r>
            <a:r>
              <a:rPr lang="uk-UA" sz="2400" dirty="0" smtClean="0"/>
              <a:t>мозку, відіграє важливу роль у </a:t>
            </a:r>
            <a:r>
              <a:rPr lang="uk-UA" sz="2400" dirty="0" err="1" smtClean="0"/>
              <a:t>форму-</a:t>
            </a:r>
            <a:r>
              <a:rPr lang="uk-UA" sz="2400" dirty="0" smtClean="0"/>
              <a:t>                              ванні </a:t>
            </a:r>
            <a:r>
              <a:rPr lang="uk-UA" sz="2400" dirty="0" smtClean="0"/>
              <a:t>уваги, виконує охоронну функцію, регулюючи </a:t>
            </a:r>
            <a:r>
              <a:rPr lang="uk-UA" sz="2400" dirty="0" smtClean="0"/>
              <a:t>                                   якій </a:t>
            </a:r>
            <a:r>
              <a:rPr lang="uk-UA" sz="2400" dirty="0" smtClean="0"/>
              <a:t>частині мозку спати, а якій ні. Наприклад, усім </a:t>
            </a:r>
            <a:r>
              <a:rPr lang="uk-UA" sz="2400" dirty="0" smtClean="0"/>
              <a:t>                                             відома </a:t>
            </a:r>
            <a:r>
              <a:rPr lang="uk-UA" sz="2400" dirty="0" smtClean="0"/>
              <a:t>реакція матері, котра не чує гуркоту поїзда, </a:t>
            </a:r>
            <a:r>
              <a:rPr lang="uk-UA" sz="2400" dirty="0" smtClean="0"/>
              <a:t>                                            але </a:t>
            </a:r>
            <a:r>
              <a:rPr lang="uk-UA" sz="2400" dirty="0" smtClean="0"/>
              <a:t>легко прокидається від плачу дитини.</a:t>
            </a:r>
          </a:p>
        </p:txBody>
      </p:sp>
      <p:pic>
        <p:nvPicPr>
          <p:cNvPr id="4" name="Рисунок 3" descr="ретик фо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571876"/>
            <a:ext cx="1571636" cy="256593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Таламус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68632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Таламус – зоровий горб - збирач інформації про всі види чутливості: фільтрує, сортує і направляє в головний мозок інформацію, що надходить від больових, тактильних,                                                      температурних, м</a:t>
            </a:r>
            <a:r>
              <a:rPr lang="en-US" dirty="0" smtClean="0"/>
              <a:t>’</a:t>
            </a:r>
            <a:r>
              <a:rPr lang="ru-RU" dirty="0" err="1" smtClean="0"/>
              <a:t>язово</a:t>
            </a:r>
            <a:r>
              <a:rPr lang="ru-RU" dirty="0" smtClean="0"/>
              <a:t>-                                                  суглобових, </a:t>
            </a:r>
            <a:r>
              <a:rPr lang="uk-UA" dirty="0" smtClean="0"/>
              <a:t>вібраційних,                                                       зорових, смакових,                                                нюхових і слухових                                              рецепторів та шляхів. </a:t>
            </a:r>
          </a:p>
          <a:p>
            <a:r>
              <a:rPr lang="uk-UA" dirty="0" smtClean="0"/>
              <a:t>У таламусі відбувається формування відчуттів і їх подальша передача.</a:t>
            </a:r>
            <a:endParaRPr lang="uk-UA" dirty="0"/>
          </a:p>
        </p:txBody>
      </p:sp>
      <p:pic>
        <p:nvPicPr>
          <p:cNvPr id="6" name="Рисунок 5" descr="талам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857628"/>
            <a:ext cx="1921033" cy="148117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талам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071810"/>
            <a:ext cx="1571636" cy="17484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Гіпоталамус 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857256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Гіпоталамус – є вищим центром регуляції роботи внутрішніх органів, який узгоджує їх діяльність зі станом активності організму. </a:t>
            </a:r>
            <a:r>
              <a:rPr lang="uk-UA" sz="2400" dirty="0" smtClean="0"/>
              <a:t>У </a:t>
            </a:r>
            <a:r>
              <a:rPr lang="uk-UA" sz="2400" dirty="0" smtClean="0"/>
              <a:t>ньому містяться центри нюху, смаку, голоду і насичення, спраги і питного задоволення, терморегуляції, </a:t>
            </a:r>
            <a:r>
              <a:rPr lang="uk-UA" sz="2400" dirty="0" smtClean="0"/>
              <a:t>регуляції сну </a:t>
            </a:r>
            <a:r>
              <a:rPr lang="uk-UA" sz="2400" dirty="0" smtClean="0"/>
              <a:t>і неспання, регулювання </a:t>
            </a:r>
            <a:r>
              <a:rPr lang="uk-UA" sz="2400" dirty="0" smtClean="0"/>
              <a:t>артеріального тиску та                                 утворення сечі</a:t>
            </a:r>
            <a:r>
              <a:rPr lang="uk-UA" sz="2400" dirty="0" smtClean="0"/>
              <a:t>.</a:t>
            </a:r>
            <a:r>
              <a:rPr lang="uk-UA" sz="2400" dirty="0" smtClean="0"/>
              <a:t> Продукуючи низку гормонів, він разом з гіпофізом утворює </a:t>
            </a:r>
            <a:r>
              <a:rPr lang="uk-UA" sz="2400" dirty="0" err="1" smtClean="0"/>
              <a:t>гіпоталамно-гіпофізарну</a:t>
            </a:r>
            <a:r>
              <a:rPr lang="uk-UA" sz="2400" dirty="0" smtClean="0"/>
              <a:t> </a:t>
            </a:r>
            <a:r>
              <a:rPr lang="uk-UA" sz="2400" dirty="0" smtClean="0"/>
              <a:t>систему, що контролює діяльність ендокринних залоз.</a:t>
            </a:r>
            <a:endParaRPr lang="uk-UA" sz="2400" dirty="0"/>
          </a:p>
        </p:txBody>
      </p:sp>
      <p:pic>
        <p:nvPicPr>
          <p:cNvPr id="7" name="Рисунок 6" descr="ггіпотал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72074"/>
            <a:ext cx="1785950" cy="14869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гіпот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500570"/>
            <a:ext cx="2000264" cy="21466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гіпофі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5072074"/>
            <a:ext cx="1857388" cy="15063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Епіфіз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864399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Секреторні клітини епіфіза виділяють у кров гормон </a:t>
            </a:r>
            <a:r>
              <a:rPr lang="uk-UA" sz="2400" dirty="0" err="1" smtClean="0"/>
              <a:t>мелатонін</a:t>
            </a:r>
            <a:r>
              <a:rPr lang="uk-UA" sz="2400" dirty="0" smtClean="0"/>
              <a:t>, який бере участь у синхронізації біоритмів сну-неспання. До головних функцій належать: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виділення гормонів росту; 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статевого розвитку і статевої поведінки;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розвитку пухлин;</a:t>
            </a:r>
          </a:p>
          <a:p>
            <a:pPr>
              <a:buFontTx/>
              <a:buChar char="-"/>
            </a:pPr>
            <a:r>
              <a:rPr lang="uk-UA" sz="2400" dirty="0" smtClean="0"/>
              <a:t> впливає на статевий розвиток і сексуальну                                               поведінку;</a:t>
            </a:r>
          </a:p>
          <a:p>
            <a:r>
              <a:rPr lang="uk-UA" sz="2400" dirty="0" smtClean="0"/>
              <a:t>   Після статевого дозрівання вироблення                                           </a:t>
            </a:r>
            <a:r>
              <a:rPr lang="uk-UA" sz="2400" dirty="0" err="1" smtClean="0"/>
              <a:t>мелатоніну</a:t>
            </a:r>
            <a:r>
              <a:rPr lang="uk-UA" sz="2400" dirty="0" smtClean="0"/>
              <a:t> зменшується. Розміри епіфізу у                                                     дітей більші, ніж у дорослих.</a:t>
            </a:r>
            <a:endParaRPr lang="uk-UA" sz="2400" dirty="0"/>
          </a:p>
        </p:txBody>
      </p:sp>
      <p:pic>
        <p:nvPicPr>
          <p:cNvPr id="6" name="Рисунок 5" descr="епіфі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786190"/>
            <a:ext cx="2185714" cy="18642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Лімбічна система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71543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800" dirty="0" smtClean="0"/>
              <a:t>Лімбічна система – сукупність ряду структур головного мозку, що бере участь у регуляції функцій внутрішніх органів, нюху, інстинктивної поведінки, емоцій,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яті, рівень уваги, сприйняття, відтворення емоційно значущої інформації.</a:t>
            </a:r>
            <a:endParaRPr lang="uk-UA" sz="2800" dirty="0"/>
          </a:p>
        </p:txBody>
      </p:sp>
      <p:pic>
        <p:nvPicPr>
          <p:cNvPr id="5" name="Рисунок 4" descr="лімбіч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786190"/>
            <a:ext cx="3017034" cy="27508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лымбыч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214818"/>
            <a:ext cx="3214711" cy="24285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Дослідження мозку</a:t>
            </a:r>
            <a:endParaRPr lang="uk-UA" b="1" dirty="0"/>
          </a:p>
        </p:txBody>
      </p:sp>
      <p:pic>
        <p:nvPicPr>
          <p:cNvPr id="3" name="Picture 4" descr="U06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953936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5572140"/>
            <a:ext cx="40052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Ангіограма мозку з допомогою рентгенівських променів                           </a:t>
            </a:r>
            <a:endParaRPr lang="uk-UA" sz="2000" b="1" dirty="0"/>
          </a:p>
        </p:txBody>
      </p:sp>
      <p:pic>
        <p:nvPicPr>
          <p:cNvPr id="6" name="Picture 5" descr="U0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2578100" cy="35052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76" y="5572140"/>
            <a:ext cx="38623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Томограма мозку з допомогою рентгенівських променів                          </a:t>
            </a:r>
            <a:endParaRPr lang="uk-UA" sz="2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як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Наш мозок влаштований як 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, тобто складається із блоків, деталей та частин.</a:t>
            </a:r>
            <a:endParaRPr lang="uk-UA" dirty="0"/>
          </a:p>
        </p:txBody>
      </p:sp>
      <p:pic>
        <p:nvPicPr>
          <p:cNvPr id="5" name="Рисунок 4" descr="brain_vs_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010439" cy="23126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ом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224" y="3143248"/>
            <a:ext cx="3071834" cy="331758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Проблемні запитання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rgbClr val="0070C0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Чи дійсно людина стоїть на верхньому щаблі розвитку тваринного світу у залежності від будови та функцій власного головного мозку?</a:t>
            </a:r>
          </a:p>
          <a:p>
            <a:r>
              <a:rPr lang="uk-UA" sz="3200" dirty="0" smtClean="0"/>
              <a:t>Чи залежить інтелект </a:t>
            </a:r>
            <a:r>
              <a:rPr lang="en-US" sz="3200" dirty="0" smtClean="0"/>
              <a:t>                                        </a:t>
            </a:r>
            <a:r>
              <a:rPr lang="uk-UA" sz="3200" dirty="0" smtClean="0"/>
              <a:t>людини від розмірів </a:t>
            </a:r>
            <a:r>
              <a:rPr lang="en-US" sz="3200" dirty="0" smtClean="0"/>
              <a:t>                                            </a:t>
            </a:r>
            <a:r>
              <a:rPr lang="uk-UA" sz="3200" dirty="0" smtClean="0"/>
              <a:t>її головного мозку?</a:t>
            </a:r>
          </a:p>
          <a:p>
            <a:r>
              <a:rPr lang="uk-UA" sz="3200" dirty="0" smtClean="0"/>
              <a:t>Чи важливе значення </a:t>
            </a:r>
            <a:r>
              <a:rPr lang="en-US" sz="3200" dirty="0" smtClean="0"/>
              <a:t>                                                     </a:t>
            </a:r>
            <a:r>
              <a:rPr lang="uk-UA" sz="3200" dirty="0" smtClean="0"/>
              <a:t>має маса мозку?</a:t>
            </a:r>
            <a:endParaRPr lang="uk-UA" sz="3200" dirty="0"/>
          </a:p>
        </p:txBody>
      </p:sp>
      <p:pic>
        <p:nvPicPr>
          <p:cNvPr id="6" name="Рисунок 5" descr="13afa4436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357562"/>
            <a:ext cx="3672921" cy="264320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Чи знаєте ви, що…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337452" cy="411481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Середня маса мозку у австралійців – до 1200 г; у французів – до 1300 г; у англійців – понад 1300 г; у німців понад 1400 г. Мозок українців також в середньому 1400 г. У афроамериканців вага головного мозку на 100 г менша, ніж у білошкірого населення Африки.</a:t>
            </a:r>
          </a:p>
          <a:p>
            <a:r>
              <a:rPr lang="uk-UA" dirty="0" smtClean="0"/>
              <a:t>Існує залежність між вагою мозку у чоловіка та жінки. У середньому мозок чоловіка важчий десь на 120-130 г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Поміркуйте!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82919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Слон має вагу головного мозку більше ніж  5 кг, а кити більше, ніж 7 кг. Чи дійсно вони такі розумні? </a:t>
            </a:r>
          </a:p>
          <a:p>
            <a:r>
              <a:rPr lang="uk-UA" dirty="0" smtClean="0"/>
              <a:t>Чи існують статистика расових та національних відмінностей між мозками?</a:t>
            </a:r>
          </a:p>
          <a:p>
            <a:r>
              <a:rPr lang="uk-UA" dirty="0" smtClean="0"/>
              <a:t>Найближчими </a:t>
            </a:r>
            <a:r>
              <a:rPr lang="uk-UA" dirty="0" err="1" smtClean="0"/>
              <a:t>“братами</a:t>
            </a:r>
            <a:r>
              <a:rPr lang="uk-UA" dirty="0" smtClean="0"/>
              <a:t> по </a:t>
            </a:r>
            <a:r>
              <a:rPr lang="uk-UA" dirty="0" err="1" smtClean="0"/>
              <a:t>розуму”</a:t>
            </a:r>
            <a:r>
              <a:rPr lang="uk-UA" dirty="0" smtClean="0"/>
              <a:t> для людини вважають саме дельфінів, їхній мозок вагою 1кг 700 г, тому їх ще називають </a:t>
            </a:r>
            <a:r>
              <a:rPr lang="uk-UA" dirty="0" err="1" smtClean="0"/>
              <a:t>“тваринами</a:t>
            </a:r>
            <a:r>
              <a:rPr lang="uk-UA" dirty="0" smtClean="0"/>
              <a:t>, обдарованими </a:t>
            </a:r>
            <a:r>
              <a:rPr lang="uk-UA" dirty="0" err="1" smtClean="0"/>
              <a:t>розумом”</a:t>
            </a:r>
            <a:r>
              <a:rPr lang="uk-UA" dirty="0" smtClean="0"/>
              <a:t>. Ви згодні з таким твердженням?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Систематизація знань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128588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Чим утворені біла та сіра речовини, тобто якими частинами нейрона? Порівняти із спинним мозком.</a:t>
            </a:r>
            <a:endParaRPr lang="uk-UA" dirty="0"/>
          </a:p>
        </p:txBody>
      </p:sp>
      <p:pic>
        <p:nvPicPr>
          <p:cNvPr id="7" name="Рисунок 6" descr="24-3_st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357586" cy="26133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белое вещ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876"/>
            <a:ext cx="3472985" cy="264320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Узагальнення знань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За дослідженнями вчених рівень інтелекту не залежить від розмірів головного мозку, а залежить від функціонування важливих ділянок, їхніх структур та від кількості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між нервовими клітинами.</a:t>
            </a:r>
          </a:p>
          <a:p>
            <a:r>
              <a:rPr lang="uk-UA" dirty="0" smtClean="0"/>
              <a:t>Яка ж структура відіграє вирішальну </a:t>
            </a:r>
            <a:r>
              <a:rPr lang="uk-UA" dirty="0" smtClean="0"/>
              <a:t>                            роль </a:t>
            </a:r>
            <a:r>
              <a:rPr lang="uk-UA" dirty="0" smtClean="0"/>
              <a:t>у повноцінному функціонуванні </a:t>
            </a:r>
            <a:r>
              <a:rPr lang="uk-UA" dirty="0" smtClean="0"/>
              <a:t>                                           такого </a:t>
            </a:r>
            <a:r>
              <a:rPr lang="uk-UA" dirty="0" smtClean="0"/>
              <a:t>інтелектуально розвиненого</a:t>
            </a:r>
            <a:r>
              <a:rPr lang="en-US" dirty="0" smtClean="0"/>
              <a:t> </a:t>
            </a:r>
            <a:r>
              <a:rPr lang="uk-UA" dirty="0" smtClean="0"/>
              <a:t>                                 виду </a:t>
            </a:r>
            <a:r>
              <a:rPr lang="uk-UA" dirty="0" smtClean="0"/>
              <a:t>як </a:t>
            </a:r>
            <a:r>
              <a:rPr lang="en-US" dirty="0" smtClean="0"/>
              <a:t>Homo sapiens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" name="Рисунок 3" descr="HouseMD_B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3929066"/>
            <a:ext cx="1514471" cy="201929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Вчені дослідили, що для нормальної життєдіяльності організму та виживання важливе значення має чіткість і час реакції. </a:t>
            </a:r>
          </a:p>
          <a:p>
            <a:r>
              <a:rPr lang="uk-UA" dirty="0" smtClean="0"/>
              <a:t>Отже, у цьому випадку,                                                мозок людини як                                                            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ru-RU" dirty="0" smtClean="0"/>
              <a:t>, </a:t>
            </a:r>
            <a:r>
              <a:rPr lang="uk-UA" dirty="0" smtClean="0"/>
              <a:t>який</a:t>
            </a:r>
            <a:r>
              <a:rPr lang="ru-RU" dirty="0" smtClean="0"/>
              <a:t> </a:t>
            </a:r>
            <a:r>
              <a:rPr lang="uk-UA" dirty="0" err="1" smtClean="0"/>
              <a:t>включа-</a:t>
            </a:r>
            <a:r>
              <a:rPr lang="uk-UA" dirty="0" smtClean="0"/>
              <a:t>                                                          </a:t>
            </a:r>
            <a:r>
              <a:rPr lang="uk-UA" dirty="0" err="1" smtClean="0"/>
              <a:t>ється</a:t>
            </a:r>
            <a:r>
              <a:rPr lang="uk-UA" dirty="0" smtClean="0"/>
              <a:t> саме тоді</a:t>
            </a:r>
            <a:r>
              <a:rPr lang="ru-RU" dirty="0" smtClean="0"/>
              <a:t>, коли                                                          </a:t>
            </a:r>
            <a:r>
              <a:rPr lang="uk-UA" dirty="0" smtClean="0"/>
              <a:t>необхідно вирішити                                                                складні завдання</a:t>
            </a:r>
            <a:r>
              <a:rPr lang="ru-RU" dirty="0" smtClean="0"/>
              <a:t>, </a:t>
            </a:r>
            <a:r>
              <a:rPr lang="uk-UA" dirty="0" smtClean="0"/>
              <a:t>що                                                             вимагають напруження                                                                           та швидкої</a:t>
            </a:r>
            <a:r>
              <a:rPr lang="ru-RU" dirty="0" smtClean="0"/>
              <a:t> </a:t>
            </a:r>
            <a:r>
              <a:rPr lang="uk-UA" dirty="0" smtClean="0"/>
              <a:t>реакції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brain-computer-inter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3214710" cy="32147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5072098" cy="497207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uk-UA" sz="3200" dirty="0" smtClean="0"/>
              <a:t>Таким чином</a:t>
            </a:r>
            <a:r>
              <a:rPr lang="uk-UA" sz="3200" dirty="0" smtClean="0"/>
              <a:t>, </a:t>
            </a:r>
            <a:r>
              <a:rPr lang="uk-UA" sz="3200" dirty="0" smtClean="0"/>
              <a:t>головний мозок людини – це: </a:t>
            </a:r>
          </a:p>
          <a:p>
            <a:pPr>
              <a:buNone/>
            </a:pPr>
            <a:r>
              <a:rPr lang="uk-UA" sz="3200" dirty="0" smtClean="0"/>
              <a:t>- головний центр керування всіма процесами життєдіяльності, тобто його можна назвати пультом керування життя людини;</a:t>
            </a:r>
          </a:p>
          <a:p>
            <a:pPr>
              <a:buNone/>
            </a:pPr>
            <a:r>
              <a:rPr lang="uk-UA" sz="3200" dirty="0" smtClean="0"/>
              <a:t>- </a:t>
            </a:r>
            <a:r>
              <a:rPr lang="uk-UA" sz="3200" dirty="0" err="1" smtClean="0"/>
              <a:t>комп</a:t>
            </a:r>
            <a:r>
              <a:rPr lang="en-US" sz="3200" dirty="0" smtClean="0"/>
              <a:t>’</a:t>
            </a:r>
            <a:r>
              <a:rPr lang="ru-RU" sz="3200" dirty="0" err="1" smtClean="0"/>
              <a:t>ютер</a:t>
            </a:r>
            <a:r>
              <a:rPr lang="ru-RU" sz="3200" dirty="0" smtClean="0"/>
              <a:t>, </a:t>
            </a:r>
            <a:r>
              <a:rPr lang="uk-UA" sz="3200" dirty="0" smtClean="0"/>
              <a:t>на материнській платі якого зберігається вся життєва інформація.</a:t>
            </a:r>
          </a:p>
        </p:txBody>
      </p:sp>
      <p:pic>
        <p:nvPicPr>
          <p:cNvPr id="5" name="Рисунок 4" descr="to1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071834" cy="27800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mente-com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714488"/>
            <a:ext cx="1417636" cy="19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Профілактика захворювань</a:t>
            </a:r>
            <a:endParaRPr lang="uk-UA" b="1" dirty="0"/>
          </a:p>
        </p:txBody>
      </p:sp>
      <p:pic>
        <p:nvPicPr>
          <p:cNvPr id="3" name="Picture 4" descr="U0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79540"/>
            <a:ext cx="4000528" cy="462146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5" descr="U0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667125" cy="35290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Зробити позначення</a:t>
            </a:r>
            <a:endParaRPr lang="uk-UA" b="1" dirty="0"/>
          </a:p>
        </p:txBody>
      </p:sp>
      <p:pic>
        <p:nvPicPr>
          <p:cNvPr id="3" name="Рисунок 2" descr="10006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4857784" cy="4357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29322" y="2000240"/>
            <a:ext cx="2786082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1</a:t>
            </a:r>
            <a:r>
              <a:rPr lang="uk-UA" dirty="0" smtClean="0"/>
              <a:t>…………………………............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 smtClean="0"/>
              <a:t>……………………………………...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 smtClean="0"/>
              <a:t>………………………………………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4</a:t>
            </a:r>
            <a:r>
              <a:rPr lang="uk-UA" dirty="0" smtClean="0"/>
              <a:t>……………………………………..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 smtClean="0"/>
              <a:t>……………………………………..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6</a:t>
            </a:r>
            <a:r>
              <a:rPr lang="uk-UA" dirty="0" smtClean="0"/>
              <a:t>……………………………………...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7</a:t>
            </a:r>
            <a:r>
              <a:rPr lang="uk-UA" dirty="0" smtClean="0"/>
              <a:t>……………………………………….</a:t>
            </a:r>
          </a:p>
          <a:p>
            <a:endParaRPr lang="uk-UA" dirty="0" smtClean="0"/>
          </a:p>
          <a:p>
            <a:r>
              <a:rPr lang="uk-UA" dirty="0" smtClean="0"/>
              <a:t>8……………………………………….. </a:t>
            </a:r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Зробити позначення</a:t>
            </a:r>
            <a:endParaRPr lang="uk-UA" b="1" dirty="0"/>
          </a:p>
        </p:txBody>
      </p:sp>
      <p:pic>
        <p:nvPicPr>
          <p:cNvPr id="3" name="Рисунок 2" descr="0003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3116"/>
            <a:ext cx="5500726" cy="38835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2786082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000" dirty="0" smtClean="0"/>
              <a:t>1…………………………...</a:t>
            </a:r>
          </a:p>
          <a:p>
            <a:endParaRPr lang="uk-UA" sz="2000" dirty="0" smtClean="0"/>
          </a:p>
          <a:p>
            <a:r>
              <a:rPr lang="uk-UA" sz="2000" dirty="0" smtClean="0"/>
              <a:t>2…………………………….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3…………………………….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4…………………………….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5…………………………….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6…………………………….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7……………………………. </a:t>
            </a:r>
            <a:endParaRPr lang="uk-UA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857364"/>
            <a:ext cx="8153400" cy="371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Успіхів у вивченні наступних тем про нервову систему.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Мотивація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Мозок людини у стані спокою споживає 20% кисню та 9% енергії організму, але коли мозок включає свою діяльність, то споживає 25% поживних речовин, які надходять в організм і понад 30% кисню.</a:t>
            </a:r>
          </a:p>
          <a:p>
            <a:r>
              <a:rPr lang="uk-UA" dirty="0" smtClean="0"/>
              <a:t>Це означає, що для роботи мозку             необхідна третя частина життєво                       важливих речовин, але він такий невеликий у порівнянні з  іншими органами та системами? Навіщо ж він нам?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%D0%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5" y="3500438"/>
            <a:ext cx="1638069" cy="12858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Еволюція мозків</a:t>
            </a:r>
            <a:endParaRPr lang="uk-UA" b="1" dirty="0"/>
          </a:p>
        </p:txBody>
      </p:sp>
      <p:pic>
        <p:nvPicPr>
          <p:cNvPr id="5" name="Рисунок 4" descr="евол мозкі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46927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Неймовірно, але факт!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2257428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Мозок вождя пролетаріату В.Леніна – 1340 г;</a:t>
            </a:r>
          </a:p>
          <a:p>
            <a:r>
              <a:rPr lang="uk-UA" dirty="0" smtClean="0"/>
              <a:t>Мозок письменника І.Тургенєва – 2012 г;</a:t>
            </a:r>
          </a:p>
          <a:p>
            <a:r>
              <a:rPr lang="uk-UA" dirty="0" smtClean="0"/>
              <a:t>Мозок письменника А.</a:t>
            </a:r>
            <a:r>
              <a:rPr lang="uk-UA" dirty="0" err="1" smtClean="0"/>
              <a:t>Франса</a:t>
            </a:r>
            <a:r>
              <a:rPr lang="uk-UA" dirty="0" smtClean="0"/>
              <a:t> – 1017 г;</a:t>
            </a:r>
          </a:p>
          <a:p>
            <a:r>
              <a:rPr lang="uk-UA" dirty="0" smtClean="0"/>
              <a:t>Мозки психічнохворих людей – 2700-2900 г.</a:t>
            </a:r>
            <a:endParaRPr lang="uk-UA" dirty="0"/>
          </a:p>
        </p:txBody>
      </p:sp>
      <p:pic>
        <p:nvPicPr>
          <p:cNvPr id="4" name="Рисунок 3" descr="Repin_81-2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86256"/>
            <a:ext cx="1839529" cy="21023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agu_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256"/>
            <a:ext cx="1643074" cy="20838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rance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86256"/>
            <a:ext cx="1643074" cy="21866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Цікаво, але факт!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408890" cy="492922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  Мозок </a:t>
            </a:r>
            <a:r>
              <a:rPr lang="uk-UA" dirty="0" smtClean="0"/>
              <a:t>Ейнштейна, як «типового» генія, був у свій час розчленований на 240 частин та понад  40 років зберігався у спеціальному розчині. Коли вчені порівняли </a:t>
            </a:r>
            <a:r>
              <a:rPr lang="uk-UA" dirty="0" smtClean="0"/>
              <a:t>		його </a:t>
            </a:r>
            <a:r>
              <a:rPr lang="uk-UA" dirty="0" smtClean="0"/>
              <a:t>з іншими, то знайшли дві унікальні </a:t>
            </a:r>
            <a:r>
              <a:rPr lang="uk-UA" dirty="0" smtClean="0"/>
              <a:t>			особливості</a:t>
            </a:r>
            <a:r>
              <a:rPr lang="uk-UA" dirty="0" smtClean="0"/>
              <a:t>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нижньою тім</a:t>
            </a:r>
            <a:r>
              <a:rPr lang="en-US" dirty="0" smtClean="0"/>
              <a:t>’</a:t>
            </a:r>
            <a:r>
              <a:rPr lang="uk-UA" dirty="0" err="1" smtClean="0"/>
              <a:t>яною</a:t>
            </a:r>
            <a:r>
              <a:rPr lang="uk-UA" dirty="0" smtClean="0"/>
              <a:t> </a:t>
            </a:r>
            <a:r>
              <a:rPr lang="uk-UA" dirty="0" smtClean="0"/>
              <a:t>		долею</a:t>
            </a:r>
            <a:r>
              <a:rPr lang="uk-UA" dirty="0" smtClean="0"/>
              <a:t>, що відповідає за здатність до </a:t>
            </a:r>
            <a:r>
              <a:rPr lang="uk-UA" dirty="0" smtClean="0"/>
              <a:t>			математичних </a:t>
            </a:r>
            <a:r>
              <a:rPr lang="uk-UA" dirty="0" smtClean="0"/>
              <a:t>обчислень та трьохвимірного </a:t>
            </a:r>
            <a:r>
              <a:rPr lang="uk-UA" dirty="0" smtClean="0"/>
              <a:t>		бачення</a:t>
            </a:r>
            <a:r>
              <a:rPr lang="uk-UA" dirty="0" smtClean="0"/>
              <a:t>:</a:t>
            </a:r>
          </a:p>
          <a:p>
            <a:pPr>
              <a:buFontTx/>
              <a:buChar char="-"/>
            </a:pPr>
            <a:r>
              <a:rPr lang="uk-UA" dirty="0" smtClean="0"/>
              <a:t>- по-перше, нижня тім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доля Ейнштейна виявилась значно більшою,  ніж у контрольних  зразків. </a:t>
            </a:r>
          </a:p>
          <a:p>
            <a:pPr>
              <a:buFontTx/>
              <a:buChar char="-"/>
            </a:pPr>
            <a:r>
              <a:rPr lang="uk-UA" dirty="0" smtClean="0"/>
              <a:t>- по-друге, вона не була розділена особливою сполучною тканиною, що можливо, дозволяло нейронам  поєднуватись «напряму». Ця аномалія могла стати причиною унікальних математичних можливостей творця теорії відносності. </a:t>
            </a:r>
            <a:endParaRPr lang="uk-UA" dirty="0"/>
          </a:p>
        </p:txBody>
      </p:sp>
      <p:pic>
        <p:nvPicPr>
          <p:cNvPr id="4" name="Рисунок 3" descr="504369245_77bc988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1333504" cy="13335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мозку в тілі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1442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200" dirty="0" smtClean="0"/>
              <a:t>Головний мозок міститься у черепній коробці і </a:t>
            </a:r>
            <a:r>
              <a:rPr lang="uk-UA" sz="3200" dirty="0" smtClean="0"/>
              <a:t>займає</a:t>
            </a:r>
            <a:r>
              <a:rPr lang="ru-RU" sz="3200" dirty="0" smtClean="0"/>
              <a:t>,</a:t>
            </a:r>
            <a:r>
              <a:rPr lang="uk-UA" sz="3200" dirty="0" smtClean="0"/>
              <a:t> майже, </a:t>
            </a:r>
            <a:r>
              <a:rPr lang="uk-UA" sz="3200" dirty="0" smtClean="0"/>
              <a:t>весь її об</a:t>
            </a:r>
            <a:r>
              <a:rPr lang="en-US" sz="3200" dirty="0" smtClean="0"/>
              <a:t>’</a:t>
            </a:r>
            <a:r>
              <a:rPr lang="uk-UA" sz="3200" dirty="0" err="1" smtClean="0"/>
              <a:t>єм</a:t>
            </a:r>
            <a:r>
              <a:rPr lang="uk-UA" sz="3200" dirty="0" smtClean="0"/>
              <a:t>. </a:t>
            </a:r>
          </a:p>
        </p:txBody>
      </p:sp>
      <p:pic>
        <p:nvPicPr>
          <p:cNvPr id="4" name="Рисунок 3" descr="19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4584689" cy="33639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51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3672801" cy="371477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зовні і у розрізі</a:t>
            </a:r>
            <a:endParaRPr lang="uk-UA" b="1" dirty="0"/>
          </a:p>
        </p:txBody>
      </p:sp>
      <p:pic>
        <p:nvPicPr>
          <p:cNvPr id="3" name="Picture 3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868862" cy="41052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268329475_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158" y="2071678"/>
            <a:ext cx="3500462" cy="41275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1464</TotalTime>
  <Words>1479</Words>
  <Application>Microsoft Office PowerPoint</Application>
  <PresentationFormat>Экран (4:3)</PresentationFormat>
  <Paragraphs>169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Обычная</vt:lpstr>
      <vt:lpstr>Головний мозок.   пульт керування, чи персональний комп’ютер живого організму??</vt:lpstr>
      <vt:lpstr>Мета уроку</vt:lpstr>
      <vt:lpstr>Проблемні запитання</vt:lpstr>
      <vt:lpstr>Мотивація уроку</vt:lpstr>
      <vt:lpstr>Еволюція мозків</vt:lpstr>
      <vt:lpstr>Неймовірно, але факт!</vt:lpstr>
      <vt:lpstr>Цікаво, але факт!</vt:lpstr>
      <vt:lpstr>Місце мозку в тілі</vt:lpstr>
      <vt:lpstr>Мозок зовні і у розрізі</vt:lpstr>
      <vt:lpstr>Будова головного мозку</vt:lpstr>
      <vt:lpstr>Будова головного мозку</vt:lpstr>
      <vt:lpstr>Схема будови</vt:lpstr>
      <vt:lpstr>Довгастий мозок</vt:lpstr>
      <vt:lpstr>Довгастий мозок</vt:lpstr>
      <vt:lpstr>Міст </vt:lpstr>
      <vt:lpstr>Мозочок </vt:lpstr>
      <vt:lpstr>Середній мозок</vt:lpstr>
      <vt:lpstr>Середній мозок</vt:lpstr>
      <vt:lpstr>Проміжний мозок</vt:lpstr>
      <vt:lpstr>Великі півкулі </vt:lpstr>
      <vt:lpstr>Шлуночки головного мозку</vt:lpstr>
      <vt:lpstr>Підкіркові утворення </vt:lpstr>
      <vt:lpstr>Ретикулярна формація</vt:lpstr>
      <vt:lpstr>Таламус </vt:lpstr>
      <vt:lpstr>Гіпоталамус </vt:lpstr>
      <vt:lpstr>Епіфіз </vt:lpstr>
      <vt:lpstr>Лімбічна система</vt:lpstr>
      <vt:lpstr>Дослідження мозку</vt:lpstr>
      <vt:lpstr>Мозок як комп’ютер</vt:lpstr>
      <vt:lpstr>Чи знаєте ви, що…</vt:lpstr>
      <vt:lpstr>Поміркуйте!</vt:lpstr>
      <vt:lpstr>Систематизація знань</vt:lpstr>
      <vt:lpstr>Узагальнення знань</vt:lpstr>
      <vt:lpstr>Висновок уроку</vt:lpstr>
      <vt:lpstr>Висновок уроку</vt:lpstr>
      <vt:lpstr>Профілактика захворювань</vt:lpstr>
      <vt:lpstr>Зробити позначення</vt:lpstr>
      <vt:lpstr>Зробити позначення</vt:lpstr>
      <vt:lpstr>Слайд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Головний мозок – пульт керування, чи персональний комп’ютер живого організму?</dc:title>
  <dc:creator>Павленко</dc:creator>
  <cp:lastModifiedBy>Павленко</cp:lastModifiedBy>
  <cp:revision>233</cp:revision>
  <dcterms:created xsi:type="dcterms:W3CDTF">2010-12-18T17:00:59Z</dcterms:created>
  <dcterms:modified xsi:type="dcterms:W3CDTF">2011-01-10T18:47:38Z</dcterms:modified>
</cp:coreProperties>
</file>