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media/image6.jpg" ContentType="image/gif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46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3C6A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0B7DE869-B6CE-4DD4-86A0-5F9472072091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6F5B044D-00AA-4FB3-B6DC-C92C3D0C77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2672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E869-B6CE-4DD4-86A0-5F9472072091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B044D-00AA-4FB3-B6DC-C92C3D0C77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84849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B7DE869-B6CE-4DD4-86A0-5F9472072091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F5B044D-00AA-4FB3-B6DC-C92C3D0C77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24610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B7DE869-B6CE-4DD4-86A0-5F9472072091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F5B044D-00AA-4FB3-B6DC-C92C3D0C7755}" type="slidenum">
              <a:rPr lang="ru-RU" smtClean="0"/>
              <a:t>‹#›</a:t>
            </a:fld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3346459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B7DE869-B6CE-4DD4-86A0-5F9472072091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F5B044D-00AA-4FB3-B6DC-C92C3D0C77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095797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Три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E869-B6CE-4DD4-86A0-5F9472072091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B044D-00AA-4FB3-B6DC-C92C3D0C77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1673561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Столбец с тремя рису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E869-B6CE-4DD4-86A0-5F9472072091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B044D-00AA-4FB3-B6DC-C92C3D0C77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75691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E869-B6CE-4DD4-86A0-5F9472072091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B044D-00AA-4FB3-B6DC-C92C3D0C77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2369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B7DE869-B6CE-4DD4-86A0-5F9472072091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F5B044D-00AA-4FB3-B6DC-C92C3D0C77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704232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E869-B6CE-4DD4-86A0-5F9472072091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B044D-00AA-4FB3-B6DC-C92C3D0C77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069603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0B7DE869-B6CE-4DD4-86A0-5F9472072091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6F5B044D-00AA-4FB3-B6DC-C92C3D0C77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659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E869-B6CE-4DD4-86A0-5F9472072091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B044D-00AA-4FB3-B6DC-C92C3D0C77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735110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E869-B6CE-4DD4-86A0-5F9472072091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B044D-00AA-4FB3-B6DC-C92C3D0C77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09922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E869-B6CE-4DD4-86A0-5F9472072091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B044D-00AA-4FB3-B6DC-C92C3D0C77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180790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E869-B6CE-4DD4-86A0-5F9472072091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B044D-00AA-4FB3-B6DC-C92C3D0C77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778511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E869-B6CE-4DD4-86A0-5F9472072091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B044D-00AA-4FB3-B6DC-C92C3D0C77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92664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7DE869-B6CE-4DD4-86A0-5F9472072091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5B044D-00AA-4FB3-B6DC-C92C3D0C77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96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7DE869-B6CE-4DD4-86A0-5F9472072091}" type="datetimeFigureOut">
              <a:rPr lang="ru-RU" smtClean="0"/>
              <a:t>12.02.2015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5B044D-00AA-4FB3-B6DC-C92C3D0C7755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161460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7" r:id="rId1"/>
    <p:sldLayoutId id="2147483848" r:id="rId2"/>
    <p:sldLayoutId id="2147483849" r:id="rId3"/>
    <p:sldLayoutId id="2147483850" r:id="rId4"/>
    <p:sldLayoutId id="2147483851" r:id="rId5"/>
    <p:sldLayoutId id="2147483852" r:id="rId6"/>
    <p:sldLayoutId id="2147483853" r:id="rId7"/>
    <p:sldLayoutId id="2147483854" r:id="rId8"/>
    <p:sldLayoutId id="2147483855" r:id="rId9"/>
    <p:sldLayoutId id="2147483856" r:id="rId10"/>
    <p:sldLayoutId id="2147483857" r:id="rId11"/>
    <p:sldLayoutId id="2147483858" r:id="rId12"/>
    <p:sldLayoutId id="2147483859" r:id="rId13"/>
    <p:sldLayoutId id="2147483860" r:id="rId14"/>
    <p:sldLayoutId id="2147483861" r:id="rId15"/>
    <p:sldLayoutId id="2147483862" r:id="rId16"/>
    <p:sldLayoutId id="2147483863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23116" y="206061"/>
            <a:ext cx="10631509" cy="1545466"/>
          </a:xfrm>
        </p:spPr>
        <p:txBody>
          <a:bodyPr>
            <a:normAutofit/>
          </a:bodyPr>
          <a:lstStyle/>
          <a:p>
            <a:r>
              <a:rPr lang="ru-RU" sz="8000" dirty="0" smtClean="0">
                <a:latin typeface="Mistral" panose="03090702030407020403" pitchFamily="66" charset="0"/>
              </a:rPr>
              <a:t>К л о н и р о в а н и е</a:t>
            </a:r>
            <a:endParaRPr lang="ru-RU" sz="8000" dirty="0">
              <a:latin typeface="Mistral" panose="03090702030407020403" pitchFamily="66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7548" y="1918952"/>
            <a:ext cx="4222392" cy="31690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41451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13020" y="287855"/>
            <a:ext cx="8610600" cy="1293028"/>
          </a:xfrm>
        </p:spPr>
        <p:txBody>
          <a:bodyPr>
            <a:normAutofit/>
          </a:bodyPr>
          <a:lstStyle/>
          <a:p>
            <a:r>
              <a:rPr lang="ru-RU" sz="4800" dirty="0" smtClean="0">
                <a:latin typeface="Mistral" panose="03090702030407020403" pitchFamily="66" charset="0"/>
              </a:rPr>
              <a:t> </a:t>
            </a:r>
            <a:endParaRPr lang="ru-RU" sz="4800" dirty="0">
              <a:latin typeface="Mistral" panose="03090702030407020403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625958" y="1177129"/>
            <a:ext cx="10820400" cy="4024125"/>
          </a:xfrm>
        </p:spPr>
        <p:txBody>
          <a:bodyPr>
            <a:normAutofit/>
          </a:bodyPr>
          <a:lstStyle/>
          <a:p>
            <a:r>
              <a:rPr lang="ru-RU" dirty="0"/>
              <a:t>Термин "клон" происходит от греческого слова «</a:t>
            </a:r>
            <a:r>
              <a:rPr lang="ru-RU" dirty="0" err="1"/>
              <a:t>klon</a:t>
            </a:r>
            <a:r>
              <a:rPr lang="ru-RU" dirty="0"/>
              <a:t>», что означает веточка, побег, отпрыск. Клонированию можно давать много определений, вот </a:t>
            </a:r>
            <a:r>
              <a:rPr lang="ru-RU" dirty="0" smtClean="0"/>
              <a:t> самое распространенное </a:t>
            </a:r>
            <a:r>
              <a:rPr lang="ru-RU" dirty="0"/>
              <a:t>из них, клонирование - популяция клеток или организмов произошедших от общего предка путём бесполого размножения, причём потомок при этом генетически идентичен своему предку.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0897" y="3442215"/>
            <a:ext cx="2244573" cy="2778282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5868" y="3442215"/>
            <a:ext cx="3401473" cy="26799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0995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15950" y="1043189"/>
            <a:ext cx="8610600" cy="1293028"/>
          </a:xfrm>
        </p:spPr>
        <p:txBody>
          <a:bodyPr/>
          <a:lstStyle/>
          <a:p>
            <a:r>
              <a:rPr lang="ru-RU" dirty="0" smtClean="0">
                <a:latin typeface="Mistral" panose="03090702030407020403" pitchFamily="66" charset="0"/>
              </a:rPr>
              <a:t>Стадии клонирования</a:t>
            </a:r>
            <a:endParaRPr lang="ru-RU" dirty="0">
              <a:latin typeface="Mistral" panose="03090702030407020403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99244" y="2562897"/>
            <a:ext cx="11410681" cy="2215165"/>
          </a:xfrm>
        </p:spPr>
        <p:txBody>
          <a:bodyPr numCol="1">
            <a:normAutofit/>
          </a:bodyPr>
          <a:lstStyle/>
          <a:p>
            <a:pPr marL="0" indent="0">
              <a:buNone/>
            </a:pPr>
            <a:r>
              <a:rPr lang="ru-RU" dirty="0" smtClean="0"/>
              <a:t>1. У </a:t>
            </a:r>
            <a:r>
              <a:rPr lang="ru-RU" dirty="0"/>
              <a:t>женской особи берется яйцеклетка, из нее микроскопической пипеткой вытягивается ядро</a:t>
            </a:r>
            <a:r>
              <a:rPr lang="ru-RU" dirty="0" smtClean="0"/>
              <a:t>.</a:t>
            </a:r>
          </a:p>
          <a:p>
            <a:pPr marL="0" indent="0">
              <a:buNone/>
            </a:pPr>
            <a:r>
              <a:rPr lang="ru-RU" dirty="0" smtClean="0"/>
              <a:t> 2.В </a:t>
            </a:r>
            <a:r>
              <a:rPr lang="ru-RU" dirty="0"/>
              <a:t>безъядерную яйцеклетку вводят другую, содержащую ДНК клонируемого организма. </a:t>
            </a:r>
            <a:endParaRPr lang="ru-RU" dirty="0" smtClean="0"/>
          </a:p>
          <a:p>
            <a:pPr marL="0" indent="0">
              <a:buNone/>
            </a:pPr>
            <a:r>
              <a:rPr lang="ru-RU" dirty="0" smtClean="0"/>
              <a:t>3.С </a:t>
            </a:r>
            <a:r>
              <a:rPr lang="ru-RU" dirty="0"/>
              <a:t>момента слияния нового генетического материала с яйцеклеткой, как ожидается, должен начаться процесс размножения клеток и рост эмбриона.</a:t>
            </a:r>
          </a:p>
        </p:txBody>
      </p:sp>
    </p:spTree>
    <p:extLst>
      <p:ext uri="{BB962C8B-B14F-4D97-AF65-F5344CB8AC3E}">
        <p14:creationId xmlns:p14="http://schemas.microsoft.com/office/powerpoint/2010/main" val="41672207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1949002" y="528045"/>
            <a:ext cx="13303876" cy="1293028"/>
          </a:xfrm>
        </p:spPr>
        <p:txBody>
          <a:bodyPr>
            <a:normAutofit/>
          </a:bodyPr>
          <a:lstStyle/>
          <a:p>
            <a:r>
              <a:rPr lang="ru-RU" dirty="0" smtClean="0">
                <a:latin typeface="Mistral" panose="03090702030407020403" pitchFamily="66" charset="0"/>
              </a:rPr>
              <a:t>Истории исследования клонирования животных</a:t>
            </a:r>
            <a:endParaRPr lang="ru-RU" dirty="0">
              <a:latin typeface="Mistral" panose="03090702030407020403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Началось все с открытия яйцеклетки в 1883 году немецким </a:t>
            </a:r>
            <a:r>
              <a:rPr lang="ru-RU" dirty="0" err="1"/>
              <a:t>цитологом</a:t>
            </a:r>
            <a:r>
              <a:rPr lang="ru-RU" dirty="0"/>
              <a:t> О. </a:t>
            </a:r>
            <a:r>
              <a:rPr lang="ru-RU" dirty="0" err="1"/>
              <a:t>Хертвигом</a:t>
            </a:r>
            <a:r>
              <a:rPr lang="ru-RU" dirty="0"/>
              <a:t>, когда было установлено, что, оказывается, в процессе оплодотворения равноправно участвуют мужские и женские клетки. В 40-е годы XX века русский эмбриолог Г.В. </a:t>
            </a:r>
            <a:r>
              <a:rPr lang="ru-RU" dirty="0" err="1"/>
              <a:t>Лопашов</a:t>
            </a:r>
            <a:r>
              <a:rPr lang="ru-RU" dirty="0"/>
              <a:t> разработал метод трансплантации ядер в яйцеклетку лягушки и отправил статью в «Журнал общей биологии», однако статья не была выпущена, поскольку именно в это время утвердилось беспредельное господство в биологии малограмотного агронома Трофима Лысенко… А в 50-е годы американские эмбриологи Р. </a:t>
            </a:r>
            <a:r>
              <a:rPr lang="ru-RU" dirty="0" err="1"/>
              <a:t>Бриггс</a:t>
            </a:r>
            <a:r>
              <a:rPr lang="ru-RU" dirty="0"/>
              <a:t> и Т. Кинг, которым и достались первые лавры, выполнили сходные опыты по переносу ядра клетки в гигантские икринки африканской </a:t>
            </a:r>
            <a:r>
              <a:rPr lang="ru-RU" dirty="0" err="1"/>
              <a:t>шпорцевой</a:t>
            </a:r>
            <a:r>
              <a:rPr lang="ru-RU" dirty="0"/>
              <a:t> лягушки «</a:t>
            </a:r>
            <a:r>
              <a:rPr lang="ru-RU" dirty="0" err="1"/>
              <a:t>ксенопус</a:t>
            </a:r>
            <a:r>
              <a:rPr lang="ru-RU" dirty="0"/>
              <a:t>», из которых успешно развились головастики. Затем английский профессор зоологии Дж. </a:t>
            </a:r>
            <a:r>
              <a:rPr lang="ru-RU" dirty="0" err="1"/>
              <a:t>Гердон</a:t>
            </a:r>
            <a:r>
              <a:rPr lang="ru-RU" dirty="0"/>
              <a:t> разработал методику, позволяющую трансплантировать в яйцеклетку лягушек различные ядра из специализированных клеток. Именно тогда «в полный голос» заговорили о клонировании млекопитающих и, быть может, человека. Клонирование животных определяется от клонирования амфибий до млекопитающих.</a:t>
            </a:r>
          </a:p>
          <a:p>
            <a:endParaRPr lang="ru-RU" dirty="0"/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4051267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fracture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63781" y="171943"/>
            <a:ext cx="8610600" cy="1293028"/>
          </a:xfrm>
        </p:spPr>
        <p:txBody>
          <a:bodyPr>
            <a:normAutofit/>
          </a:bodyPr>
          <a:lstStyle/>
          <a:p>
            <a:r>
              <a:rPr lang="ru-RU" sz="6600" dirty="0" smtClean="0">
                <a:latin typeface="Mistral" panose="03090702030407020403" pitchFamily="66" charset="0"/>
              </a:rPr>
              <a:t>Овечка </a:t>
            </a:r>
            <a:r>
              <a:rPr lang="ru-RU" sz="6600" dirty="0" err="1" smtClean="0">
                <a:latin typeface="Mistral" panose="03090702030407020403" pitchFamily="66" charset="0"/>
              </a:rPr>
              <a:t>долли</a:t>
            </a:r>
            <a:endParaRPr lang="ru-RU" sz="6600" dirty="0">
              <a:latin typeface="Mistral" panose="03090702030407020403" pitchFamily="66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37883" y="502276"/>
            <a:ext cx="1588528" cy="23011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dirty="0"/>
          </a:p>
        </p:txBody>
      </p:sp>
      <p:sp>
        <p:nvSpPr>
          <p:cNvPr id="9" name="Объект 8"/>
          <p:cNvSpPr>
            <a:spLocks noGrp="1"/>
          </p:cNvSpPr>
          <p:nvPr>
            <p:ph idx="1"/>
          </p:nvPr>
        </p:nvSpPr>
        <p:spPr>
          <a:xfrm>
            <a:off x="940157" y="1931830"/>
            <a:ext cx="11058660" cy="4810259"/>
          </a:xfrm>
        </p:spPr>
        <p:txBody>
          <a:bodyPr numCol="2">
            <a:normAutofit fontScale="92500"/>
          </a:bodyPr>
          <a:lstStyle/>
          <a:p>
            <a:pPr marL="0" indent="0">
              <a:buNone/>
            </a:pPr>
            <a:r>
              <a:rPr lang="ru-RU" dirty="0"/>
              <a:t>В феврале 1997 года человечество было потрясено известием из шотландского Института </a:t>
            </a:r>
            <a:r>
              <a:rPr lang="ru-RU" dirty="0" err="1"/>
              <a:t>Рослина</a:t>
            </a:r>
            <a:r>
              <a:rPr lang="ru-RU" dirty="0"/>
              <a:t> о рождении и нормальном развитии первого млекопитающего, полученного путем переноса ядра, или, проще говоря, клонирования, - овечки Долли. Пожалуй, это событие произвело эффект, сходный с сообщением об изобретении ядерной бомбы или о возникновении телевидения.</a:t>
            </a:r>
          </a:p>
          <a:p>
            <a:pPr marL="0" indent="0">
              <a:buNone/>
            </a:pPr>
            <a:r>
              <a:rPr lang="ru-RU" dirty="0" smtClean="0"/>
              <a:t>Сначала </a:t>
            </a:r>
            <a:r>
              <a:rPr lang="ru-RU" dirty="0"/>
              <a:t>из молочной железы взрослой овцы была взята клетка и искусственными методами была погашена активность ее генов. Затем клетка была помещена в эмбриональное окружение, называемое ооцитом, чтобы произошла перестройка генетической программы на развитие эмбриона. Тем временем из яйцеклетки другой овцы было «вытянуто» ядро, и после охлаждения цитоплазматической оболочки под действием электрического поля в нее было введено ядро, выделенное из клетки молочной железы первой овцы. Оплодотворенная вышеописанным способом яйцеклетка была помещена в матку третьей овцы - суррогатной матери. И после обычного процесса вынашивания была рождена овечка Долли, которая была полной генетической копией овцы - донора клетки молочной железы.</a:t>
            </a:r>
          </a:p>
          <a:p>
            <a:endParaRPr lang="ru-RU" dirty="0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63372" y="171943"/>
            <a:ext cx="1345843" cy="16429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49048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6375043" y="120429"/>
            <a:ext cx="5272825" cy="1293028"/>
          </a:xfrm>
        </p:spPr>
        <p:txBody>
          <a:bodyPr>
            <a:noAutofit/>
          </a:bodyPr>
          <a:lstStyle/>
          <a:p>
            <a:r>
              <a:rPr lang="ru-RU" sz="6000" dirty="0" smtClean="0">
                <a:latin typeface="Mistral" panose="03090702030407020403" pitchFamily="66" charset="0"/>
              </a:rPr>
              <a:t>ОВЕЧКА ДОЛЛИ</a:t>
            </a:r>
            <a:endParaRPr lang="ru-RU" sz="6000" dirty="0">
              <a:latin typeface="Mistral" panose="03090702030407020403" pitchFamily="66" charset="0"/>
            </a:endParaRPr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>
          <a:xfrm>
            <a:off x="518375" y="1413456"/>
            <a:ext cx="6874098" cy="5309315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ru-RU" dirty="0"/>
              <a:t>Слух, распространявшийся с неимоверной скоростью чуть ли не с момента объявления о существовании Долли, заключался в том, что клонированная овца стареет в несколько раз быстрее своих «нормально рожденных» родственников.</a:t>
            </a:r>
          </a:p>
          <a:p>
            <a:pPr marL="0" indent="0">
              <a:buNone/>
            </a:pPr>
            <a:r>
              <a:rPr lang="ru-RU" dirty="0" smtClean="0"/>
              <a:t>Эти </a:t>
            </a:r>
            <a:r>
              <a:rPr lang="ru-RU" dirty="0"/>
              <a:t>данные, как оказалось, во многом соответствуют действительности. Согласно одному из наиболее вероятных объяснений этого феноменально быстрого старения является гипотеза, что оно происходит в силу запрограммированного ограничения количества делений и продолжительности жизни каждой клетки высших организмов. Разговоры о нарушениях репродуктивных способностей у Долли вообще не имеют под </a:t>
            </a:r>
            <a:r>
              <a:rPr lang="ru-RU" dirty="0" smtClean="0"/>
              <a:t>собой никаких </a:t>
            </a:r>
            <a:r>
              <a:rPr lang="ru-RU" dirty="0"/>
              <a:t>реальных оснований, поскольку она уже как минимум дважды благополучно разрешилась от бремени, родив своего первенца </a:t>
            </a:r>
            <a:r>
              <a:rPr lang="ru-RU" dirty="0" err="1"/>
              <a:t>Бонни</a:t>
            </a:r>
            <a:r>
              <a:rPr lang="ru-RU" dirty="0"/>
              <a:t> на втором году жизни, а еще год спустя - троих здоровых ягнят.</a:t>
            </a:r>
          </a:p>
          <a:p>
            <a:pPr marL="0" indent="0">
              <a:buNone/>
            </a:pPr>
            <a:r>
              <a:rPr lang="ru-RU" dirty="0" smtClean="0"/>
              <a:t>Овечка </a:t>
            </a:r>
            <a:r>
              <a:rPr lang="ru-RU" dirty="0"/>
              <a:t>Долли прожила 6 по большей степени мучительных лет.</a:t>
            </a:r>
          </a:p>
          <a:p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35024" y="1593359"/>
            <a:ext cx="4204951" cy="23652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358075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88783" y="223460"/>
            <a:ext cx="8610600" cy="1293028"/>
          </a:xfrm>
        </p:spPr>
        <p:txBody>
          <a:bodyPr/>
          <a:lstStyle/>
          <a:p>
            <a:r>
              <a:rPr lang="ru-RU" dirty="0" smtClean="0">
                <a:latin typeface="Mistral" panose="03090702030407020403" pitchFamily="66" charset="0"/>
              </a:rPr>
              <a:t>Терапевтическое клонирование</a:t>
            </a:r>
            <a:endParaRPr lang="ru-RU" dirty="0">
              <a:latin typeface="Mistral" panose="03090702030407020403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22195" y="1400579"/>
            <a:ext cx="6693794" cy="506461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dirty="0"/>
              <a:t>Что касается клонирования человека, данный процесс запрещен законом во многих странах в связи с многими аспектами.</a:t>
            </a:r>
          </a:p>
          <a:p>
            <a:pPr marL="0" indent="0">
              <a:buNone/>
            </a:pPr>
            <a:r>
              <a:rPr lang="ru-RU" dirty="0" smtClean="0"/>
              <a:t>Но </a:t>
            </a:r>
            <a:r>
              <a:rPr lang="ru-RU" dirty="0" err="1"/>
              <a:t>сyществует</a:t>
            </a:r>
            <a:r>
              <a:rPr lang="ru-RU" dirty="0"/>
              <a:t> такой вид клонирования, как терапевтический. В терапевтическом клонировании используется процесс, известный как пересадка ядер соматических клеток, (замена ядра клетки, исследовательское клонирование и клонирование эмбриона), состоящий в изъятии яйцеклетки из которой было удалено ядро, и замена этого ядра ДНК другого организма. После многих митотических делений культуры (митозов культуры), данная клетка образует </a:t>
            </a:r>
            <a:r>
              <a:rPr lang="ru-RU" dirty="0" err="1"/>
              <a:t>блацисту</a:t>
            </a:r>
            <a:r>
              <a:rPr lang="ru-RU" dirty="0"/>
              <a:t> (раннюю стадию эмбриона состоящую из приблизительно 100 клеток) с ДНК почти идентичным первичному организму.</a:t>
            </a:r>
          </a:p>
          <a:p>
            <a:pPr marL="0" indent="0">
              <a:buNone/>
            </a:pPr>
            <a:r>
              <a:rPr lang="ru-RU" dirty="0" smtClean="0"/>
              <a:t>Цель </a:t>
            </a:r>
            <a:r>
              <a:rPr lang="ru-RU" dirty="0"/>
              <a:t>данной процедуры - получение стволовых клеток. генетически совместимых с донорским организмом.</a:t>
            </a: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7257" y="1890376"/>
            <a:ext cx="4438383" cy="33287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82937150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1250">
        <p15:prstTrans prst="peelOff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30440" y="223460"/>
            <a:ext cx="8610600" cy="1293028"/>
          </a:xfrm>
        </p:spPr>
        <p:txBody>
          <a:bodyPr>
            <a:normAutofit/>
          </a:bodyPr>
          <a:lstStyle/>
          <a:p>
            <a:pPr algn="ctr"/>
            <a:r>
              <a:rPr lang="ru-RU" sz="5400" dirty="0" smtClean="0">
                <a:latin typeface="Mistral" panose="03090702030407020403" pitchFamily="66" charset="0"/>
              </a:rPr>
              <a:t>Значение клонирования</a:t>
            </a:r>
            <a:endParaRPr lang="ru-RU" sz="5400" dirty="0">
              <a:latin typeface="Mistral" panose="03090702030407020403" pitchFamily="66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60042" y="1924104"/>
            <a:ext cx="10820400" cy="4024125"/>
          </a:xfrm>
        </p:spPr>
        <p:txBody>
          <a:bodyPr>
            <a:normAutofit fontScale="92500"/>
          </a:bodyPr>
          <a:lstStyle/>
          <a:p>
            <a:r>
              <a:rPr lang="ru-RU" dirty="0"/>
              <a:t>В настоящее время с методами генной инженерии и, в частности, клонирования связано множество надежд и в области лечения неизлечимых ранее болезней, репродукции и трансплантации органов, и в области искусственного зачатия, борьбы с инвалидностью и врожденными </a:t>
            </a:r>
            <a:r>
              <a:rPr lang="ru-RU" dirty="0" smtClean="0"/>
              <a:t>пороками. </a:t>
            </a:r>
            <a:r>
              <a:rPr lang="ru-RU" dirty="0"/>
              <a:t>Проводится все больше экспериментов по выращиванию млекопитающих и последующей пересадке их органов человеку. Совсем недавно в Южной Корее удалось клонировать поросенка, генетически измененные клетки которого способны на 60-70% снизить угрозу отторжения органов иммунной системой человека при трансплантации. А в свете проблемы, связанной с неспособностью иметь детей, методы искусственного оплодотворения получили широкую поддержку в обществе. Что касается самого клонирования, то оно позволяет проводить те же процедуры, обходясь генофондом лишь одного из родителей, что часто бывает необходимо в случае предрасположенности одного из родителей к серьезным заболеваниям.</a:t>
            </a:r>
          </a:p>
        </p:txBody>
      </p:sp>
    </p:spTree>
    <p:extLst>
      <p:ext uri="{BB962C8B-B14F-4D97-AF65-F5344CB8AC3E}">
        <p14:creationId xmlns:p14="http://schemas.microsoft.com/office/powerpoint/2010/main" val="12391336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98679" y="2632442"/>
            <a:ext cx="10820400" cy="40241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9600" dirty="0" smtClean="0">
                <a:latin typeface="Mistral" panose="03090702030407020403" pitchFamily="66" charset="0"/>
              </a:rPr>
              <a:t>Спасибо за </a:t>
            </a:r>
            <a:r>
              <a:rPr lang="ru-RU" sz="9600" dirty="0" smtClean="0">
                <a:latin typeface="Mistral" panose="03090702030407020403" pitchFamily="66" charset="0"/>
              </a:rPr>
              <a:t>внимание  </a:t>
            </a:r>
            <a:r>
              <a:rPr lang="ru-RU" sz="9600" dirty="0" smtClean="0">
                <a:latin typeface="Mistral" panose="03090702030407020403" pitchFamily="66" charset="0"/>
                <a:sym typeface="Wingdings" panose="05000000000000000000" pitchFamily="2" charset="2"/>
              </a:rPr>
              <a:t></a:t>
            </a:r>
            <a:endParaRPr lang="ru-RU" sz="9600" dirty="0">
              <a:latin typeface="Mistral" panose="030907020304070204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980054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След самолета">
  <a:themeElements>
    <a:clrScheme name="След самолета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След самолета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лед самолета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След самолета</Template>
  <TotalTime>149</TotalTime>
  <Words>847</Words>
  <Application>Microsoft Office PowerPoint</Application>
  <PresentationFormat>Широкоэкранный</PresentationFormat>
  <Paragraphs>23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Century Gothic</vt:lpstr>
      <vt:lpstr>Mistral</vt:lpstr>
      <vt:lpstr>Wingdings</vt:lpstr>
      <vt:lpstr>След самолета</vt:lpstr>
      <vt:lpstr>К л о н и р о в а н и е</vt:lpstr>
      <vt:lpstr> </vt:lpstr>
      <vt:lpstr>Стадии клонирования</vt:lpstr>
      <vt:lpstr>Истории исследования клонирования животных</vt:lpstr>
      <vt:lpstr>Овечка долли</vt:lpstr>
      <vt:lpstr>ОВЕЧКА ДОЛЛИ</vt:lpstr>
      <vt:lpstr>Терапевтическое клонирование</vt:lpstr>
      <vt:lpstr>Значение клонирования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Мария</dc:creator>
  <cp:lastModifiedBy>Мария</cp:lastModifiedBy>
  <cp:revision>13</cp:revision>
  <dcterms:created xsi:type="dcterms:W3CDTF">2015-02-11T17:19:23Z</dcterms:created>
  <dcterms:modified xsi:type="dcterms:W3CDTF">2015-02-12T18:09:27Z</dcterms:modified>
</cp:coreProperties>
</file>