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" y="692696"/>
            <a:ext cx="8676456" cy="4968552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9600" dirty="0" err="1" smtClean="0">
                <a:solidFill>
                  <a:srgbClr val="FFFF00"/>
                </a:solidFill>
              </a:rPr>
              <a:t>Найчаст</a:t>
            </a:r>
            <a:r>
              <a:rPr lang="uk-UA" sz="9600" dirty="0" err="1" smtClean="0">
                <a:solidFill>
                  <a:srgbClr val="FFFF00"/>
                </a:solidFill>
              </a:rPr>
              <a:t>іші</a:t>
            </a:r>
            <a:r>
              <a:rPr lang="uk-UA" sz="9600" dirty="0" smtClean="0">
                <a:solidFill>
                  <a:srgbClr val="FFFF00"/>
                </a:solidFill>
              </a:rPr>
              <a:t> захворювання людей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7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692696"/>
            <a:ext cx="9144000" cy="2592288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Вітряна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віспа</a:t>
            </a:r>
            <a:r>
              <a:rPr lang="ru-RU" sz="2800" b="1" dirty="0">
                <a:solidFill>
                  <a:srgbClr val="FF0000"/>
                </a:solidFill>
              </a:rPr>
              <a:t> (</a:t>
            </a:r>
            <a:r>
              <a:rPr lang="ru-RU" sz="2800" b="1" dirty="0" err="1">
                <a:solidFill>
                  <a:srgbClr val="FF0000"/>
                </a:solidFill>
              </a:rPr>
              <a:t>вітрянка</a:t>
            </a:r>
            <a:r>
              <a:rPr lang="ru-RU" sz="2800" dirty="0"/>
              <a:t>).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вітряна</a:t>
            </a:r>
            <a:r>
              <a:rPr lang="ru-RU" dirty="0"/>
              <a:t> </a:t>
            </a:r>
            <a:r>
              <a:rPr lang="ru-RU" dirty="0" err="1"/>
              <a:t>віспа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до </a:t>
            </a:r>
            <a:r>
              <a:rPr lang="ru-RU" dirty="0" err="1"/>
              <a:t>майже</a:t>
            </a:r>
            <a:r>
              <a:rPr lang="ru-RU" dirty="0"/>
              <a:t> неминучих в </a:t>
            </a:r>
            <a:r>
              <a:rPr lang="ru-RU" dirty="0" err="1"/>
              <a:t>дитячому</a:t>
            </a:r>
            <a:r>
              <a:rPr lang="ru-RU" dirty="0"/>
              <a:t> садку. </a:t>
            </a:r>
            <a:r>
              <a:rPr lang="ru-RU" dirty="0" err="1"/>
              <a:t>Вітрянка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</a:t>
            </a:r>
            <a:r>
              <a:rPr lang="ru-RU" dirty="0" err="1"/>
              <a:t>червоним</a:t>
            </a:r>
            <a:r>
              <a:rPr lang="ru-RU" dirty="0"/>
              <a:t> </a:t>
            </a:r>
            <a:r>
              <a:rPr lang="ru-RU" dirty="0" err="1"/>
              <a:t>висипом</a:t>
            </a:r>
            <a:r>
              <a:rPr lang="ru-RU" dirty="0"/>
              <a:t>. Хвороба </a:t>
            </a:r>
            <a:r>
              <a:rPr lang="ru-RU" dirty="0" err="1"/>
              <a:t>передається</a:t>
            </a:r>
            <a:r>
              <a:rPr lang="ru-RU" dirty="0"/>
              <a:t> </a:t>
            </a:r>
            <a:r>
              <a:rPr lang="ru-RU" dirty="0" err="1"/>
              <a:t>повітряно-крапельним</a:t>
            </a:r>
            <a:r>
              <a:rPr lang="ru-RU" dirty="0"/>
              <a:t> шляхом. </a:t>
            </a:r>
            <a:r>
              <a:rPr lang="ru-RU" dirty="0" err="1"/>
              <a:t>Заразитися</a:t>
            </a:r>
            <a:r>
              <a:rPr lang="ru-RU" dirty="0"/>
              <a:t> нею </a:t>
            </a:r>
            <a:r>
              <a:rPr lang="ru-RU" dirty="0" err="1"/>
              <a:t>можна</a:t>
            </a:r>
            <a:r>
              <a:rPr lang="ru-RU" dirty="0"/>
              <a:t> за день до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симптомів</a:t>
            </a:r>
            <a:r>
              <a:rPr lang="ru-RU" dirty="0"/>
              <a:t>. Тому, </a:t>
            </a:r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дитячому</a:t>
            </a:r>
            <a:r>
              <a:rPr lang="ru-RU" dirty="0"/>
              <a:t> садку </a:t>
            </a:r>
            <a:r>
              <a:rPr lang="ru-RU" dirty="0" err="1"/>
              <a:t>виявлені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з </a:t>
            </a:r>
            <a:r>
              <a:rPr lang="ru-RU" dirty="0" err="1"/>
              <a:t>ознаками</a:t>
            </a:r>
            <a:r>
              <a:rPr lang="ru-RU" dirty="0"/>
              <a:t> </a:t>
            </a:r>
            <a:r>
              <a:rPr lang="ru-RU" dirty="0" err="1"/>
              <a:t>вітрянки</a:t>
            </a:r>
            <a:r>
              <a:rPr lang="ru-RU" dirty="0"/>
              <a:t>, то моментально </a:t>
            </a:r>
            <a:r>
              <a:rPr lang="ru-RU" dirty="0" err="1"/>
              <a:t>оголошується</a:t>
            </a:r>
            <a:r>
              <a:rPr lang="ru-RU" dirty="0"/>
              <a:t> карантин.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профілактичними</a:t>
            </a:r>
            <a:r>
              <a:rPr lang="ru-RU" dirty="0"/>
              <a:t> заходами є </a:t>
            </a:r>
            <a:r>
              <a:rPr lang="ru-RU" dirty="0" err="1"/>
              <a:t>провітрювання</a:t>
            </a:r>
            <a:r>
              <a:rPr lang="ru-RU" dirty="0"/>
              <a:t> і </a:t>
            </a:r>
            <a:r>
              <a:rPr lang="ru-RU" dirty="0" err="1"/>
              <a:t>вологе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7839776" cy="350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31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216024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Найчастіші хвороби дорослих і як їх попередити: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8304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123" y="2789191"/>
            <a:ext cx="4652405" cy="363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36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72008" y="836712"/>
            <a:ext cx="9144000" cy="1440160"/>
          </a:xfrm>
        </p:spPr>
        <p:txBody>
          <a:bodyPr/>
          <a:lstStyle/>
          <a:p>
            <a:r>
              <a:rPr lang="ru-RU" sz="3600" b="1" dirty="0" err="1">
                <a:solidFill>
                  <a:srgbClr val="FF0000"/>
                </a:solidFill>
              </a:rPr>
              <a:t>Серцеві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хвороби</a:t>
            </a:r>
            <a:r>
              <a:rPr lang="ru-RU" sz="3600" b="1" dirty="0">
                <a:solidFill>
                  <a:srgbClr val="FF0000"/>
                </a:solidFill>
              </a:rPr>
              <a:t> 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цілий</a:t>
            </a:r>
            <a:r>
              <a:rPr lang="ru-RU" dirty="0"/>
              <a:t> ряд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вражають</a:t>
            </a:r>
            <a:r>
              <a:rPr lang="ru-RU" dirty="0"/>
              <a:t> </a:t>
            </a:r>
            <a:r>
              <a:rPr lang="ru-RU" dirty="0" err="1"/>
              <a:t>серце</a:t>
            </a:r>
            <a:r>
              <a:rPr lang="ru-RU" dirty="0"/>
              <a:t> та </a:t>
            </a:r>
            <a:r>
              <a:rPr lang="ru-RU" dirty="0" err="1"/>
              <a:t>серцево-судинну</a:t>
            </a:r>
            <a:r>
              <a:rPr lang="ru-RU" dirty="0"/>
              <a:t> </a:t>
            </a:r>
            <a:r>
              <a:rPr lang="ru-RU" dirty="0" smtClean="0"/>
              <a:t>систему.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328592" cy="427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26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4211960" cy="616530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Ішемічна</a:t>
            </a:r>
            <a:r>
              <a:rPr lang="ru-RU" dirty="0"/>
              <a:t> хвороба </a:t>
            </a:r>
            <a:r>
              <a:rPr lang="ru-RU" dirty="0" err="1"/>
              <a:t>серця</a:t>
            </a:r>
            <a:r>
              <a:rPr lang="ru-RU" dirty="0"/>
              <a:t> (ІХС)— </a:t>
            </a:r>
            <a:r>
              <a:rPr lang="ru-RU" dirty="0" err="1"/>
              <a:t>захворювання</a:t>
            </a:r>
            <a:r>
              <a:rPr lang="ru-RU" dirty="0"/>
              <a:t>, яке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порушенням</a:t>
            </a:r>
            <a:r>
              <a:rPr lang="ru-RU" dirty="0"/>
              <a:t> </a:t>
            </a:r>
            <a:r>
              <a:rPr lang="ru-RU" dirty="0" err="1"/>
              <a:t>кровопостачання</a:t>
            </a:r>
            <a:r>
              <a:rPr lang="ru-RU" dirty="0"/>
              <a:t> </a:t>
            </a:r>
            <a:r>
              <a:rPr lang="ru-RU" dirty="0" err="1"/>
              <a:t>міокарду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коронарних</a:t>
            </a:r>
            <a:r>
              <a:rPr lang="ru-RU" dirty="0"/>
              <a:t> </a:t>
            </a:r>
            <a:r>
              <a:rPr lang="ru-RU" dirty="0" err="1"/>
              <a:t>артерій</a:t>
            </a:r>
            <a:r>
              <a:rPr lang="ru-RU" dirty="0"/>
              <a:t>. </a:t>
            </a:r>
            <a:r>
              <a:rPr lang="ru-RU" dirty="0" err="1"/>
              <a:t>Ішемічна</a:t>
            </a:r>
            <a:r>
              <a:rPr lang="ru-RU" dirty="0"/>
              <a:t> хвороба </a:t>
            </a:r>
            <a:r>
              <a:rPr lang="ru-RU" dirty="0" err="1"/>
              <a:t>серця</a:t>
            </a:r>
            <a:r>
              <a:rPr lang="ru-RU" dirty="0"/>
              <a:t>,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зумовлюється</a:t>
            </a:r>
            <a:r>
              <a:rPr lang="ru-RU" dirty="0"/>
              <a:t> атеросклерозом.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атеросклеротичної</a:t>
            </a:r>
            <a:r>
              <a:rPr lang="ru-RU" dirty="0"/>
              <a:t> бляшки </a:t>
            </a:r>
            <a:r>
              <a:rPr lang="ru-RU" dirty="0" err="1"/>
              <a:t>просвіт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 </a:t>
            </a:r>
            <a:r>
              <a:rPr lang="ru-RU" dirty="0" err="1"/>
              <a:t>звужується</a:t>
            </a:r>
            <a:r>
              <a:rPr lang="ru-RU" dirty="0"/>
              <a:t>.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кровоплину</a:t>
            </a:r>
            <a:r>
              <a:rPr lang="ru-RU" dirty="0"/>
              <a:t> в </a:t>
            </a:r>
            <a:r>
              <a:rPr lang="ru-RU" dirty="0" err="1"/>
              <a:t>коронарних</a:t>
            </a:r>
            <a:r>
              <a:rPr lang="ru-RU" dirty="0"/>
              <a:t> </a:t>
            </a:r>
            <a:r>
              <a:rPr lang="ru-RU" dirty="0" err="1"/>
              <a:t>судинах</a:t>
            </a:r>
            <a:r>
              <a:rPr lang="ru-RU" dirty="0"/>
              <a:t>,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недостатнього</a:t>
            </a:r>
            <a:r>
              <a:rPr lang="ru-RU" dirty="0"/>
              <a:t> </a:t>
            </a:r>
            <a:r>
              <a:rPr lang="ru-RU" dirty="0" err="1"/>
              <a:t>кровопостачання</a:t>
            </a:r>
            <a:r>
              <a:rPr lang="ru-RU" dirty="0"/>
              <a:t> </a:t>
            </a:r>
            <a:r>
              <a:rPr lang="ru-RU" dirty="0" err="1"/>
              <a:t>серцевого</a:t>
            </a:r>
            <a:r>
              <a:rPr lang="ru-RU" dirty="0"/>
              <a:t> </a:t>
            </a:r>
            <a:r>
              <a:rPr lang="ru-RU" dirty="0" err="1"/>
              <a:t>м'яза</a:t>
            </a:r>
            <a:r>
              <a:rPr lang="ru-RU" dirty="0"/>
              <a:t>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кровопостачання</a:t>
            </a:r>
            <a:r>
              <a:rPr lang="ru-RU" dirty="0"/>
              <a:t> </a:t>
            </a:r>
            <a:r>
              <a:rPr lang="ru-RU" dirty="0" err="1"/>
              <a:t>серцевого</a:t>
            </a:r>
            <a:r>
              <a:rPr lang="ru-RU" dirty="0"/>
              <a:t> </a:t>
            </a:r>
            <a:r>
              <a:rPr lang="ru-RU" dirty="0" err="1"/>
              <a:t>м'яза</a:t>
            </a:r>
            <a:r>
              <a:rPr lang="ru-RU" dirty="0"/>
              <a:t> в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ураженої</a:t>
            </a:r>
            <a:r>
              <a:rPr lang="ru-RU" dirty="0"/>
              <a:t> </a:t>
            </a:r>
            <a:r>
              <a:rPr lang="ru-RU" dirty="0" err="1"/>
              <a:t>артерії</a:t>
            </a:r>
            <a:r>
              <a:rPr lang="ru-RU" dirty="0"/>
              <a:t> гинуть (</a:t>
            </a:r>
            <a:r>
              <a:rPr lang="ru-RU" dirty="0" err="1"/>
              <a:t>некротизуються</a:t>
            </a:r>
            <a:r>
              <a:rPr lang="ru-RU" dirty="0"/>
              <a:t>)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80728"/>
            <a:ext cx="5584875" cy="41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03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464496" cy="580526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Стенокардія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- напади </a:t>
            </a:r>
            <a:r>
              <a:rPr lang="ru-RU" dirty="0" err="1"/>
              <a:t>болів</a:t>
            </a:r>
            <a:r>
              <a:rPr lang="ru-RU" dirty="0"/>
              <a:t> </a:t>
            </a:r>
            <a:r>
              <a:rPr lang="ru-RU" dirty="0" err="1"/>
              <a:t>давлячого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стискаючого</a:t>
            </a:r>
            <a:r>
              <a:rPr lang="ru-RU" dirty="0"/>
              <a:t> характеру, в </a:t>
            </a:r>
            <a:r>
              <a:rPr lang="ru-RU" dirty="0" err="1"/>
              <a:t>ділянці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і за грудиною,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передаватися</a:t>
            </a:r>
            <a:r>
              <a:rPr lang="ru-RU" dirty="0"/>
              <a:t> в </a:t>
            </a:r>
            <a:r>
              <a:rPr lang="ru-RU" dirty="0" err="1"/>
              <a:t>ліву</a:t>
            </a:r>
            <a:r>
              <a:rPr lang="ru-RU" dirty="0"/>
              <a:t> руку, лопатку, </a:t>
            </a:r>
            <a:r>
              <a:rPr lang="ru-RU" dirty="0" err="1"/>
              <a:t>шию</a:t>
            </a:r>
            <a:r>
              <a:rPr lang="ru-RU" dirty="0"/>
              <a:t>.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стенокардії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</a:t>
            </a:r>
            <a:r>
              <a:rPr lang="ru-RU" dirty="0" err="1"/>
              <a:t>гостре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живлення</a:t>
            </a:r>
            <a:r>
              <a:rPr lang="ru-RU" dirty="0"/>
              <a:t> </a:t>
            </a:r>
            <a:r>
              <a:rPr lang="ru-RU" dirty="0" err="1"/>
              <a:t>серцевого</a:t>
            </a:r>
            <a:r>
              <a:rPr lang="ru-RU" dirty="0"/>
              <a:t> </a:t>
            </a:r>
            <a:r>
              <a:rPr lang="ru-RU" dirty="0" err="1"/>
              <a:t>м'яза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спазму і склерозу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артерій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45" y="764704"/>
            <a:ext cx="370877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92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1032" y="1772816"/>
            <a:ext cx="8173416" cy="4608512"/>
          </a:xfrm>
        </p:spPr>
        <p:txBody>
          <a:bodyPr/>
          <a:lstStyle/>
          <a:p>
            <a:r>
              <a:rPr lang="ru-RU" sz="4400" b="1" dirty="0" err="1">
                <a:solidFill>
                  <a:srgbClr val="FF0000"/>
                </a:solidFill>
              </a:rPr>
              <a:t>Артеріальна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гіпертензія</a:t>
            </a:r>
            <a:r>
              <a:rPr lang="ru-RU" sz="4400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/>
              <a:t>Артеріальна</a:t>
            </a:r>
            <a:r>
              <a:rPr lang="ru-RU" dirty="0"/>
              <a:t> </a:t>
            </a:r>
            <a:r>
              <a:rPr lang="ru-RU" dirty="0" err="1"/>
              <a:t>гіпертензія</a:t>
            </a:r>
            <a:r>
              <a:rPr lang="ru-RU" dirty="0"/>
              <a:t> (АГ) - </a:t>
            </a:r>
            <a:r>
              <a:rPr lang="ru-RU" dirty="0" err="1"/>
              <a:t>хронічне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при </a:t>
            </a:r>
            <a:r>
              <a:rPr lang="ru-RU" dirty="0" err="1"/>
              <a:t>якому</a:t>
            </a:r>
            <a:r>
              <a:rPr lang="ru-RU" dirty="0"/>
              <a:t> головною </a:t>
            </a:r>
            <a:r>
              <a:rPr lang="ru-RU" dirty="0" err="1"/>
              <a:t>діагностичною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 (симптомом) є </a:t>
            </a:r>
            <a:r>
              <a:rPr lang="ru-RU" dirty="0" err="1"/>
              <a:t>стійке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гідравлічного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у </a:t>
            </a:r>
            <a:r>
              <a:rPr lang="ru-RU" dirty="0" err="1"/>
              <a:t>артеріальних</a:t>
            </a:r>
            <a:r>
              <a:rPr lang="ru-RU" dirty="0"/>
              <a:t> </a:t>
            </a:r>
            <a:r>
              <a:rPr lang="ru-RU" dirty="0" err="1"/>
              <a:t>судинах</a:t>
            </a:r>
            <a:r>
              <a:rPr lang="ru-RU" dirty="0"/>
              <a:t> великого кола </a:t>
            </a:r>
            <a:r>
              <a:rPr lang="ru-RU" dirty="0" err="1"/>
              <a:t>кровообігу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07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Пульманологічні</a:t>
            </a:r>
            <a:r>
              <a:rPr lang="uk-UA" dirty="0" smtClean="0"/>
              <a:t> захворювання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380361" cy="433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8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4644008" cy="6021288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Бронхіт</a:t>
            </a:r>
            <a:r>
              <a:rPr lang="ru-RU" dirty="0"/>
              <a:t> — </a:t>
            </a:r>
            <a:r>
              <a:rPr lang="ru-RU" dirty="0" err="1"/>
              <a:t>запальне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</a:t>
            </a:r>
            <a:r>
              <a:rPr lang="ru-RU" dirty="0" err="1"/>
              <a:t>бронхів</a:t>
            </a:r>
            <a:r>
              <a:rPr lang="ru-RU" dirty="0"/>
              <a:t>. Хвороба </a:t>
            </a:r>
            <a:r>
              <a:rPr lang="ru-RU" dirty="0" err="1"/>
              <a:t>проявляється</a:t>
            </a:r>
            <a:r>
              <a:rPr lang="ru-RU" dirty="0"/>
              <a:t> кашлем, часто </a:t>
            </a:r>
            <a:r>
              <a:rPr lang="ru-RU" dirty="0" err="1"/>
              <a:t>підвищеною</a:t>
            </a:r>
            <a:r>
              <a:rPr lang="ru-RU" dirty="0"/>
              <a:t> температурою, </a:t>
            </a:r>
            <a:r>
              <a:rPr lang="ru-RU" dirty="0" err="1"/>
              <a:t>відчуттям</a:t>
            </a:r>
            <a:r>
              <a:rPr lang="ru-RU" dirty="0"/>
              <a:t> </a:t>
            </a:r>
            <a:r>
              <a:rPr lang="ru-RU" dirty="0" err="1"/>
              <a:t>саднення</a:t>
            </a:r>
            <a:r>
              <a:rPr lang="ru-RU" dirty="0"/>
              <a:t> за грудиною, </a:t>
            </a:r>
            <a:r>
              <a:rPr lang="ru-RU" dirty="0" err="1"/>
              <a:t>погіршенням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самопочуття</a:t>
            </a:r>
            <a:r>
              <a:rPr lang="ru-RU" dirty="0"/>
              <a:t>. При </a:t>
            </a:r>
            <a:r>
              <a:rPr lang="ru-RU" dirty="0" err="1"/>
              <a:t>прослуховуванні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визначатися</a:t>
            </a:r>
            <a:r>
              <a:rPr lang="ru-RU" dirty="0"/>
              <a:t> </a:t>
            </a:r>
            <a:r>
              <a:rPr lang="ru-RU" dirty="0" err="1"/>
              <a:t>сухі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вологі</a:t>
            </a:r>
            <a:r>
              <a:rPr lang="ru-RU" dirty="0"/>
              <a:t> хрипи.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симптоми</a:t>
            </a:r>
            <a:r>
              <a:rPr lang="ru-RU" dirty="0"/>
              <a:t> </a:t>
            </a:r>
            <a:r>
              <a:rPr lang="ru-RU" dirty="0" err="1"/>
              <a:t>інфекційного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. Хвороба </a:t>
            </a:r>
            <a:r>
              <a:rPr lang="ru-RU" dirty="0" err="1"/>
              <a:t>протікає</a:t>
            </a:r>
            <a:r>
              <a:rPr lang="ru-RU" dirty="0"/>
              <a:t> </a:t>
            </a:r>
            <a:r>
              <a:rPr lang="ru-RU" dirty="0" err="1"/>
              <a:t>важче</a:t>
            </a:r>
            <a:r>
              <a:rPr lang="ru-RU" dirty="0"/>
              <a:t> в людей </a:t>
            </a:r>
            <a:r>
              <a:rPr lang="ru-RU" dirty="0" err="1"/>
              <a:t>похилого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та в </a:t>
            </a:r>
            <a:r>
              <a:rPr lang="ru-RU" dirty="0" err="1"/>
              <a:t>ослаблених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недостаній</a:t>
            </a:r>
            <a:r>
              <a:rPr lang="ru-RU" dirty="0"/>
              <a:t> </a:t>
            </a:r>
            <a:r>
              <a:rPr lang="ru-RU" dirty="0" err="1"/>
              <a:t>кровообіг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застійними</a:t>
            </a:r>
            <a:r>
              <a:rPr lang="ru-RU" dirty="0"/>
              <a:t> </a:t>
            </a:r>
            <a:r>
              <a:rPr lang="ru-RU" dirty="0" err="1"/>
              <a:t>явищами</a:t>
            </a:r>
            <a:r>
              <a:rPr lang="ru-RU" dirty="0"/>
              <a:t> в </a:t>
            </a:r>
            <a:r>
              <a:rPr lang="ru-RU" dirty="0" err="1"/>
              <a:t>легеннях</a:t>
            </a:r>
            <a:r>
              <a:rPr lang="ru-RU" dirty="0"/>
              <a:t>, </a:t>
            </a:r>
            <a:r>
              <a:rPr lang="ru-RU" dirty="0" err="1"/>
              <a:t>кіфосколіоз</a:t>
            </a:r>
            <a:r>
              <a:rPr lang="ru-RU" dirty="0"/>
              <a:t>,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, </a:t>
            </a:r>
            <a:r>
              <a:rPr lang="ru-RU" dirty="0" err="1"/>
              <a:t>тютюнопаління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310" y="1268760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9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692696"/>
            <a:ext cx="4320480" cy="6696744"/>
          </a:xfrm>
        </p:spPr>
        <p:txBody>
          <a:bodyPr>
            <a:noAutofit/>
          </a:bodyPr>
          <a:lstStyle/>
          <a:p>
            <a:r>
              <a:rPr lang="ru-RU" sz="2400" dirty="0" err="1"/>
              <a:t>Хроні́чний</a:t>
            </a:r>
            <a:r>
              <a:rPr lang="ru-RU" sz="2400" dirty="0"/>
              <a:t> </a:t>
            </a:r>
            <a:r>
              <a:rPr lang="ru-RU" sz="2400" dirty="0" err="1"/>
              <a:t>тонзилі́т</a:t>
            </a:r>
            <a:r>
              <a:rPr lang="ru-RU" sz="2400" dirty="0"/>
              <a:t>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загальне</a:t>
            </a:r>
            <a:r>
              <a:rPr lang="ru-RU" sz="2400" dirty="0"/>
              <a:t> </a:t>
            </a:r>
            <a:r>
              <a:rPr lang="ru-RU" sz="2400" dirty="0" err="1"/>
              <a:t>захворювання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, яке </a:t>
            </a:r>
            <a:r>
              <a:rPr lang="ru-RU" sz="2400" dirty="0" err="1"/>
              <a:t>характеризується</a:t>
            </a:r>
            <a:r>
              <a:rPr lang="ru-RU" sz="2400" dirty="0"/>
              <a:t> </a:t>
            </a:r>
            <a:r>
              <a:rPr lang="ru-RU" sz="2400" dirty="0" err="1"/>
              <a:t>хронічним</a:t>
            </a:r>
            <a:r>
              <a:rPr lang="ru-RU" sz="2400" dirty="0"/>
              <a:t> </a:t>
            </a:r>
            <a:r>
              <a:rPr lang="ru-RU" sz="2400" dirty="0" err="1"/>
              <a:t>запальним</a:t>
            </a:r>
            <a:r>
              <a:rPr lang="ru-RU" sz="2400" dirty="0"/>
              <a:t> </a:t>
            </a:r>
            <a:r>
              <a:rPr lang="ru-RU" sz="2400" dirty="0" err="1"/>
              <a:t>процесом</a:t>
            </a:r>
            <a:r>
              <a:rPr lang="ru-RU" sz="2400" dirty="0"/>
              <a:t>, </a:t>
            </a:r>
            <a:r>
              <a:rPr lang="ru-RU" sz="2400" dirty="0" err="1"/>
              <a:t>переважно</a:t>
            </a:r>
            <a:r>
              <a:rPr lang="ru-RU" sz="2400" dirty="0"/>
              <a:t> в </a:t>
            </a:r>
            <a:r>
              <a:rPr lang="ru-RU" sz="2400" dirty="0" err="1"/>
              <a:t>піднебінних</a:t>
            </a:r>
            <a:r>
              <a:rPr lang="ru-RU" sz="2400" dirty="0"/>
              <a:t> </a:t>
            </a:r>
            <a:r>
              <a:rPr lang="ru-RU" sz="2400" dirty="0" err="1"/>
              <a:t>мигдаликах</a:t>
            </a:r>
            <a:r>
              <a:rPr lang="ru-RU" sz="2400" dirty="0"/>
              <a:t>. </a:t>
            </a:r>
            <a:r>
              <a:rPr lang="ru-RU" sz="2400" dirty="0" err="1"/>
              <a:t>Неприємні</a:t>
            </a:r>
            <a:r>
              <a:rPr lang="ru-RU" sz="2400" dirty="0"/>
              <a:t> </a:t>
            </a:r>
            <a:r>
              <a:rPr lang="ru-RU" sz="2400" dirty="0" err="1"/>
              <a:t>відчуття</a:t>
            </a:r>
            <a:r>
              <a:rPr lang="ru-RU" sz="2400" dirty="0"/>
              <a:t>, </a:t>
            </a:r>
            <a:r>
              <a:rPr lang="ru-RU" sz="2400" dirty="0" err="1"/>
              <a:t>біль</a:t>
            </a:r>
            <a:r>
              <a:rPr lang="ru-RU" sz="2400" dirty="0"/>
              <a:t> у </a:t>
            </a:r>
            <a:r>
              <a:rPr lang="ru-RU" sz="2400" dirty="0" err="1"/>
              <a:t>горлі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віддає</a:t>
            </a:r>
            <a:r>
              <a:rPr lang="ru-RU" sz="2400" dirty="0"/>
              <a:t> у </a:t>
            </a:r>
            <a:r>
              <a:rPr lang="ru-RU" sz="2400" dirty="0" err="1"/>
              <a:t>вуха</a:t>
            </a:r>
            <a:r>
              <a:rPr lang="ru-RU" sz="2400" dirty="0"/>
              <a:t>, </a:t>
            </a:r>
            <a:r>
              <a:rPr lang="ru-RU" sz="2400" dirty="0" err="1"/>
              <a:t>іноді</a:t>
            </a:r>
            <a:r>
              <a:rPr lang="ru-RU" sz="2400" dirty="0"/>
              <a:t> запах </a:t>
            </a:r>
            <a:r>
              <a:rPr lang="ru-RU" sz="2400" dirty="0" err="1"/>
              <a:t>із</a:t>
            </a:r>
            <a:r>
              <a:rPr lang="ru-RU" sz="2400" dirty="0"/>
              <a:t> рота. Часто </a:t>
            </a:r>
            <a:r>
              <a:rPr lang="ru-RU" sz="2400" dirty="0" err="1"/>
              <a:t>тривала</a:t>
            </a:r>
            <a:r>
              <a:rPr lang="ru-RU" sz="2400" dirty="0"/>
              <a:t> </a:t>
            </a:r>
            <a:r>
              <a:rPr lang="ru-RU" sz="2400" dirty="0" err="1"/>
              <a:t>субфебрильна</a:t>
            </a:r>
            <a:r>
              <a:rPr lang="ru-RU" sz="2400" dirty="0"/>
              <a:t> температура </a:t>
            </a:r>
            <a:r>
              <a:rPr lang="ru-RU" sz="2400" dirty="0" err="1"/>
              <a:t>увечері</a:t>
            </a:r>
            <a:r>
              <a:rPr lang="ru-RU" sz="2400" dirty="0"/>
              <a:t>, </a:t>
            </a:r>
            <a:r>
              <a:rPr lang="ru-RU" sz="2400" dirty="0" err="1"/>
              <a:t>слабкість</a:t>
            </a:r>
            <a:r>
              <a:rPr lang="ru-RU" sz="2400" dirty="0"/>
              <a:t>, </a:t>
            </a:r>
            <a:r>
              <a:rPr lang="ru-RU" sz="2400" dirty="0" err="1"/>
              <a:t>головний</a:t>
            </a:r>
            <a:r>
              <a:rPr lang="ru-RU" sz="2400" dirty="0"/>
              <a:t> </a:t>
            </a:r>
            <a:r>
              <a:rPr lang="ru-RU" sz="2400" dirty="0" err="1"/>
              <a:t>біль</a:t>
            </a:r>
            <a:r>
              <a:rPr lang="ru-RU" sz="2400" dirty="0"/>
              <a:t>, </a:t>
            </a:r>
            <a:r>
              <a:rPr lang="ru-RU" sz="2400" dirty="0" err="1"/>
              <a:t>зниження</a:t>
            </a:r>
            <a:r>
              <a:rPr lang="ru-RU" sz="2400" dirty="0"/>
              <a:t> </a:t>
            </a:r>
            <a:r>
              <a:rPr lang="ru-RU" sz="2400" dirty="0" err="1"/>
              <a:t>працездатності</a:t>
            </a:r>
            <a:r>
              <a:rPr lang="ru-RU" sz="2400" dirty="0"/>
              <a:t>. У </a:t>
            </a:r>
            <a:r>
              <a:rPr lang="ru-RU" sz="2400" dirty="0" err="1"/>
              <a:t>більшості</a:t>
            </a:r>
            <a:r>
              <a:rPr lang="ru-RU" sz="2400" dirty="0"/>
              <a:t> </a:t>
            </a:r>
            <a:r>
              <a:rPr lang="ru-RU" sz="2400" dirty="0" err="1"/>
              <a:t>хворих</a:t>
            </a:r>
            <a:r>
              <a:rPr lang="ru-RU" sz="2400" dirty="0"/>
              <a:t> </a:t>
            </a:r>
            <a:r>
              <a:rPr lang="ru-RU" sz="2400" dirty="0" err="1"/>
              <a:t>часті</a:t>
            </a:r>
            <a:r>
              <a:rPr lang="ru-RU" sz="2400" dirty="0"/>
              <a:t> </a:t>
            </a:r>
            <a:r>
              <a:rPr lang="ru-RU" sz="2400" dirty="0" err="1"/>
              <a:t>ангіни</a:t>
            </a:r>
            <a:r>
              <a:rPr lang="ru-RU" sz="2400" dirty="0"/>
              <a:t> у </a:t>
            </a:r>
            <a:r>
              <a:rPr lang="ru-RU" sz="2400" dirty="0" err="1"/>
              <a:t>анамнезі</a:t>
            </a:r>
            <a:r>
              <a:rPr lang="ru-RU" sz="2400" dirty="0"/>
              <a:t>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4" y="1268760"/>
            <a:ext cx="475985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53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522" y="764704"/>
            <a:ext cx="8964488" cy="3384377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Ендокринні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захворювання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— </a:t>
            </a:r>
            <a:r>
              <a:rPr lang="ru-RU" sz="3200" dirty="0" err="1"/>
              <a:t>клас</a:t>
            </a:r>
            <a:r>
              <a:rPr lang="ru-RU" sz="3200" dirty="0"/>
              <a:t> </a:t>
            </a:r>
            <a:r>
              <a:rPr lang="ru-RU" sz="3200" dirty="0" err="1"/>
              <a:t>захворювань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виникають</a:t>
            </a:r>
            <a:r>
              <a:rPr lang="ru-RU" sz="3200" dirty="0"/>
              <a:t> у </a:t>
            </a:r>
            <a:r>
              <a:rPr lang="ru-RU" sz="3200" dirty="0" err="1"/>
              <a:t>разі</a:t>
            </a:r>
            <a:r>
              <a:rPr lang="ru-RU" sz="3200" dirty="0"/>
              <a:t> </a:t>
            </a:r>
            <a:r>
              <a:rPr lang="ru-RU" sz="3200" dirty="0" err="1"/>
              <a:t>порушення</a:t>
            </a:r>
            <a:r>
              <a:rPr lang="ru-RU" sz="3200" dirty="0"/>
              <a:t> </a:t>
            </a:r>
            <a:r>
              <a:rPr lang="ru-RU" sz="3200" dirty="0" err="1"/>
              <a:t>функції</a:t>
            </a:r>
            <a:r>
              <a:rPr lang="ru-RU" sz="3200" dirty="0"/>
              <a:t> </a:t>
            </a:r>
            <a:r>
              <a:rPr lang="ru-RU" sz="3200" dirty="0" err="1"/>
              <a:t>залоз</a:t>
            </a:r>
            <a:r>
              <a:rPr lang="ru-RU" sz="3200" dirty="0"/>
              <a:t> </a:t>
            </a:r>
            <a:r>
              <a:rPr lang="ru-RU" sz="3200" dirty="0" err="1"/>
              <a:t>внутрішньої</a:t>
            </a:r>
            <a:r>
              <a:rPr lang="ru-RU" sz="3200" dirty="0"/>
              <a:t> </a:t>
            </a:r>
            <a:r>
              <a:rPr lang="ru-RU" sz="3200" dirty="0" err="1"/>
              <a:t>секреції</a:t>
            </a:r>
            <a:r>
              <a:rPr lang="ru-RU" sz="3200" dirty="0"/>
              <a:t>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872"/>
            <a:ext cx="4484263" cy="441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6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959" y="867450"/>
            <a:ext cx="4788024" cy="5976664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Здоров’я</a:t>
            </a:r>
            <a:r>
              <a:rPr lang="ru-RU" dirty="0"/>
              <a:t> — стан живого </a:t>
            </a:r>
            <a:r>
              <a:rPr lang="ru-RU" dirty="0" err="1"/>
              <a:t>організму</a:t>
            </a:r>
            <a:r>
              <a:rPr lang="ru-RU" dirty="0"/>
              <a:t>,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життєві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.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— одна з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У </a:t>
            </a:r>
            <a:r>
              <a:rPr lang="ru-RU" dirty="0" err="1"/>
              <a:t>світовому</a:t>
            </a:r>
            <a:r>
              <a:rPr lang="ru-RU" dirty="0"/>
              <a:t> </a:t>
            </a:r>
            <a:r>
              <a:rPr lang="ru-RU" dirty="0" err="1"/>
              <a:t>масштабі</a:t>
            </a:r>
            <a:r>
              <a:rPr lang="ru-RU" dirty="0"/>
              <a:t> </a:t>
            </a:r>
            <a:r>
              <a:rPr lang="ru-RU" dirty="0" err="1"/>
              <a:t>охороною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Всесвітня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(ВООЗ).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державним</a:t>
            </a:r>
            <a:r>
              <a:rPr lang="ru-RU" dirty="0"/>
              <a:t> органом,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опікується</a:t>
            </a:r>
            <a:r>
              <a:rPr lang="ru-RU" dirty="0"/>
              <a:t> </a:t>
            </a:r>
            <a:r>
              <a:rPr lang="ru-RU" dirty="0" err="1"/>
              <a:t>здоров’ям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є </a:t>
            </a:r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08" y="1926673"/>
            <a:ext cx="4572000" cy="343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5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4495800" cy="60932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Зоб (Струма)</a:t>
            </a:r>
            <a:r>
              <a:rPr lang="ru-RU" dirty="0"/>
              <a:t> — </a:t>
            </a:r>
            <a:r>
              <a:rPr lang="ru-RU" dirty="0" err="1"/>
              <a:t>стійке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щитоподібної</a:t>
            </a:r>
            <a:r>
              <a:rPr lang="ru-RU" dirty="0"/>
              <a:t> </a:t>
            </a:r>
            <a:r>
              <a:rPr lang="ru-RU" dirty="0" err="1" smtClean="0"/>
              <a:t>залози</a:t>
            </a:r>
            <a:r>
              <a:rPr lang="ru-RU" dirty="0" smtClean="0"/>
              <a:t>, </a:t>
            </a:r>
            <a:r>
              <a:rPr lang="ru-RU" dirty="0"/>
              <a:t>яке не </a:t>
            </a:r>
            <a:r>
              <a:rPr lang="ru-RU" dirty="0" err="1"/>
              <a:t>пов'язане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запаленням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злоякісним</a:t>
            </a:r>
            <a:r>
              <a:rPr lang="ru-RU" dirty="0"/>
              <a:t> ростом. Зоб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супроводжуватися</a:t>
            </a:r>
            <a:r>
              <a:rPr lang="ru-RU" dirty="0"/>
              <a:t> </a:t>
            </a:r>
            <a:r>
              <a:rPr lang="ru-RU" dirty="0" err="1"/>
              <a:t>зміною</a:t>
            </a:r>
            <a:r>
              <a:rPr lang="ru-RU" dirty="0"/>
              <a:t> </a:t>
            </a:r>
            <a:r>
              <a:rPr lang="ru-RU" dirty="0" err="1"/>
              <a:t>функціональної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щитоподібної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. Зоб,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асоційований</a:t>
            </a:r>
            <a:r>
              <a:rPr lang="ru-RU" dirty="0"/>
              <a:t> з </a:t>
            </a:r>
            <a:r>
              <a:rPr lang="ru-RU" dirty="0" err="1"/>
              <a:t>ендокринною</a:t>
            </a:r>
            <a:r>
              <a:rPr lang="ru-RU" dirty="0"/>
              <a:t> </a:t>
            </a:r>
            <a:r>
              <a:rPr lang="ru-RU" dirty="0" err="1"/>
              <a:t>дисфункцією</a:t>
            </a:r>
            <a:r>
              <a:rPr lang="ru-RU" dirty="0"/>
              <a:t>, </a:t>
            </a:r>
            <a:r>
              <a:rPr lang="ru-RU" dirty="0" err="1"/>
              <a:t>звичайно</a:t>
            </a:r>
            <a:r>
              <a:rPr lang="ru-RU" dirty="0"/>
              <a:t> не </a:t>
            </a:r>
            <a:r>
              <a:rPr lang="ru-RU" dirty="0" err="1"/>
              <a:t>проявляється</a:t>
            </a:r>
            <a:r>
              <a:rPr lang="ru-RU" dirty="0"/>
              <a:t> </a:t>
            </a:r>
            <a:r>
              <a:rPr lang="ru-RU" dirty="0" err="1"/>
              <a:t>нічим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деформації</a:t>
            </a:r>
            <a:r>
              <a:rPr lang="ru-RU" dirty="0"/>
              <a:t> </a:t>
            </a:r>
            <a:r>
              <a:rPr lang="ru-RU" dirty="0" err="1"/>
              <a:t>передньої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шиї</a:t>
            </a:r>
            <a:r>
              <a:rPr lang="ru-RU" dirty="0"/>
              <a:t>. </a:t>
            </a:r>
            <a:r>
              <a:rPr lang="ru-RU" dirty="0" err="1"/>
              <a:t>Масивний</a:t>
            </a:r>
            <a:r>
              <a:rPr lang="ru-RU" dirty="0"/>
              <a:t> зоб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здавлювати</a:t>
            </a:r>
            <a:r>
              <a:rPr lang="ru-RU" dirty="0"/>
              <a:t> </a:t>
            </a:r>
            <a:r>
              <a:rPr lang="ru-RU" dirty="0" err="1"/>
              <a:t>навколишні</a:t>
            </a:r>
            <a:r>
              <a:rPr lang="ru-RU" dirty="0"/>
              <a:t> </a:t>
            </a:r>
            <a:r>
              <a:rPr lang="ru-RU" dirty="0" err="1"/>
              <a:t>анатомічні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, </a:t>
            </a:r>
            <a:r>
              <a:rPr lang="ru-RU" dirty="0" err="1"/>
              <a:t>ускладнюючи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та </a:t>
            </a:r>
            <a:r>
              <a:rPr lang="ru-RU" dirty="0" err="1"/>
              <a:t>ковтання</a:t>
            </a:r>
            <a:r>
              <a:rPr lang="ru-RU" dirty="0"/>
              <a:t>. При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симптомів</a:t>
            </a:r>
            <a:r>
              <a:rPr lang="ru-RU" dirty="0"/>
              <a:t>, </a:t>
            </a:r>
            <a:r>
              <a:rPr lang="ru-RU" dirty="0" err="1"/>
              <a:t>необхідне</a:t>
            </a:r>
            <a:r>
              <a:rPr lang="ru-RU" dirty="0"/>
              <a:t>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злоякісної</a:t>
            </a:r>
            <a:r>
              <a:rPr lang="ru-RU" dirty="0"/>
              <a:t> </a:t>
            </a:r>
            <a:r>
              <a:rPr lang="ru-RU" dirty="0" err="1"/>
              <a:t>пухлини</a:t>
            </a:r>
            <a:r>
              <a:rPr lang="ru-RU" dirty="0"/>
              <a:t> </a:t>
            </a:r>
            <a:r>
              <a:rPr lang="ru-RU" dirty="0" err="1"/>
              <a:t>щитоподібної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860" y="4077072"/>
            <a:ext cx="3679720" cy="275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860" y="1018278"/>
            <a:ext cx="3679720" cy="282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5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836712"/>
            <a:ext cx="4644008" cy="6021288"/>
          </a:xfrm>
        </p:spPr>
        <p:txBody>
          <a:bodyPr>
            <a:normAutofit fontScale="85000" lnSpcReduction="10000"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Цукро́вий </a:t>
            </a:r>
            <a:r>
              <a:rPr lang="vi-VN" b="1" dirty="0" smtClean="0">
                <a:solidFill>
                  <a:srgbClr val="FF0000"/>
                </a:solidFill>
              </a:rPr>
              <a:t>діабе́т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vi-VN" dirty="0" smtClean="0"/>
              <a:t>— </a:t>
            </a:r>
            <a:r>
              <a:rPr lang="vi-VN" dirty="0"/>
              <a:t>група ендокринних захворювань, що розвиваються внаслідок абсолютної чи відносної недостатності гормону інсуліну, внаслідок чого виникає стійке підвищення рівня глюкози в крові — гіперглікемія. Захворювання характеризується хронічним перебігом і порушенням усіх видів обміну речовин: вуглеводного, жирового, білкового, мінерального і </a:t>
            </a:r>
            <a:r>
              <a:rPr lang="vi-VN" dirty="0" smtClean="0"/>
              <a:t>водно-сольовог</a:t>
            </a:r>
            <a:r>
              <a:rPr lang="uk-UA" dirty="0" smtClean="0"/>
              <a:t>о</a:t>
            </a:r>
            <a:r>
              <a:rPr lang="vi-VN" dirty="0" smtClean="0"/>
              <a:t>. </a:t>
            </a:r>
            <a:r>
              <a:rPr lang="vi-VN" dirty="0"/>
              <a:t>Характерними симптомами є невгамовна спрага (полідипсія) та надмірне сечовиділення (поліурія), однак ці симптоми можуть бути слабко вираженими, якщо рівень глюкози в крові підвищений помірно.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5" y="3647814"/>
            <a:ext cx="4818061" cy="321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1" y="692696"/>
            <a:ext cx="3203848" cy="320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81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4644008" cy="6093296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Туберкульоз</a:t>
            </a:r>
            <a:r>
              <a:rPr lang="ru-RU" dirty="0" smtClean="0"/>
              <a:t>— </a:t>
            </a:r>
            <a:r>
              <a:rPr lang="ru-RU" dirty="0" err="1"/>
              <a:t>розповсюджене</a:t>
            </a:r>
            <a:r>
              <a:rPr lang="ru-RU" dirty="0"/>
              <a:t> і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летальне</a:t>
            </a:r>
            <a:r>
              <a:rPr lang="ru-RU" dirty="0"/>
              <a:t> </a:t>
            </a:r>
            <a:r>
              <a:rPr lang="ru-RU" dirty="0" err="1"/>
              <a:t>інфекційне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. </a:t>
            </a:r>
            <a:r>
              <a:rPr lang="ru-RU" dirty="0" err="1"/>
              <a:t>Класичними</a:t>
            </a:r>
            <a:r>
              <a:rPr lang="ru-RU" dirty="0"/>
              <a:t> симптомами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туберкульозної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є </a:t>
            </a:r>
            <a:r>
              <a:rPr lang="ru-RU" dirty="0" err="1"/>
              <a:t>хронічний</a:t>
            </a:r>
            <a:r>
              <a:rPr lang="ru-RU" dirty="0"/>
              <a:t> кашель з </a:t>
            </a:r>
            <a:r>
              <a:rPr lang="ru-RU" dirty="0" err="1"/>
              <a:t>кров'янистою</a:t>
            </a:r>
            <a:r>
              <a:rPr lang="ru-RU" dirty="0"/>
              <a:t> мокротою, </a:t>
            </a:r>
            <a:r>
              <a:rPr lang="ru-RU" dirty="0" err="1"/>
              <a:t>підвищеною</a:t>
            </a:r>
            <a:r>
              <a:rPr lang="ru-RU" dirty="0"/>
              <a:t> температурою, </a:t>
            </a:r>
            <a:r>
              <a:rPr lang="ru-RU" dirty="0" err="1"/>
              <a:t>нічною</a:t>
            </a:r>
            <a:r>
              <a:rPr lang="ru-RU" dirty="0"/>
              <a:t> </a:t>
            </a:r>
            <a:r>
              <a:rPr lang="ru-RU" dirty="0" err="1"/>
              <a:t>пітливістю</a:t>
            </a:r>
            <a:r>
              <a:rPr lang="ru-RU" dirty="0"/>
              <a:t> і </a:t>
            </a:r>
            <a:r>
              <a:rPr lang="ru-RU" dirty="0" err="1"/>
              <a:t>втратою</a:t>
            </a:r>
            <a:r>
              <a:rPr lang="ru-RU" dirty="0"/>
              <a:t> ваги. </a:t>
            </a:r>
            <a:r>
              <a:rPr lang="ru-RU" dirty="0" err="1"/>
              <a:t>Інфекція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широкий спектр </a:t>
            </a:r>
            <a:r>
              <a:rPr lang="ru-RU" dirty="0" err="1"/>
              <a:t>симптомів</a:t>
            </a:r>
            <a:r>
              <a:rPr lang="ru-RU" dirty="0"/>
              <a:t>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49" y="1484784"/>
            <a:ext cx="446795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5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63677"/>
            <a:ext cx="583264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76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4" y="908720"/>
            <a:ext cx="3792571" cy="5697759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836712"/>
            <a:ext cx="4427984" cy="5904656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Захворювання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2800" dirty="0"/>
              <a:t>— </a:t>
            </a:r>
            <a:r>
              <a:rPr lang="ru-RU" sz="2800" dirty="0" err="1"/>
              <a:t>патологічний</a:t>
            </a:r>
            <a:r>
              <a:rPr lang="ru-RU" sz="2800" dirty="0"/>
              <a:t> </a:t>
            </a:r>
            <a:r>
              <a:rPr lang="ru-RU" sz="2800" dirty="0" err="1"/>
              <a:t>процес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проявляється</a:t>
            </a:r>
            <a:r>
              <a:rPr lang="ru-RU" sz="2800" dirty="0"/>
              <a:t> </a:t>
            </a:r>
            <a:r>
              <a:rPr lang="ru-RU" sz="2800" dirty="0" err="1"/>
              <a:t>порушеннями</a:t>
            </a:r>
            <a:r>
              <a:rPr lang="ru-RU" sz="2800" dirty="0"/>
              <a:t> </a:t>
            </a:r>
            <a:r>
              <a:rPr lang="ru-RU" sz="2800" dirty="0" err="1"/>
              <a:t>морфології</a:t>
            </a:r>
            <a:r>
              <a:rPr lang="ru-RU" sz="2800" dirty="0"/>
              <a:t> (</a:t>
            </a:r>
            <a:r>
              <a:rPr lang="ru-RU" sz="2800" dirty="0" err="1"/>
              <a:t>анатомічної</a:t>
            </a:r>
            <a:r>
              <a:rPr lang="ru-RU" sz="2800" dirty="0"/>
              <a:t>, </a:t>
            </a:r>
            <a:r>
              <a:rPr lang="ru-RU" sz="2800" dirty="0" err="1"/>
              <a:t>гістологічної</a:t>
            </a:r>
            <a:r>
              <a:rPr lang="ru-RU" sz="2800" dirty="0"/>
              <a:t> </a:t>
            </a:r>
            <a:r>
              <a:rPr lang="ru-RU" sz="2800" dirty="0" err="1"/>
              <a:t>будови</a:t>
            </a:r>
            <a:r>
              <a:rPr lang="ru-RU" sz="2800" dirty="0"/>
              <a:t>), </a:t>
            </a:r>
            <a:r>
              <a:rPr lang="ru-RU" sz="2800" dirty="0" err="1"/>
              <a:t>обміну</a:t>
            </a:r>
            <a:r>
              <a:rPr lang="ru-RU" sz="2800" dirty="0"/>
              <a:t> </a:t>
            </a:r>
            <a:r>
              <a:rPr lang="ru-RU" sz="2800" dirty="0" err="1"/>
              <a:t>речовин</a:t>
            </a:r>
            <a:r>
              <a:rPr lang="ru-RU" sz="2800" dirty="0"/>
              <a:t> </a:t>
            </a:r>
            <a:r>
              <a:rPr lang="ru-RU" sz="2800" dirty="0" smtClean="0"/>
              <a:t>та </a:t>
            </a:r>
            <a:r>
              <a:rPr lang="ru-RU" sz="2800" dirty="0" err="1"/>
              <a:t>функціонування</a:t>
            </a:r>
            <a:r>
              <a:rPr lang="ru-RU" sz="2800" dirty="0"/>
              <a:t> </a:t>
            </a:r>
            <a:r>
              <a:rPr lang="ru-RU" sz="2800" dirty="0" err="1"/>
              <a:t>організму</a:t>
            </a:r>
            <a:r>
              <a:rPr lang="ru-RU" sz="2800" dirty="0"/>
              <a:t> (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частин</a:t>
            </a:r>
            <a:r>
              <a:rPr lang="ru-RU" sz="2800" dirty="0"/>
              <a:t>) у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2711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136904" cy="2004832"/>
          </a:xfrm>
        </p:spPr>
        <p:txBody>
          <a:bodyPr>
            <a:noAutofit/>
          </a:bodyPr>
          <a:lstStyle/>
          <a:p>
            <a:r>
              <a:rPr lang="ru-RU" sz="3200" dirty="0" err="1"/>
              <a:t>Важливою</a:t>
            </a:r>
            <a:r>
              <a:rPr lang="ru-RU" sz="3200" dirty="0"/>
              <a:t> </a:t>
            </a:r>
            <a:r>
              <a:rPr lang="ru-RU" sz="3200" dirty="0" err="1"/>
              <a:t>передумовою</a:t>
            </a:r>
            <a:r>
              <a:rPr lang="ru-RU" sz="3200" dirty="0"/>
              <a:t> </a:t>
            </a:r>
            <a:r>
              <a:rPr lang="ru-RU" sz="3200" dirty="0" err="1"/>
              <a:t>профілактики</a:t>
            </a:r>
            <a:r>
              <a:rPr lang="ru-RU" sz="3200" dirty="0"/>
              <a:t> хвороб є </a:t>
            </a:r>
            <a:r>
              <a:rPr lang="ru-RU" sz="3200" b="1" dirty="0">
                <a:solidFill>
                  <a:srgbClr val="FF0000"/>
                </a:solidFill>
              </a:rPr>
              <a:t>здоровий </a:t>
            </a:r>
            <a:r>
              <a:rPr lang="ru-RU" sz="3200" b="1" dirty="0" err="1">
                <a:solidFill>
                  <a:srgbClr val="FF0000"/>
                </a:solidFill>
              </a:rPr>
              <a:t>спосіб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життя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— </a:t>
            </a:r>
            <a:r>
              <a:rPr lang="ru-RU" sz="3200" dirty="0" err="1"/>
              <a:t>правильне</a:t>
            </a:r>
            <a:r>
              <a:rPr lang="ru-RU" sz="3200" dirty="0"/>
              <a:t> </a:t>
            </a:r>
            <a:r>
              <a:rPr lang="ru-RU" sz="3200" dirty="0" err="1"/>
              <a:t>харчування</a:t>
            </a:r>
            <a:r>
              <a:rPr lang="ru-RU" sz="3200" dirty="0"/>
              <a:t>, </a:t>
            </a:r>
            <a:r>
              <a:rPr lang="ru-RU" sz="3200" dirty="0" err="1"/>
              <a:t>мінімальне</a:t>
            </a:r>
            <a:r>
              <a:rPr lang="ru-RU" sz="3200" dirty="0"/>
              <a:t> </a:t>
            </a:r>
            <a:r>
              <a:rPr lang="ru-RU" sz="3200" dirty="0" err="1"/>
              <a:t>вживання</a:t>
            </a:r>
            <a:r>
              <a:rPr lang="ru-RU" sz="3200" dirty="0"/>
              <a:t> алкоголю, </a:t>
            </a:r>
            <a:r>
              <a:rPr lang="ru-RU" sz="3200" dirty="0" err="1"/>
              <a:t>дотримання</a:t>
            </a:r>
            <a:r>
              <a:rPr lang="ru-RU" sz="3200" dirty="0"/>
              <a:t> правил і норм </a:t>
            </a:r>
            <a:r>
              <a:rPr lang="ru-RU" sz="3200" dirty="0" err="1"/>
              <a:t>гігієни</a:t>
            </a:r>
            <a:r>
              <a:rPr lang="ru-RU" sz="3200" dirty="0"/>
              <a:t>, </a:t>
            </a:r>
            <a:r>
              <a:rPr lang="ru-RU" sz="3200" dirty="0" err="1"/>
              <a:t>наявність</a:t>
            </a:r>
            <a:r>
              <a:rPr lang="ru-RU" sz="3200" dirty="0"/>
              <a:t> </a:t>
            </a:r>
            <a:r>
              <a:rPr lang="ru-RU" sz="3200" dirty="0" err="1"/>
              <a:t>нешкідливих</a:t>
            </a:r>
            <a:r>
              <a:rPr lang="ru-RU" sz="3200" dirty="0"/>
              <a:t> умов на </a:t>
            </a:r>
            <a:r>
              <a:rPr lang="ru-RU" sz="3200" dirty="0" err="1"/>
              <a:t>роботі</a:t>
            </a:r>
            <a:r>
              <a:rPr lang="ru-RU" sz="3200" dirty="0"/>
              <a:t> й </a:t>
            </a:r>
            <a:r>
              <a:rPr lang="ru-RU" sz="3200" dirty="0" err="1"/>
              <a:t>удома</a:t>
            </a:r>
            <a:r>
              <a:rPr lang="ru-RU" sz="3200" dirty="0"/>
              <a:t>, </a:t>
            </a:r>
            <a:r>
              <a:rPr lang="ru-RU" sz="3200" dirty="0" err="1"/>
              <a:t>заняття</a:t>
            </a:r>
            <a:r>
              <a:rPr lang="ru-RU" sz="3200" dirty="0"/>
              <a:t> спортом </a:t>
            </a:r>
            <a:r>
              <a:rPr lang="ru-RU" sz="3200" dirty="0" err="1"/>
              <a:t>заради</a:t>
            </a:r>
            <a:r>
              <a:rPr lang="ru-RU" sz="3200" dirty="0"/>
              <a:t> </a:t>
            </a:r>
            <a:r>
              <a:rPr lang="ru-RU" sz="3200" dirty="0" err="1"/>
              <a:t>зміцнення</a:t>
            </a:r>
            <a:r>
              <a:rPr lang="ru-RU" sz="3200" dirty="0"/>
              <a:t> </a:t>
            </a:r>
            <a:r>
              <a:rPr lang="ru-RU" sz="3200" dirty="0" err="1"/>
              <a:t>здоров'я</a:t>
            </a:r>
            <a:r>
              <a:rPr lang="ru-RU" sz="32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717032"/>
            <a:ext cx="3140968" cy="314096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91" y="3774688"/>
            <a:ext cx="3096344" cy="308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836" y="3771563"/>
            <a:ext cx="3325668" cy="29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99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712968" cy="4608512"/>
          </a:xfrm>
        </p:spPr>
        <p:txBody>
          <a:bodyPr>
            <a:noAutofit/>
          </a:bodyPr>
          <a:lstStyle/>
          <a:p>
            <a:pPr algn="ctr"/>
            <a:r>
              <a:rPr lang="uk-UA" sz="8800" dirty="0" smtClean="0">
                <a:solidFill>
                  <a:srgbClr val="FFFF00"/>
                </a:solidFill>
              </a:rPr>
              <a:t>Найбільш характерні хвороби для </a:t>
            </a:r>
            <a:r>
              <a:rPr lang="uk-UA" sz="8800" dirty="0" err="1" smtClean="0">
                <a:solidFill>
                  <a:srgbClr val="FFFF00"/>
                </a:solidFill>
              </a:rPr>
              <a:t>Народиччини</a:t>
            </a:r>
            <a:r>
              <a:rPr lang="uk-UA" sz="8800" dirty="0" smtClean="0"/>
              <a:t>.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50414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892895"/>
            <a:ext cx="8280920" cy="2952328"/>
          </a:xfrm>
        </p:spPr>
        <p:txBody>
          <a:bodyPr>
            <a:normAutofit/>
          </a:bodyPr>
          <a:lstStyle/>
          <a:p>
            <a:r>
              <a:rPr lang="ru-RU" sz="4400" b="1" dirty="0" err="1">
                <a:solidFill>
                  <a:srgbClr val="7030A0"/>
                </a:solidFill>
              </a:rPr>
              <a:t>Найчастіші</a:t>
            </a:r>
            <a:r>
              <a:rPr lang="ru-RU" sz="4400" b="1" dirty="0">
                <a:solidFill>
                  <a:srgbClr val="7030A0"/>
                </a:solidFill>
              </a:rPr>
              <a:t> </a:t>
            </a:r>
            <a:r>
              <a:rPr lang="ru-RU" sz="4400" b="1" dirty="0" err="1">
                <a:solidFill>
                  <a:srgbClr val="7030A0"/>
                </a:solidFill>
              </a:rPr>
              <a:t>хвороби</a:t>
            </a:r>
            <a:r>
              <a:rPr lang="ru-RU" sz="4400" b="1" dirty="0">
                <a:solidFill>
                  <a:srgbClr val="7030A0"/>
                </a:solidFill>
              </a:rPr>
              <a:t> </a:t>
            </a:r>
            <a:r>
              <a:rPr lang="ru-RU" sz="4400" b="1" dirty="0" err="1">
                <a:solidFill>
                  <a:srgbClr val="7030A0"/>
                </a:solidFill>
              </a:rPr>
              <a:t>дітей</a:t>
            </a:r>
            <a:r>
              <a:rPr lang="ru-RU" sz="4400" b="1" dirty="0">
                <a:solidFill>
                  <a:srgbClr val="7030A0"/>
                </a:solidFill>
              </a:rPr>
              <a:t> і як </a:t>
            </a:r>
            <a:r>
              <a:rPr lang="ru-RU" sz="4400" b="1" dirty="0" err="1">
                <a:solidFill>
                  <a:srgbClr val="7030A0"/>
                </a:solidFill>
              </a:rPr>
              <a:t>їх</a:t>
            </a:r>
            <a:r>
              <a:rPr lang="ru-RU" sz="4400" b="1" dirty="0">
                <a:solidFill>
                  <a:srgbClr val="7030A0"/>
                </a:solidFill>
              </a:rPr>
              <a:t> </a:t>
            </a:r>
            <a:r>
              <a:rPr lang="ru-RU" sz="4400" b="1" dirty="0" err="1">
                <a:solidFill>
                  <a:srgbClr val="7030A0"/>
                </a:solidFill>
              </a:rPr>
              <a:t>попередити</a:t>
            </a:r>
            <a:r>
              <a:rPr lang="ru-RU" sz="4400" b="1" dirty="0" smtClean="0">
                <a:solidFill>
                  <a:srgbClr val="7030A0"/>
                </a:solidFill>
              </a:rPr>
              <a:t>:</a:t>
            </a:r>
          </a:p>
          <a:p>
            <a:pPr marL="0" indent="0">
              <a:buNone/>
            </a:pP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37692"/>
            <a:ext cx="6768752" cy="452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74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548680"/>
            <a:ext cx="9143999" cy="3384376"/>
          </a:xfrm>
        </p:spPr>
        <p:txBody>
          <a:bodyPr>
            <a:normAutofit/>
          </a:bodyPr>
          <a:lstStyle/>
          <a:p>
            <a:r>
              <a:rPr lang="ru-RU" sz="2800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ГРВІ (</a:t>
            </a:r>
            <a:r>
              <a:rPr lang="ru-RU" sz="2800" b="1" dirty="0" err="1">
                <a:solidFill>
                  <a:srgbClr val="FF0000"/>
                </a:solidFill>
              </a:rPr>
              <a:t>грип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риніт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ларингіт</a:t>
            </a:r>
            <a:r>
              <a:rPr lang="ru-RU" sz="2800" b="1" dirty="0">
                <a:solidFill>
                  <a:srgbClr val="FF0000"/>
                </a:solidFill>
              </a:rPr>
              <a:t>). </a:t>
            </a:r>
            <a:r>
              <a:rPr lang="ru-RU" sz="2800" dirty="0" err="1"/>
              <a:t>Оскільки</a:t>
            </a:r>
            <a:r>
              <a:rPr lang="ru-RU" sz="2800" dirty="0"/>
              <a:t> </a:t>
            </a:r>
            <a:r>
              <a:rPr lang="ru-RU" sz="2800" dirty="0" err="1"/>
              <a:t>захворювання</a:t>
            </a:r>
            <a:r>
              <a:rPr lang="ru-RU" sz="2800" dirty="0"/>
              <a:t> </a:t>
            </a:r>
            <a:r>
              <a:rPr lang="ru-RU" sz="2800" dirty="0" err="1"/>
              <a:t>передається</a:t>
            </a:r>
            <a:r>
              <a:rPr lang="ru-RU" sz="2800" dirty="0"/>
              <a:t> </a:t>
            </a:r>
            <a:r>
              <a:rPr lang="ru-RU" sz="2800" dirty="0" err="1"/>
              <a:t>повітряно-крапельним</a:t>
            </a:r>
            <a:r>
              <a:rPr lang="ru-RU" sz="2800" dirty="0"/>
              <a:t> шляхом </a:t>
            </a:r>
            <a:r>
              <a:rPr lang="ru-RU" sz="2800" dirty="0" err="1"/>
              <a:t>потрібно</a:t>
            </a:r>
            <a:r>
              <a:rPr lang="ru-RU" sz="2800" dirty="0"/>
              <a:t> </a:t>
            </a:r>
            <a:r>
              <a:rPr lang="ru-RU" sz="2800" dirty="0" err="1"/>
              <a:t>привчити</a:t>
            </a:r>
            <a:r>
              <a:rPr lang="ru-RU" sz="2800" dirty="0"/>
              <a:t> </a:t>
            </a:r>
            <a:r>
              <a:rPr lang="ru-RU" sz="2800" dirty="0" err="1"/>
              <a:t>малюка</a:t>
            </a:r>
            <a:r>
              <a:rPr lang="ru-RU" sz="2800" dirty="0"/>
              <a:t> </a:t>
            </a:r>
            <a:r>
              <a:rPr lang="ru-RU" sz="2800" dirty="0" err="1"/>
              <a:t>частіше</a:t>
            </a:r>
            <a:r>
              <a:rPr lang="ru-RU" sz="2800" dirty="0"/>
              <a:t> </a:t>
            </a:r>
            <a:r>
              <a:rPr lang="ru-RU" sz="2800" dirty="0" err="1"/>
              <a:t>мити</a:t>
            </a:r>
            <a:r>
              <a:rPr lang="ru-RU" sz="2800" dirty="0"/>
              <a:t> руки, </a:t>
            </a:r>
            <a:r>
              <a:rPr lang="ru-RU" sz="2800" dirty="0" err="1"/>
              <a:t>користуватися</a:t>
            </a:r>
            <a:r>
              <a:rPr lang="ru-RU" sz="2800" dirty="0"/>
              <a:t> </a:t>
            </a:r>
            <a:r>
              <a:rPr lang="ru-RU" sz="2800" dirty="0" err="1" smtClean="0"/>
              <a:t>особистим</a:t>
            </a:r>
            <a:r>
              <a:rPr lang="ru-RU" sz="2800" dirty="0" smtClean="0"/>
              <a:t> рушником</a:t>
            </a:r>
            <a:r>
              <a:rPr lang="ru-RU" sz="28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1"/>
            <a:ext cx="6984776" cy="449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70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236" y="1196752"/>
            <a:ext cx="3372660" cy="5472608"/>
          </a:xfrm>
        </p:spPr>
        <p:txBody>
          <a:bodyPr/>
          <a:lstStyle/>
          <a:p>
            <a:r>
              <a:rPr lang="ru-RU" sz="3200" b="1" dirty="0" err="1">
                <a:solidFill>
                  <a:srgbClr val="FF0000"/>
                </a:solidFill>
              </a:rPr>
              <a:t>Бронхіт</a:t>
            </a:r>
            <a:r>
              <a:rPr lang="ru-RU" sz="3200" b="1" dirty="0">
                <a:solidFill>
                  <a:srgbClr val="FF0000"/>
                </a:solidFill>
              </a:rPr>
              <a:t>.</a:t>
            </a:r>
            <a:r>
              <a:rPr lang="ru-RU" dirty="0"/>
              <a:t> </a:t>
            </a:r>
            <a:r>
              <a:rPr lang="ru-RU" dirty="0" err="1"/>
              <a:t>Супутниками</a:t>
            </a:r>
            <a:r>
              <a:rPr lang="ru-RU" dirty="0"/>
              <a:t> </a:t>
            </a:r>
            <a:r>
              <a:rPr lang="ru-RU" dirty="0" err="1"/>
              <a:t>бронхіту</a:t>
            </a:r>
            <a:r>
              <a:rPr lang="ru-RU" dirty="0"/>
              <a:t> є </a:t>
            </a:r>
            <a:r>
              <a:rPr lang="ru-RU" dirty="0" err="1"/>
              <a:t>висока</a:t>
            </a:r>
            <a:r>
              <a:rPr lang="ru-RU" dirty="0"/>
              <a:t> температура і кашель. З метою </a:t>
            </a:r>
            <a:r>
              <a:rPr lang="ru-RU" dirty="0" err="1"/>
              <a:t>профілактики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стежити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часу </a:t>
            </a:r>
            <a:r>
              <a:rPr lang="ru-RU" dirty="0" err="1"/>
              <a:t>перебував</a:t>
            </a:r>
            <a:r>
              <a:rPr lang="ru-RU" dirty="0"/>
              <a:t> на </a:t>
            </a:r>
            <a:r>
              <a:rPr lang="ru-RU" dirty="0" err="1"/>
              <a:t>свіжому</a:t>
            </a:r>
            <a:r>
              <a:rPr lang="ru-RU" dirty="0"/>
              <a:t> </a:t>
            </a:r>
            <a:r>
              <a:rPr lang="ru-RU" dirty="0" err="1"/>
              <a:t>повітрі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12776"/>
            <a:ext cx="5366076" cy="3744416"/>
          </a:xfrm>
        </p:spPr>
      </p:pic>
    </p:spTree>
    <p:extLst>
      <p:ext uri="{BB962C8B-B14F-4D97-AF65-F5344CB8AC3E}">
        <p14:creationId xmlns:p14="http://schemas.microsoft.com/office/powerpoint/2010/main" val="357227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764704"/>
            <a:ext cx="9144000" cy="280831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Ангіна</a:t>
            </a:r>
            <a:r>
              <a:rPr lang="ru-RU" dirty="0"/>
              <a:t>.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ангіна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при </a:t>
            </a:r>
            <a:r>
              <a:rPr lang="ru-RU" dirty="0" err="1"/>
              <a:t>холодній</a:t>
            </a:r>
            <a:r>
              <a:rPr lang="ru-RU" dirty="0"/>
              <a:t>, </a:t>
            </a:r>
            <a:r>
              <a:rPr lang="ru-RU" dirty="0" err="1"/>
              <a:t>сирій</a:t>
            </a:r>
            <a:r>
              <a:rPr lang="ru-RU" dirty="0"/>
              <a:t> </a:t>
            </a:r>
            <a:r>
              <a:rPr lang="ru-RU" dirty="0" err="1"/>
              <a:t>погоді</a:t>
            </a:r>
            <a:r>
              <a:rPr lang="ru-RU" dirty="0"/>
              <a:t>.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болем</a:t>
            </a:r>
            <a:r>
              <a:rPr lang="ru-RU" dirty="0"/>
              <a:t> і </a:t>
            </a:r>
            <a:r>
              <a:rPr lang="ru-RU" dirty="0" err="1"/>
              <a:t>першінням</a:t>
            </a:r>
            <a:r>
              <a:rPr lang="ru-RU" dirty="0"/>
              <a:t> в </a:t>
            </a:r>
            <a:r>
              <a:rPr lang="ru-RU" dirty="0" err="1"/>
              <a:t>горлі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ангіни</a:t>
            </a:r>
            <a:r>
              <a:rPr lang="ru-RU" dirty="0"/>
              <a:t> </a:t>
            </a:r>
            <a:r>
              <a:rPr lang="ru-RU" dirty="0" err="1"/>
              <a:t>рекомендується</a:t>
            </a:r>
            <a:r>
              <a:rPr lang="ru-RU" dirty="0"/>
              <a:t> </a:t>
            </a:r>
            <a:r>
              <a:rPr lang="ru-RU" dirty="0" err="1"/>
              <a:t>полоскати</a:t>
            </a:r>
            <a:r>
              <a:rPr lang="ru-RU" dirty="0"/>
              <a:t> горло </a:t>
            </a:r>
            <a:r>
              <a:rPr lang="ru-RU" dirty="0" err="1"/>
              <a:t>відварами</a:t>
            </a:r>
            <a:r>
              <a:rPr lang="ru-RU" dirty="0"/>
              <a:t> </a:t>
            </a:r>
            <a:r>
              <a:rPr lang="ru-RU" dirty="0" err="1"/>
              <a:t>шавлії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ромашки.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60858"/>
            <a:ext cx="8496944" cy="354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54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785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Найчастіші захворювання людей</vt:lpstr>
      <vt:lpstr>Презентация PowerPoint</vt:lpstr>
      <vt:lpstr>Презентация PowerPoint</vt:lpstr>
      <vt:lpstr>Важливою передумовою профілактики хвороб є здоровий спосіб життя — правильне харчування, мінімальне вживання алкоголю, дотримання правил і норм гігієни, наявність нешкідливих умов на роботі й удома, заняття спортом заради зміцнення здоров'я.</vt:lpstr>
      <vt:lpstr>Найбільш характерні хвороби для Народиччини.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Найчастіші хвороби дорослих і як їх попередити: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Пульманологічні захворювання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Найчастіші захворювання людей нашої країни</dc:title>
  <dc:creator>Лєна</dc:creator>
  <cp:lastModifiedBy>Lenovo</cp:lastModifiedBy>
  <cp:revision>10</cp:revision>
  <dcterms:created xsi:type="dcterms:W3CDTF">2014-10-01T12:22:23Z</dcterms:created>
  <dcterms:modified xsi:type="dcterms:W3CDTF">2014-10-01T14:03:47Z</dcterms:modified>
</cp:coreProperties>
</file>