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1"/>
  </p:notesMasterIdLst>
  <p:sldIdLst>
    <p:sldId id="256" r:id="rId3"/>
    <p:sldId id="270" r:id="rId4"/>
    <p:sldId id="259" r:id="rId5"/>
    <p:sldId id="271" r:id="rId6"/>
    <p:sldId id="275" r:id="rId7"/>
    <p:sldId id="273" r:id="rId8"/>
    <p:sldId id="274" r:id="rId9"/>
    <p:sldId id="27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CC"/>
    <a:srgbClr val="FFCC99"/>
    <a:srgbClr val="F2EF75"/>
    <a:srgbClr val="90D4D2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037FDE-5AED-470A-BBA7-6195233870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0F07F-D5B5-47CD-91BE-03321B270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29DC9-E480-410F-856A-29CB3D196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770A0-A085-4FFE-9CF6-E4E3E107D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D56B1-069D-4890-ACB2-5A9E64490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374E7-16A0-4F31-BC2B-777C3D22D6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09067-412C-4DF9-B0BA-E80DD57AB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728A-E330-47C4-891F-1831ACE45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995FC-98C6-4E65-8514-D21A4982EB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767C0-7647-4EA9-BBDE-26FB84653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066E3-33BD-4DB1-BC5F-8D4E3658F8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736EA-E19A-4652-BC05-0787C5B8F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D1F3C-952F-44D1-A870-B7F61AC1E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452EC-710B-447C-A729-1F8A052AA7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EE94-E809-4E7D-A420-04F6FA1DB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B00D1-539C-421C-8ED0-9B4CF3661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D762F-E34B-4FC3-878E-3BEA03B486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59816-5AD1-4661-B281-8E135203B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E822-7FE3-4D1F-A358-4D4363548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7AF4-A8BB-4FC4-81A0-EC27EB8F20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3C39F-30B9-45D2-9C8D-B27A1CFD0C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9DB18-95A1-4B78-B8EB-245C482E49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A5FEB-A48F-4E57-9D5B-D0758B630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5C060-88AE-471F-AD04-BA5CC81F3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76A3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842AC86-9AC8-4C14-A096-E5A7C4678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>
          <a:solidFill>
            <a:srgbClr val="08684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>
          <a:solidFill>
            <a:srgbClr val="08684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08684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rgbClr val="08684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rgbClr val="08684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rgbClr val="08684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rgbClr val="08684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rgbClr val="08684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rgbClr val="08684E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76A3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DFB8197-9A34-48DB-8F6B-988D1EC8B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pull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A5C6C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rgbClr val="08684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>
          <a:solidFill>
            <a:srgbClr val="08684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400">
          <a:solidFill>
            <a:srgbClr val="08684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000">
          <a:solidFill>
            <a:srgbClr val="08684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000">
          <a:solidFill>
            <a:srgbClr val="08684E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17"/>
        </a:buBlip>
        <a:defRPr sz="2000">
          <a:solidFill>
            <a:srgbClr val="08684E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17"/>
        </a:buBlip>
        <a:defRPr sz="2000">
          <a:solidFill>
            <a:srgbClr val="08684E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17"/>
        </a:buBlip>
        <a:defRPr sz="2000">
          <a:solidFill>
            <a:srgbClr val="08684E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17"/>
        </a:buBlip>
        <a:defRPr sz="2000">
          <a:solidFill>
            <a:srgbClr val="08684E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hleb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1412875"/>
            <a:ext cx="48577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WordArt 10"/>
          <p:cNvSpPr>
            <a:spLocks noChangeArrowheads="1" noChangeShapeType="1" noTextEdit="1"/>
          </p:cNvSpPr>
          <p:nvPr/>
        </p:nvSpPr>
        <p:spPr bwMode="auto">
          <a:xfrm>
            <a:off x="323850" y="2565400"/>
            <a:ext cx="33718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latin typeface="Arial"/>
                <a:cs typeface="Arial"/>
              </a:rPr>
              <a:t>Классификация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CC"/>
                </a:solidFill>
                <a:latin typeface="Arial"/>
                <a:cs typeface="Arial"/>
              </a:rPr>
              <a:t>углеводов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rganization Chart 5"/>
          <p:cNvGraphicFramePr>
            <a:graphicFrameLocks/>
          </p:cNvGraphicFramePr>
          <p:nvPr>
            <p:ph/>
          </p:nvPr>
        </p:nvGraphicFramePr>
        <p:xfrm>
          <a:off x="457200" y="274638"/>
          <a:ext cx="8229600" cy="585152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Моносахариды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Рибоза</a:t>
            </a:r>
          </a:p>
        </p:txBody>
      </p:sp>
      <p:pic>
        <p:nvPicPr>
          <p:cNvPr id="6147" name="Picture 4" descr="рибоз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285860"/>
            <a:ext cx="35433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50825" y="1757363"/>
            <a:ext cx="48085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alibri" pitchFamily="34" charset="0"/>
              </a:rPr>
              <a:t>Рибоза</a:t>
            </a:r>
            <a:r>
              <a:rPr lang="ru-RU" sz="2000">
                <a:latin typeface="Calibri" pitchFamily="34" charset="0"/>
              </a:rPr>
              <a:t> — моносахарид с формулой</a:t>
            </a:r>
          </a:p>
          <a:p>
            <a:r>
              <a:rPr lang="ru-RU" sz="2000">
                <a:latin typeface="Calibri" pitchFamily="34" charset="0"/>
              </a:rPr>
              <a:t>С</a:t>
            </a:r>
            <a:r>
              <a:rPr lang="ru-RU" sz="2000" baseline="-25000">
                <a:latin typeface="Calibri" pitchFamily="34" charset="0"/>
              </a:rPr>
              <a:t>5</a:t>
            </a:r>
            <a:r>
              <a:rPr lang="ru-RU" sz="2000">
                <a:latin typeface="Calibri" pitchFamily="34" charset="0"/>
              </a:rPr>
              <a:t>Н</a:t>
            </a:r>
            <a:r>
              <a:rPr lang="ru-RU" sz="2000" baseline="-25000">
                <a:latin typeface="Calibri" pitchFamily="34" charset="0"/>
              </a:rPr>
              <a:t>10</a:t>
            </a:r>
            <a:r>
              <a:rPr lang="ru-RU" sz="2000">
                <a:latin typeface="Calibri" pitchFamily="34" charset="0"/>
              </a:rPr>
              <a:t>О</a:t>
            </a:r>
            <a:r>
              <a:rPr lang="ru-RU" sz="2000" baseline="-25000">
                <a:latin typeface="Calibri" pitchFamily="34" charset="0"/>
              </a:rPr>
              <a:t>5</a:t>
            </a:r>
            <a:r>
              <a:rPr lang="ru-RU" sz="2000">
                <a:latin typeface="Calibri" pitchFamily="34" charset="0"/>
              </a:rPr>
              <a:t>. Входит в состав рибонуклеиновой</a:t>
            </a:r>
          </a:p>
          <a:p>
            <a:r>
              <a:rPr lang="ru-RU" sz="2000">
                <a:latin typeface="Calibri" pitchFamily="34" charset="0"/>
              </a:rPr>
              <a:t>кислоты, аденозина, нуклеотидов </a:t>
            </a:r>
          </a:p>
          <a:p>
            <a:r>
              <a:rPr lang="ru-RU" sz="2000">
                <a:latin typeface="Calibri" pitchFamily="34" charset="0"/>
              </a:rPr>
              <a:t>и других биологических важных </a:t>
            </a:r>
          </a:p>
          <a:p>
            <a:r>
              <a:rPr lang="ru-RU" sz="2000">
                <a:latin typeface="Calibri" pitchFamily="34" charset="0"/>
              </a:rPr>
              <a:t>веществ. Открыта в 1905 году.</a:t>
            </a:r>
          </a:p>
        </p:txBody>
      </p:sp>
      <p:pic>
        <p:nvPicPr>
          <p:cNvPr id="6" name="Рисунок 5" descr="ribos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3429000"/>
            <a:ext cx="3429024" cy="3108324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ri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857364"/>
            <a:ext cx="7689506" cy="442915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Все о рибозе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ri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500042"/>
            <a:ext cx="6643734" cy="5447862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iotech_Crea-Ribos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428604"/>
            <a:ext cx="7112000" cy="3048000"/>
          </a:xfrm>
        </p:spPr>
      </p:pic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4071942"/>
            <a:ext cx="2214578" cy="2214578"/>
          </a:xfrm>
          <a:prstGeom prst="rect">
            <a:avLst/>
          </a:prstGeom>
        </p:spPr>
      </p:pic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4143380"/>
            <a:ext cx="2357454" cy="215620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43240" y="4000504"/>
            <a:ext cx="30003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100-граммовая баночка рибозы стоит около 50 долларов. </a:t>
            </a:r>
            <a:endParaRPr lang="ru-RU" sz="24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dirty="0" err="1" smtClean="0"/>
              <a:t>Дезоксирибоза</a:t>
            </a:r>
            <a:endParaRPr lang="ru-RU" dirty="0" smtClean="0"/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4564063" y="1631950"/>
            <a:ext cx="39687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>
                <a:latin typeface="Calibri" pitchFamily="34" charset="0"/>
              </a:rPr>
              <a:t>Входит в состав ДНК, вместе</a:t>
            </a:r>
          </a:p>
          <a:p>
            <a:r>
              <a:rPr lang="ru-RU" sz="2000">
                <a:latin typeface="Calibri" pitchFamily="34" charset="0"/>
              </a:rPr>
              <a:t>с азотистым основанием </a:t>
            </a:r>
          </a:p>
          <a:p>
            <a:r>
              <a:rPr lang="ru-RU" sz="2000">
                <a:latin typeface="Calibri" pitchFamily="34" charset="0"/>
              </a:rPr>
              <a:t>и остатком фосфорной кислоты</a:t>
            </a:r>
          </a:p>
          <a:p>
            <a:r>
              <a:rPr lang="ru-RU" sz="2000">
                <a:latin typeface="Calibri" pitchFamily="34" charset="0"/>
              </a:rPr>
              <a:t>образуя мономерную единицу </a:t>
            </a:r>
          </a:p>
          <a:p>
            <a:r>
              <a:rPr lang="ru-RU" sz="2000">
                <a:latin typeface="Calibri" pitchFamily="34" charset="0"/>
              </a:rPr>
              <a:t>дезоксирибонуклеиновой кислоты</a:t>
            </a:r>
          </a:p>
          <a:p>
            <a:r>
              <a:rPr lang="ru-RU" sz="2000">
                <a:latin typeface="Calibri" pitchFamily="34" charset="0"/>
              </a:rPr>
              <a:t> — нуклеотид.</a:t>
            </a:r>
          </a:p>
        </p:txBody>
      </p:sp>
      <p:pic>
        <p:nvPicPr>
          <p:cNvPr id="7172" name="Picture 5" descr="Дезоксирибоз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14488"/>
            <a:ext cx="4097337" cy="215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_deoxyribose.gif"/>
          <p:cNvPicPr>
            <a:picLocks noChangeAspect="1"/>
          </p:cNvPicPr>
          <p:nvPr/>
        </p:nvPicPr>
        <p:blipFill>
          <a:blip r:embed="rId3"/>
          <a:srcRect r="4762" b="14286"/>
          <a:stretch>
            <a:fillRect/>
          </a:stretch>
        </p:blipFill>
        <p:spPr>
          <a:xfrm>
            <a:off x="5286380" y="3929066"/>
            <a:ext cx="2857520" cy="2571768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10362652">
  <a:themeElements>
    <a:clrScheme name="1_10362652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10362652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10362652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0362652">
  <a:themeElements>
    <a:clrScheme name="10362652 1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0362652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362652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Цветок новый</Template>
  <TotalTime>154</TotalTime>
  <Words>45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Calibri</vt:lpstr>
      <vt:lpstr>1_10362652</vt:lpstr>
      <vt:lpstr>10362652</vt:lpstr>
      <vt:lpstr>Слайд 1</vt:lpstr>
      <vt:lpstr>Слайд 2</vt:lpstr>
      <vt:lpstr>Моносахариды</vt:lpstr>
      <vt:lpstr>Рибоза</vt:lpstr>
      <vt:lpstr>Слайд 5</vt:lpstr>
      <vt:lpstr>Слайд 6</vt:lpstr>
      <vt:lpstr>Слайд 7</vt:lpstr>
      <vt:lpstr>Дезоксирибоза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Углеводы</dc:title>
  <dc:creator>user</dc:creator>
  <cp:lastModifiedBy>Admin</cp:lastModifiedBy>
  <cp:revision>17</cp:revision>
  <dcterms:created xsi:type="dcterms:W3CDTF">2009-09-18T13:36:17Z</dcterms:created>
  <dcterms:modified xsi:type="dcterms:W3CDTF">2014-03-12T19:36:00Z</dcterms:modified>
</cp:coreProperties>
</file>