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sldIdLst>
    <p:sldId id="256" r:id="rId3"/>
    <p:sldId id="268" r:id="rId4"/>
    <p:sldId id="270" r:id="rId5"/>
    <p:sldId id="271" r:id="rId6"/>
    <p:sldId id="275" r:id="rId7"/>
    <p:sldId id="267" r:id="rId8"/>
    <p:sldId id="264" r:id="rId9"/>
    <p:sldId id="279" r:id="rId10"/>
    <p:sldId id="280" r:id="rId11"/>
    <p:sldId id="291" r:id="rId12"/>
    <p:sldId id="277" r:id="rId13"/>
    <p:sldId id="265" r:id="rId14"/>
    <p:sldId id="269" r:id="rId15"/>
    <p:sldId id="282" r:id="rId16"/>
    <p:sldId id="283" r:id="rId17"/>
    <p:sldId id="284" r:id="rId18"/>
    <p:sldId id="287" r:id="rId19"/>
    <p:sldId id="276" r:id="rId20"/>
    <p:sldId id="273" r:id="rId21"/>
    <p:sldId id="274" r:id="rId22"/>
    <p:sldId id="288" r:id="rId23"/>
    <p:sldId id="289" r:id="rId24"/>
    <p:sldId id="290" r:id="rId25"/>
    <p:sldId id="278" r:id="rId26"/>
    <p:sldId id="272" r:id="rId27"/>
    <p:sldId id="261" r:id="rId28"/>
    <p:sldId id="285" r:id="rId29"/>
    <p:sldId id="286" r:id="rId30"/>
    <p:sldId id="281" r:id="rId31"/>
    <p:sldId id="26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20th Century Font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0066FF"/>
    <a:srgbClr val="FFCCFF"/>
    <a:srgbClr val="003399"/>
    <a:srgbClr val="000099"/>
    <a:srgbClr val="33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>
      <p:cViewPr>
        <p:scale>
          <a:sx n="70" d="100"/>
          <a:sy n="70" d="100"/>
        </p:scale>
        <p:origin x="-73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6324600" cy="552450"/>
          </a:xfrm>
        </p:spPr>
        <p:txBody>
          <a:bodyPr/>
          <a:lstStyle>
            <a:lvl1pPr algn="ctr">
              <a:defRPr sz="48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124200"/>
            <a:ext cx="6324600" cy="381000"/>
          </a:xfrm>
        </p:spPr>
        <p:txBody>
          <a:bodyPr/>
          <a:lstStyle>
            <a:lvl1pPr marL="0" indent="0" algn="ctr">
              <a:defRPr>
                <a:ln>
                  <a:noFill/>
                </a:ln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fld id="{87DE3ED2-ED4C-4F77-85A4-FE3F3FB3E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1039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5334000"/>
            <a:ext cx="36972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1146175"/>
            <a:ext cx="36972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5900738"/>
            <a:ext cx="36972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C9C7B-B881-4763-869E-567837BD2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58910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6781800" cy="457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0"/>
            <a:ext cx="60960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2E98-207C-4DCD-976B-D70FB5867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66011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914400"/>
            <a:ext cx="495300" cy="4876800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90600"/>
            <a:ext cx="6134100" cy="464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E2A50-1D26-4F92-A59E-6FF9D94A6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61202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A9B3E-034B-41B3-A132-438E3EB76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9940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838200"/>
            <a:ext cx="4114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114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657600"/>
            <a:ext cx="4114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57600"/>
            <a:ext cx="4114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6DE52-A6D9-498B-A5A2-2623E7F54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16628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02039-8EBA-4F6F-9CA8-0F02ED959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750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65532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60960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23648-3320-4757-95C5-279BCFDBB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0550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5157787"/>
            <a:ext cx="7504113" cy="1362075"/>
          </a:xfrm>
        </p:spPr>
        <p:txBody>
          <a:bodyPr anchor="t"/>
          <a:lstStyle>
            <a:lvl1pPr algn="l">
              <a:defRPr sz="4000" b="1" cap="all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599" y="3657600"/>
            <a:ext cx="7504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40CD-8624-4DED-8316-29ED24A89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66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2390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200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981200"/>
            <a:ext cx="3200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95C97-86FE-4D46-9D6B-9440C9C66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87988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68362"/>
            <a:ext cx="6400800" cy="884238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09750"/>
            <a:ext cx="3124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49512"/>
            <a:ext cx="3124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43401" y="1809750"/>
            <a:ext cx="304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1" y="2449512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803C-C21A-430D-8101-C6CE4B952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1999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3030-BA27-4F2B-87E6-69F92B23F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5493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1FE8-B708-4072-83DC-7259980D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8767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31709"/>
            <a:ext cx="2474913" cy="9732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3968750" cy="5211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2133600"/>
            <a:ext cx="2474913" cy="3929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B6D9-2151-41E3-B953-1849313CF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6500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0" y="1676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0" y="23622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FED7F1-2EA2-4395-8633-F6BE8FC07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2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73" r:id="rId8"/>
    <p:sldLayoutId id="2147483683" r:id="rId9"/>
    <p:sldLayoutId id="2147483674" r:id="rId10"/>
    <p:sldLayoutId id="2147483684" r:id="rId11"/>
    <p:sldLayoutId id="2147483685" r:id="rId12"/>
    <p:sldLayoutId id="2147483675" r:id="rId13"/>
    <p:sldLayoutId id="2147483676" r:id="rId14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4642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4642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4642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4642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4642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200000"/>
        <a:defRPr sz="2400" b="1">
          <a:solidFill>
            <a:srgbClr val="38702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200000"/>
        <a:defRPr sz="2000" b="1">
          <a:solidFill>
            <a:srgbClr val="38702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200000"/>
        <a:defRPr b="1">
          <a:solidFill>
            <a:srgbClr val="38702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8702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8702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501008"/>
            <a:ext cx="6324600" cy="552450"/>
          </a:xfrm>
        </p:spPr>
        <p:txBody>
          <a:bodyPr/>
          <a:lstStyle/>
          <a:p>
            <a:r>
              <a:rPr lang="ru-RU" sz="6600" dirty="0" err="1" smtClean="0"/>
              <a:t>Парентеральн</a:t>
            </a:r>
            <a:r>
              <a:rPr lang="uk-UA" sz="6600" dirty="0" smtClean="0"/>
              <a:t>і вірусні інфекції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424074">
            <a:off x="4960219" y="1381893"/>
            <a:ext cx="3049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Профілактика</a:t>
            </a:r>
            <a:endParaRPr lang="ru-RU" sz="3600" dirty="0">
              <a:solidFill>
                <a:srgbClr val="54642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407613">
            <a:off x="3707904" y="224285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Для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запобігання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парентеральному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зараженню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вірусами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гепатитів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необхідно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ширше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користуватись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медичними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і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лабораторними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інструментами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одноразового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застосування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суворо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дотримуватись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правил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повноцінної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достерилізаційної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обробки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та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стерилізації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медичного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колючого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й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ріжучого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інструментарію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інфікованістю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медичного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персоналу, </a:t>
            </a:r>
            <a:r>
              <a:rPr lang="ru-RU" dirty="0" err="1" smtClean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здійснювати</a:t>
            </a:r>
            <a:r>
              <a:rPr lang="ru-RU" dirty="0" smtClean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контроль за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донорською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кров'ю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та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її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препаратами.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Заслуговує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більшої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уваги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пропаганда, 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морально-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етичних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норм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життя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уникання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позашлюбних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статевих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solidFill>
                  <a:srgbClr val="546422"/>
                </a:solidFill>
                <a:latin typeface="+mj-lt"/>
                <a:ea typeface="+mj-ea"/>
                <a:cs typeface="+mj-cs"/>
              </a:rPr>
              <a:t>контактів</a:t>
            </a:r>
            <a:r>
              <a:rPr lang="ru-RU" dirty="0">
                <a:solidFill>
                  <a:srgbClr val="54642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170" name="Picture 2" descr="C:\Users\123\AppData\Local\Microsoft\Windows\Temporary Internet Files\Content.IE5\0C4617WN\MC90015014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759"/>
            <a:ext cx="3021581" cy="38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6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3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40" y="0"/>
            <a:ext cx="4329932" cy="686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603" y="197346"/>
            <a:ext cx="4516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0540" y="61911"/>
            <a:ext cx="43299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ВІЛ - 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інфекція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довготривале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інфекційне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захворювання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розвивається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інфікування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вірусом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імунодефіциту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прогресуючим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ураженням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імунної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проявляється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вторинними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інфекціями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пухлинами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патологічними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проявами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стадія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ВІЛ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інфекції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виявляється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захворюваннями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опортуністичними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інфекціями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пухлинами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розвиваються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порушень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імунної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ВІЛ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відноситься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ретровірусів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 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лентівірусів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родина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вірусів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викликає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захворювання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розвиваються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повільно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протікають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Генетичний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матеріал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ВІЛ, як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ретровірусів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представлений РНК , яка є шаблоном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провірусної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ДНК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ait.usc.edu/lgbt/files/redribb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5" y="1268760"/>
            <a:ext cx="1422915" cy="24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043606" y="1268760"/>
            <a:ext cx="6227280" cy="4608512"/>
          </a:xfrm>
        </p:spPr>
        <p:txBody>
          <a:bodyPr/>
          <a:lstStyle/>
          <a:p>
            <a:pPr algn="r"/>
            <a:r>
              <a:rPr lang="ru-RU" sz="1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ru-RU" sz="1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        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ВІЛ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 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передається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тільки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від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людини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людині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. На ВІЛ -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інфекцію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може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   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хворіти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 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тільки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 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людина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Потрапляючи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в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          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організм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ВІЛ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дуже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швидко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проникає</a:t>
            </a:r>
            <a:endParaRPr lang="ru-RU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клітини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крові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-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лімфоцити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у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яких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є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рецептори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що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мають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спорідненість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до </a:t>
            </a:r>
            <a:endParaRPr lang="ru-RU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ВІЛ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так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звані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 "</a:t>
            </a:r>
            <a:r>
              <a:rPr lang="en-U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CD4 + - 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 -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лімфоцити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". </a:t>
            </a:r>
            <a:endParaRPr lang="ru-RU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Такі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рецептори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також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мають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деякі</a:t>
            </a:r>
            <a:endParaRPr lang="ru-RU" sz="16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інші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клітини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крові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(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моноцити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і 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макрофаги),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клітини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центральної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нервової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системи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прямої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кишки та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ін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Завдяки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спорідненості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білків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поверхні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вірусу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і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рецепторів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клітини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відбувається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проникнення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ВІЛ в цитоплазму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клітини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Потім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завдяки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ферменту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зворотньої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транскриптази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з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вірусної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РНК проходить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утворення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16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провірусної</a:t>
            </a:r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ДНК</a:t>
            </a:r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. 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r"/>
            <a:r>
              <a:rPr lang="ru-RU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  </a:t>
            </a:r>
          </a:p>
          <a:p>
            <a:pPr algn="r"/>
            <a:endParaRPr lang="ru-RU" sz="15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34" y="0"/>
            <a:ext cx="91325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8916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94652">
            <a:off x="5163169" y="1474018"/>
            <a:ext cx="2432579" cy="457200"/>
          </a:xfrm>
        </p:spPr>
        <p:txBody>
          <a:bodyPr/>
          <a:lstStyle/>
          <a:p>
            <a:r>
              <a:rPr lang="uk-UA" dirty="0" err="1" smtClean="0"/>
              <a:t>Симтоми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293267">
            <a:off x="3689316" y="203238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Помутніння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свідомості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й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особистісні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Часом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Віл-інфекція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викликає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людини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помутніння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свідомості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Причинами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цього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бути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безпосередній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вплив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ВІЛ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процеси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головному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мозку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ряд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інфекційних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захворювань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уражають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нервову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систему,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психологічні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стимулюють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розвиток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порушень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Також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основними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симптомами,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супроводжують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розвиток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Віл-інфекції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є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діарея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швидка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втрата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ваги,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постійні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болі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.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70344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16027">
            <a:off x="5292080" y="1412776"/>
            <a:ext cx="2346176" cy="457200"/>
          </a:xfrm>
        </p:spPr>
        <p:txBody>
          <a:bodyPr/>
          <a:lstStyle/>
          <a:p>
            <a:r>
              <a:rPr lang="uk-UA" dirty="0" smtClean="0"/>
              <a:t>Лікування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98468">
            <a:off x="3679509" y="19978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час ВІЛ не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виліковується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Існують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медичні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препарати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уповільнюють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розвиток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ВІЛ і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зниження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імунітету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Також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існують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попереджають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деякі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хвороби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асоційовані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СНІДом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Зараз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дослідники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тестують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декілька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можливих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вакцин, але,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найвірогідніше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для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створення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вакцини,яка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попереджатиме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ВІЛ,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знадобиться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багато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років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97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92010">
            <a:off x="4653649" y="1497437"/>
            <a:ext cx="5410200" cy="457200"/>
          </a:xfrm>
        </p:spPr>
        <p:txBody>
          <a:bodyPr/>
          <a:lstStyle/>
          <a:p>
            <a:r>
              <a:rPr lang="uk-UA" dirty="0" smtClean="0"/>
              <a:t>Профілактика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66359">
            <a:off x="3707653" y="2089944"/>
            <a:ext cx="4572000" cy="255454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Щоб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запобігти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ураженню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ВІЛ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необхідно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зберігати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сімейну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вірність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відмовитись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вживання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наркотиків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алкоголю,</a:t>
            </a:r>
          </a:p>
          <a:p>
            <a:pPr marL="285750" indent="-285750">
              <a:buFontTx/>
              <a:buChar char="-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вести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здоровий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спосіб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Стежити за стерильністю медичного обладнання.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11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ильм проникновение вируса - YouTub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42651"/>
            <a:ext cx="8784976" cy="658873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114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Герпес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793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6" b="95730" l="3534" r="96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54564"/>
            <a:ext cx="3056073" cy="30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608" y="3068960"/>
            <a:ext cx="6284171" cy="2448272"/>
          </a:xfrm>
        </p:spPr>
        <p:txBody>
          <a:bodyPr/>
          <a:lstStyle/>
          <a:p>
            <a:pPr marL="0" indent="0"/>
            <a:r>
              <a:rPr lang="ru-RU" sz="2000" dirty="0" err="1"/>
              <a:t>Відсоток</a:t>
            </a:r>
            <a:r>
              <a:rPr lang="ru-RU" sz="2000" dirty="0"/>
              <a:t> людей, </a:t>
            </a:r>
            <a:endParaRPr lang="ru-RU" sz="2000" dirty="0" smtClean="0"/>
          </a:p>
          <a:p>
            <a:pPr marL="0" indent="0"/>
            <a:r>
              <a:rPr lang="ru-RU" sz="2000" dirty="0" err="1"/>
              <a:t>з</a:t>
            </a:r>
            <a:r>
              <a:rPr lang="ru-RU" sz="2000" dirty="0" err="1" smtClean="0"/>
              <a:t>аражених</a:t>
            </a:r>
            <a:r>
              <a:rPr lang="ru-RU" sz="2000" dirty="0" smtClean="0"/>
              <a:t> простим </a:t>
            </a:r>
            <a:r>
              <a:rPr lang="ru-RU" sz="2000" dirty="0" err="1"/>
              <a:t>вірусом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/>
            <a:r>
              <a:rPr lang="ru-RU" sz="2000" dirty="0" smtClean="0"/>
              <a:t>герпесу (</a:t>
            </a:r>
            <a:r>
              <a:rPr lang="en-US" sz="2000" dirty="0"/>
              <a:t>Herpes simplex virus HSV) </a:t>
            </a:r>
            <a:r>
              <a:rPr lang="ru-RU" sz="2000" dirty="0"/>
              <a:t>практично </a:t>
            </a:r>
            <a:r>
              <a:rPr lang="ru-RU" sz="2000" dirty="0" err="1"/>
              <a:t>дорівнює</a:t>
            </a:r>
            <a:r>
              <a:rPr lang="ru-RU" sz="2000" dirty="0"/>
              <a:t> 100%. </a:t>
            </a:r>
            <a:r>
              <a:rPr lang="ru-RU" sz="2000" dirty="0" err="1"/>
              <a:t>Навіть</a:t>
            </a:r>
            <a:r>
              <a:rPr lang="ru-RU" sz="2000" dirty="0"/>
              <a:t> </a:t>
            </a:r>
            <a:r>
              <a:rPr lang="ru-RU" sz="2000" dirty="0" err="1"/>
              <a:t>ті</a:t>
            </a:r>
            <a:r>
              <a:rPr lang="ru-RU" sz="2000" dirty="0"/>
              <a:t>, у кого </a:t>
            </a:r>
            <a:r>
              <a:rPr lang="ru-RU" sz="2000" dirty="0" err="1"/>
              <a:t>ніколи</a:t>
            </a:r>
            <a:r>
              <a:rPr lang="ru-RU" sz="2000" dirty="0"/>
              <a:t> не </a:t>
            </a:r>
            <a:r>
              <a:rPr lang="ru-RU" sz="2000" dirty="0" err="1"/>
              <a:t>проявлялися</a:t>
            </a:r>
            <a:r>
              <a:rPr lang="ru-RU" sz="2000" dirty="0"/>
              <a:t> </a:t>
            </a:r>
            <a:r>
              <a:rPr lang="ru-RU" sz="2000" dirty="0" err="1"/>
              <a:t>симптоми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захворювання</a:t>
            </a:r>
            <a:r>
              <a:rPr lang="ru-RU" sz="2000" dirty="0"/>
              <a:t>, </a:t>
            </a:r>
            <a:r>
              <a:rPr lang="ru-RU" sz="2000" dirty="0" err="1"/>
              <a:t>швидше</a:t>
            </a:r>
            <a:r>
              <a:rPr lang="ru-RU" sz="2000" dirty="0"/>
              <a:t> за все, є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носіями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1052736"/>
            <a:ext cx="3744416" cy="2232248"/>
          </a:xfrm>
        </p:spPr>
        <p:txBody>
          <a:bodyPr/>
          <a:lstStyle/>
          <a:p>
            <a:r>
              <a:rPr lang="uk-UA" sz="2000" dirty="0" err="1"/>
              <a:t>Герпес</a:t>
            </a:r>
            <a:r>
              <a:rPr lang="uk-UA" sz="2000" dirty="0"/>
              <a:t> </a:t>
            </a:r>
            <a:r>
              <a:rPr lang="uk-UA" sz="2000" dirty="0" smtClean="0"/>
              <a:t>- </a:t>
            </a:r>
            <a:r>
              <a:rPr lang="uk-UA" sz="2000" dirty="0"/>
              <a:t>вірусне захворювання з характерним </a:t>
            </a:r>
            <a:r>
              <a:rPr lang="uk-UA" sz="2000" dirty="0" smtClean="0"/>
              <a:t>висипанням згрупованих </a:t>
            </a:r>
            <a:r>
              <a:rPr lang="uk-UA" sz="2000" dirty="0"/>
              <a:t>пухирців на </a:t>
            </a:r>
            <a:r>
              <a:rPr lang="uk-UA" sz="2000" dirty="0" smtClean="0"/>
              <a:t>шкірі </a:t>
            </a:r>
            <a:r>
              <a:rPr lang="uk-UA" sz="2000" dirty="0"/>
              <a:t>і слизових оболонках</a:t>
            </a:r>
            <a:r>
              <a:rPr lang="uk-UA" sz="2000" dirty="0" smtClean="0"/>
              <a:t>.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326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43608" y="1196753"/>
            <a:ext cx="2474913" cy="4320480"/>
          </a:xfrm>
        </p:spPr>
        <p:txBody>
          <a:bodyPr/>
          <a:lstStyle/>
          <a:p>
            <a:pPr algn="ctr"/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неклітинний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агент,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відтворюватися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усередині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клітин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Віруси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вражають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бактерій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архей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3" name="Picture 9" descr="http://www.epochtimes.ru/images/stories/06/health/156_23_01_10_ebol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2737"/>
            <a:ext cx="3559278" cy="454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7320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1052736"/>
            <a:ext cx="6480720" cy="4680520"/>
          </a:xfrm>
        </p:spPr>
        <p:txBody>
          <a:bodyPr/>
          <a:lstStyle/>
          <a:p>
            <a:pPr algn="ctr"/>
            <a:r>
              <a:rPr lang="ru-RU" sz="2800" dirty="0"/>
              <a:t>За </a:t>
            </a:r>
            <a:r>
              <a:rPr lang="ru-RU" sz="2800" dirty="0" err="1"/>
              <a:t>даними</a:t>
            </a:r>
            <a:r>
              <a:rPr lang="ru-RU" sz="2800" dirty="0"/>
              <a:t> </a:t>
            </a:r>
            <a:r>
              <a:rPr lang="ru-RU" sz="2800" dirty="0" err="1"/>
              <a:t>медиків</a:t>
            </a:r>
            <a:r>
              <a:rPr lang="ru-RU" sz="2800" dirty="0"/>
              <a:t>, </a:t>
            </a:r>
            <a:r>
              <a:rPr lang="ru-RU" sz="2800" dirty="0" err="1"/>
              <a:t>дитина</a:t>
            </a:r>
            <a:r>
              <a:rPr lang="ru-RU" sz="2800" dirty="0"/>
              <a:t> </a:t>
            </a:r>
            <a:r>
              <a:rPr lang="ru-RU" sz="2800" dirty="0" err="1"/>
              <a:t>заражається</a:t>
            </a:r>
            <a:r>
              <a:rPr lang="ru-RU" sz="2800" dirty="0"/>
              <a:t> герпесом на перших роках </a:t>
            </a:r>
            <a:r>
              <a:rPr lang="ru-RU" sz="2800" dirty="0" err="1"/>
              <a:t>життя</a:t>
            </a:r>
            <a:r>
              <a:rPr lang="ru-RU" sz="2800" dirty="0"/>
              <a:t>. При здоровому </a:t>
            </a:r>
            <a:r>
              <a:rPr lang="ru-RU" sz="2800" dirty="0" err="1"/>
              <a:t>імунітеті</a:t>
            </a:r>
            <a:r>
              <a:rPr lang="ru-RU" sz="2800" dirty="0"/>
              <a:t> і </a:t>
            </a:r>
            <a:r>
              <a:rPr lang="ru-RU" sz="2800" dirty="0" err="1"/>
              <a:t>відсутності</a:t>
            </a:r>
            <a:r>
              <a:rPr lang="ru-RU" sz="2800" dirty="0"/>
              <a:t> </a:t>
            </a:r>
            <a:r>
              <a:rPr lang="ru-RU" sz="2800" dirty="0" err="1"/>
              <a:t>приводів</a:t>
            </a:r>
            <a:r>
              <a:rPr lang="ru-RU" sz="2800" dirty="0"/>
              <a:t> для </a:t>
            </a:r>
            <a:r>
              <a:rPr lang="ru-RU" sz="2800" dirty="0" err="1"/>
              <a:t>активації</a:t>
            </a:r>
            <a:r>
              <a:rPr lang="ru-RU" sz="2800" dirty="0"/>
              <a:t> </a:t>
            </a:r>
            <a:r>
              <a:rPr lang="ru-RU" sz="2800" dirty="0" err="1"/>
              <a:t>вірусу</a:t>
            </a:r>
            <a:r>
              <a:rPr lang="ru-RU" sz="2800" dirty="0"/>
              <a:t>,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може</a:t>
            </a:r>
            <a:r>
              <a:rPr lang="ru-RU" sz="2800" dirty="0"/>
              <a:t> </a:t>
            </a:r>
            <a:r>
              <a:rPr lang="ru-RU" sz="2800" dirty="0" err="1"/>
              <a:t>перебувати</a:t>
            </a:r>
            <a:r>
              <a:rPr lang="ru-RU" sz="2800" dirty="0"/>
              <a:t> в «</a:t>
            </a:r>
            <a:r>
              <a:rPr lang="ru-RU" sz="2800" dirty="0" err="1"/>
              <a:t>сплячому</a:t>
            </a:r>
            <a:r>
              <a:rPr lang="ru-RU" sz="2800" dirty="0"/>
              <a:t>» </a:t>
            </a:r>
            <a:r>
              <a:rPr lang="ru-RU" sz="2800" dirty="0" err="1"/>
              <a:t>стані</a:t>
            </a:r>
            <a:r>
              <a:rPr lang="ru-RU" sz="2800" dirty="0"/>
              <a:t> все </a:t>
            </a:r>
            <a:r>
              <a:rPr lang="ru-RU" sz="2800" dirty="0" err="1"/>
              <a:t>життя</a:t>
            </a:r>
            <a:r>
              <a:rPr lang="ru-RU" sz="2800" dirty="0"/>
              <a:t>. При </a:t>
            </a:r>
            <a:r>
              <a:rPr lang="ru-RU" sz="2800" dirty="0" err="1"/>
              <a:t>цьому</a:t>
            </a:r>
            <a:r>
              <a:rPr lang="ru-RU" sz="2800" dirty="0"/>
              <a:t> в </a:t>
            </a:r>
            <a:r>
              <a:rPr lang="ru-RU" sz="2800" dirty="0" err="1"/>
              <a:t>організмі</a:t>
            </a:r>
            <a:r>
              <a:rPr lang="ru-RU" sz="2800" dirty="0"/>
              <a:t> </a:t>
            </a:r>
            <a:r>
              <a:rPr lang="ru-RU" sz="2800" dirty="0" err="1"/>
              <a:t>виробляються</a:t>
            </a:r>
            <a:r>
              <a:rPr lang="ru-RU" sz="2800" dirty="0"/>
              <a:t> </a:t>
            </a:r>
            <a:r>
              <a:rPr lang="ru-RU" sz="2800" dirty="0" err="1"/>
              <a:t>антитіла</a:t>
            </a:r>
            <a:r>
              <a:rPr lang="ru-RU" sz="2800" dirty="0"/>
              <a:t> до </a:t>
            </a:r>
            <a:r>
              <a:rPr lang="ru-RU" sz="2800" dirty="0" err="1"/>
              <a:t>вірусу</a:t>
            </a:r>
            <a:r>
              <a:rPr lang="ru-RU" sz="2800" dirty="0"/>
              <a:t> герпесу, </a:t>
            </a:r>
            <a:r>
              <a:rPr lang="ru-RU" sz="2800" dirty="0" err="1"/>
              <a:t>які</a:t>
            </a:r>
            <a:r>
              <a:rPr lang="ru-RU" sz="2800" dirty="0"/>
              <a:t> не </a:t>
            </a:r>
            <a:r>
              <a:rPr lang="ru-RU" sz="2800" dirty="0" err="1"/>
              <a:t>допускають</a:t>
            </a:r>
            <a:r>
              <a:rPr lang="ru-RU" sz="2800" dirty="0"/>
              <a:t> «</a:t>
            </a:r>
            <a:r>
              <a:rPr lang="ru-RU" sz="2800" dirty="0" err="1"/>
              <a:t>пробудження</a:t>
            </a:r>
            <a:r>
              <a:rPr lang="ru-RU" sz="2800" dirty="0"/>
              <a:t>» </a:t>
            </a:r>
            <a:r>
              <a:rPr lang="ru-RU" sz="2800" dirty="0" err="1"/>
              <a:t>інфекції</a:t>
            </a:r>
            <a:r>
              <a:rPr lang="ru-RU" sz="2800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Аня\AppData\Local\Microsoft\Windows\Temporary Internet Files\Content.IE5\11AIUHY0\MC900432423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87325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0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90968">
            <a:off x="4797665" y="1496626"/>
            <a:ext cx="5410200" cy="457200"/>
          </a:xfrm>
        </p:spPr>
        <p:txBody>
          <a:bodyPr/>
          <a:lstStyle/>
          <a:p>
            <a:r>
              <a:rPr lang="uk-UA" dirty="0" err="1" smtClean="0"/>
              <a:t>Симтоми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257399">
            <a:off x="3690847" y="2269194"/>
            <a:ext cx="47392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Прояв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герпесу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відбувається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появою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почервоніння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печіння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шкіри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висипаннями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одиночних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або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згрупованих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хворобливих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бульбашок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Пухирці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доставляють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незручності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але через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якийсь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час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покриваються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скоринкою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гояться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  <a:p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Перші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симптоми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герпесу як правило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супроводжуються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високою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температурою,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загальним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нездужанням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і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головним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болем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Терміни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повторного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виникнення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можуть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бути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різними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але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зазвичай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вони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складають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до 6 </a:t>
            </a:r>
            <a:r>
              <a:rPr lang="ru-RU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місяців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68542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29079">
            <a:off x="5304616" y="1420817"/>
            <a:ext cx="2419609" cy="457200"/>
          </a:xfrm>
        </p:spPr>
        <p:txBody>
          <a:bodyPr/>
          <a:lstStyle/>
          <a:p>
            <a:r>
              <a:rPr lang="uk-UA" dirty="0" smtClean="0"/>
              <a:t>Лікування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61841">
            <a:off x="3769786" y="194020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Лікування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вірусу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герпесу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грунтується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застосуванні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противірусних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препаратів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поєднанні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іммуномодудулірующей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терапією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індивідуальним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підбором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лікарських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препаратів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подібному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комплексному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лікуванні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використовують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імуномодулятори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біогенні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стимулятори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адаптогени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наприклад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настоянка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женьшеню).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Засоби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повного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лікування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вірусу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герпесу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момент не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існує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але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прийом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антивірусних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ліків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вкорочують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періоди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загоєння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знижують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ймовірність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появи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висипки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1026" name="Picture 2" descr="C:\Users\123\AppData\Local\Microsoft\Windows\Temporary Internet Files\Content.IE5\WCVIY7UM\MP90033729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3" y="1268760"/>
            <a:ext cx="2909620" cy="4078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4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01726">
            <a:off x="4725642" y="1432989"/>
            <a:ext cx="5410200" cy="457200"/>
          </a:xfrm>
        </p:spPr>
        <p:txBody>
          <a:bodyPr/>
          <a:lstStyle/>
          <a:p>
            <a:r>
              <a:rPr lang="uk-UA" dirty="0" smtClean="0"/>
              <a:t>Профілактика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98716">
            <a:off x="3631605" y="1673591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профілактики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герпесу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відносяться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дотримання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спеціальної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дієти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спрямованої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зміцнення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імунітету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в яку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входять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достатній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кількість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вітаміни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груп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А, С, Е, 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також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мікроелемент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цинк.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Також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для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профілактики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захворювання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велике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значення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мають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загартовування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вітамінотерапія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Важливо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також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дотримуватися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правил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особистої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гігієни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лікувати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хронічні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захворювання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і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зміцнювати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імунну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систему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організму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Потрібно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уникати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переохолоджень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не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перебувати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довго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під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прямими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сонячними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променями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не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захоплюватися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кавою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і алкоголем,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зокрема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пивом, 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також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шипучими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солодкими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напоями.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3" y="-15041"/>
            <a:ext cx="2609207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72" y="2104347"/>
            <a:ext cx="2664296" cy="210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65104"/>
            <a:ext cx="3380163" cy="2189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3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Вірус </a:t>
            </a:r>
            <a:r>
              <a:rPr lang="uk-UA" dirty="0" err="1" smtClean="0"/>
              <a:t>ебола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4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451" r="5446" b="-1"/>
          <a:stretch/>
        </p:blipFill>
        <p:spPr bwMode="auto">
          <a:xfrm>
            <a:off x="3923928" y="1216325"/>
            <a:ext cx="3375925" cy="4323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71600" y="980728"/>
            <a:ext cx="3312368" cy="4417032"/>
          </a:xfrm>
        </p:spPr>
        <p:txBody>
          <a:bodyPr/>
          <a:lstStyle/>
          <a:p>
            <a:pPr marL="0" indent="0"/>
            <a:r>
              <a:rPr lang="ru-RU" sz="2000" dirty="0" err="1"/>
              <a:t>Лихоманкою</a:t>
            </a:r>
            <a:r>
              <a:rPr lang="ru-RU" sz="2000" dirty="0"/>
              <a:t> </a:t>
            </a:r>
            <a:r>
              <a:rPr lang="ru-RU" sz="2000" dirty="0" err="1"/>
              <a:t>Ебола</a:t>
            </a:r>
            <a:r>
              <a:rPr lang="ru-RU" sz="2000" dirty="0"/>
              <a:t> </a:t>
            </a:r>
            <a:r>
              <a:rPr lang="ru-RU" sz="2000" dirty="0" err="1"/>
              <a:t>називають</a:t>
            </a:r>
            <a:r>
              <a:rPr lang="ru-RU" sz="2000" dirty="0"/>
              <a:t> </a:t>
            </a:r>
            <a:r>
              <a:rPr lang="ru-RU" sz="2000" dirty="0" err="1"/>
              <a:t>гостре</a:t>
            </a:r>
            <a:r>
              <a:rPr lang="ru-RU" sz="2000" dirty="0"/>
              <a:t> </a:t>
            </a:r>
            <a:r>
              <a:rPr lang="ru-RU" sz="2000" dirty="0" err="1"/>
              <a:t>вірусне</a:t>
            </a:r>
            <a:r>
              <a:rPr lang="ru-RU" sz="2000" dirty="0"/>
              <a:t> </a:t>
            </a:r>
            <a:r>
              <a:rPr lang="ru-RU" sz="2000" dirty="0" err="1" smtClean="0"/>
              <a:t>захворю</a:t>
            </a:r>
            <a:r>
              <a:rPr lang="en-US" sz="2000" dirty="0" smtClean="0"/>
              <a:t>-</a:t>
            </a:r>
            <a:r>
              <a:rPr lang="ru-RU" sz="2000" dirty="0" err="1" smtClean="0"/>
              <a:t>вання</a:t>
            </a:r>
            <a:r>
              <a:rPr lang="ru-RU" sz="2000" dirty="0"/>
              <a:t>, яке </a:t>
            </a:r>
            <a:r>
              <a:rPr lang="ru-RU" sz="2000" dirty="0" err="1"/>
              <a:t>відрізняється</a:t>
            </a:r>
            <a:r>
              <a:rPr lang="ru-RU" sz="2000" dirty="0"/>
              <a:t> </a:t>
            </a:r>
            <a:endParaRPr lang="en-US" sz="2000" dirty="0" smtClean="0"/>
          </a:p>
          <a:p>
            <a:pPr marL="0" indent="0"/>
            <a:r>
              <a:rPr lang="ru-RU" sz="2000" dirty="0" err="1" smtClean="0"/>
              <a:t>високою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заразністю</a:t>
            </a:r>
            <a:r>
              <a:rPr lang="en-US" sz="2000" dirty="0"/>
              <a:t> </a:t>
            </a:r>
            <a:r>
              <a:rPr lang="ru-RU" sz="2000" dirty="0" smtClean="0"/>
              <a:t>і </a:t>
            </a:r>
            <a:r>
              <a:rPr lang="ru-RU" sz="2000" dirty="0" err="1"/>
              <a:t>летальністю</a:t>
            </a:r>
            <a:r>
              <a:rPr lang="ru-RU" sz="2000" dirty="0"/>
              <a:t>, </a:t>
            </a:r>
            <a:r>
              <a:rPr lang="ru-RU" sz="2000" dirty="0" err="1"/>
              <a:t>характеризується</a:t>
            </a:r>
            <a:r>
              <a:rPr lang="ru-RU" sz="2000" dirty="0"/>
              <a:t> </a:t>
            </a:r>
            <a:r>
              <a:rPr lang="ru-RU" sz="2000" dirty="0" err="1"/>
              <a:t>розвитком</a:t>
            </a:r>
            <a:r>
              <a:rPr lang="ru-RU" sz="2000" dirty="0"/>
              <a:t> </a:t>
            </a:r>
            <a:r>
              <a:rPr lang="ru-RU" sz="2000" dirty="0" err="1"/>
              <a:t>геморагічного</a:t>
            </a:r>
            <a:r>
              <a:rPr lang="ru-RU" sz="2000" dirty="0"/>
              <a:t> синдрому.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досить</a:t>
            </a:r>
            <a:r>
              <a:rPr lang="ru-RU" sz="2000" dirty="0"/>
              <a:t> </a:t>
            </a:r>
            <a:r>
              <a:rPr lang="ru-RU" sz="2000" dirty="0" err="1"/>
              <a:t>рідкісна</a:t>
            </a:r>
            <a:r>
              <a:rPr lang="ru-RU" sz="2000" dirty="0"/>
              <a:t>, але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небезпечна</a:t>
            </a:r>
            <a:r>
              <a:rPr lang="ru-RU" sz="2000" dirty="0"/>
              <a:t> хвороба, </a:t>
            </a:r>
            <a:r>
              <a:rPr lang="ru-RU" sz="2000" dirty="0" err="1"/>
              <a:t>рівень</a:t>
            </a:r>
            <a:r>
              <a:rPr lang="ru-RU" sz="2000" dirty="0"/>
              <a:t> </a:t>
            </a:r>
            <a:r>
              <a:rPr lang="ru-RU" sz="2000" dirty="0" err="1"/>
              <a:t>смертності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якої</a:t>
            </a:r>
            <a:r>
              <a:rPr lang="ru-RU" sz="2000" dirty="0"/>
              <a:t> </a:t>
            </a:r>
            <a:r>
              <a:rPr lang="ru-RU" sz="2000" dirty="0" err="1"/>
              <a:t>досягає</a:t>
            </a:r>
            <a:r>
              <a:rPr lang="ru-RU" sz="2000" dirty="0"/>
              <a:t> 90</a:t>
            </a:r>
            <a:r>
              <a:rPr lang="ru-RU" sz="2000" dirty="0" smtClean="0"/>
              <a:t>%.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369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8"/>
          <p:cNvSpPr>
            <a:spLocks noGrp="1"/>
          </p:cNvSpPr>
          <p:nvPr>
            <p:ph idx="1"/>
          </p:nvPr>
        </p:nvSpPr>
        <p:spPr>
          <a:xfrm>
            <a:off x="1043608" y="1052736"/>
            <a:ext cx="6120680" cy="4248472"/>
          </a:xfrm>
        </p:spPr>
        <p:txBody>
          <a:bodyPr/>
          <a:lstStyle/>
          <a:p>
            <a:pPr marL="0" indent="0" algn="ctr"/>
            <a:r>
              <a:rPr lang="ru-RU" dirty="0" err="1" smtClean="0"/>
              <a:t>Ебола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вірус</a:t>
            </a:r>
            <a:r>
              <a:rPr lang="ru-RU" dirty="0" smtClean="0"/>
              <a:t>, </a:t>
            </a:r>
            <a:r>
              <a:rPr lang="ru-RU" dirty="0" err="1" smtClean="0"/>
              <a:t>інкубаційний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/>
              <a:t>якого</a:t>
            </a:r>
            <a:r>
              <a:rPr lang="ru-RU" dirty="0"/>
              <a:t> в </a:t>
            </a:r>
            <a:r>
              <a:rPr lang="ru-RU" dirty="0" err="1"/>
              <a:t>живильному</a:t>
            </a:r>
            <a:r>
              <a:rPr lang="ru-RU" dirty="0"/>
              <a:t> </a:t>
            </a:r>
            <a:r>
              <a:rPr lang="ru-RU" dirty="0" err="1"/>
              <a:t>людському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становить </a:t>
            </a:r>
            <a:r>
              <a:rPr lang="ru-RU" dirty="0" err="1"/>
              <a:t>усього</a:t>
            </a:r>
            <a:r>
              <a:rPr lang="ru-RU" dirty="0"/>
              <a:t> два </a:t>
            </a:r>
            <a:r>
              <a:rPr lang="ru-RU" dirty="0" err="1"/>
              <a:t>тижні</a:t>
            </a:r>
            <a:r>
              <a:rPr lang="ru-RU" dirty="0"/>
              <a:t>. За </a:t>
            </a:r>
            <a:r>
              <a:rPr lang="ru-RU" dirty="0" err="1"/>
              <a:t>цей</a:t>
            </a:r>
            <a:r>
              <a:rPr lang="ru-RU" dirty="0"/>
              <a:t> час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перетворює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в пульпу, </a:t>
            </a:r>
            <a:r>
              <a:rPr lang="ru-RU" dirty="0" err="1"/>
              <a:t>рідку</a:t>
            </a:r>
            <a:r>
              <a:rPr lang="ru-RU" dirty="0"/>
              <a:t> </a:t>
            </a:r>
            <a:r>
              <a:rPr lang="ru-RU" dirty="0" err="1"/>
              <a:t>безформну</a:t>
            </a:r>
            <a:r>
              <a:rPr lang="ru-RU" dirty="0"/>
              <a:t> </a:t>
            </a:r>
            <a:r>
              <a:rPr lang="ru-RU" dirty="0" err="1"/>
              <a:t>масу</a:t>
            </a:r>
            <a:r>
              <a:rPr lang="ru-RU" dirty="0"/>
              <a:t>. Людина </a:t>
            </a:r>
            <a:r>
              <a:rPr lang="ru-RU" dirty="0" err="1"/>
              <a:t>перетворюється</a:t>
            </a:r>
            <a:r>
              <a:rPr lang="ru-RU" dirty="0"/>
              <a:t> в </a:t>
            </a:r>
            <a:r>
              <a:rPr lang="ru-RU" dirty="0" err="1"/>
              <a:t>суцільне</a:t>
            </a:r>
            <a:r>
              <a:rPr lang="ru-RU" dirty="0"/>
              <a:t> </a:t>
            </a:r>
            <a:r>
              <a:rPr lang="ru-RU" dirty="0" err="1"/>
              <a:t>криваве</a:t>
            </a:r>
            <a:r>
              <a:rPr lang="ru-RU" dirty="0"/>
              <a:t> </a:t>
            </a:r>
            <a:r>
              <a:rPr lang="ru-RU" dirty="0" err="1"/>
              <a:t>місиво</a:t>
            </a:r>
            <a:r>
              <a:rPr lang="ru-RU" dirty="0"/>
              <a:t>,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/>
              <a:t>закупорка </a:t>
            </a:r>
            <a:r>
              <a:rPr lang="ru-RU" dirty="0" err="1"/>
              <a:t>судин</a:t>
            </a:r>
            <a:r>
              <a:rPr lang="ru-RU" dirty="0"/>
              <a:t>, </a:t>
            </a:r>
            <a:r>
              <a:rPr lang="ru-RU" dirty="0" err="1"/>
              <a:t>відкриваються</a:t>
            </a:r>
            <a:r>
              <a:rPr lang="ru-RU" dirty="0"/>
              <a:t> </a:t>
            </a:r>
            <a:r>
              <a:rPr lang="ru-RU" dirty="0" err="1"/>
              <a:t>кровотечі</a:t>
            </a:r>
            <a:r>
              <a:rPr lang="ru-RU" dirty="0"/>
              <a:t>, </a:t>
            </a:r>
            <a:r>
              <a:rPr lang="ru-RU" dirty="0" err="1"/>
              <a:t>руйнується</a:t>
            </a:r>
            <a:r>
              <a:rPr lang="ru-RU" dirty="0"/>
              <a:t> </a:t>
            </a:r>
            <a:r>
              <a:rPr lang="ru-RU" dirty="0" err="1"/>
              <a:t>мозок</a:t>
            </a:r>
            <a:r>
              <a:rPr lang="ru-RU" dirty="0"/>
              <a:t>.</a:t>
            </a:r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9253"/>
            <a:ext cx="2414762" cy="25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346413">
            <a:off x="5085331" y="1544214"/>
            <a:ext cx="5410200" cy="457200"/>
          </a:xfrm>
        </p:spPr>
        <p:txBody>
          <a:bodyPr/>
          <a:lstStyle/>
          <a:p>
            <a:r>
              <a:rPr lang="uk-UA" dirty="0" err="1" smtClean="0"/>
              <a:t>Симтоми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352616">
            <a:off x="3490567" y="1840322"/>
            <a:ext cx="48592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Інкубаційний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період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двох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21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дн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ів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Різна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тяжкість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хвороби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частота смертей при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епідемічних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спалахах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різних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регіонах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пов'язані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біологічними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антигенними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відмінностями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виділених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штамів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вірусу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Захворювання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починається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сильної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слабкості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сильного головного болю, болю в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м'язах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діареї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болю в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животі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ангіни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Пізніше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з'являється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сухий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кашель і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колючі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грудній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клітці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розвиваються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ознаки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дегідратації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дослідженні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крові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відзначається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нейтрофільний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лейкоцитоз,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тромбоцитопенія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анемія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Смерть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настає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зазвичай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другому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тижні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хвороби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фоні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кровотеч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шоку.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6" y="0"/>
            <a:ext cx="335869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123\AppData\Local\Microsoft\Windows\Temporary Internet Files\Content.IE5\P6AQHQVF\MP9004222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4" y="150025"/>
            <a:ext cx="2903451" cy="200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23\AppData\Local\Microsoft\Windows\Temporary Internet Files\Content.IE5\MCZJH8PD\MP900430501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8702"/>
          <a:stretch/>
        </p:blipFill>
        <p:spPr bwMode="auto">
          <a:xfrm>
            <a:off x="13917" y="2246572"/>
            <a:ext cx="149932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1"/>
          <a:stretch/>
        </p:blipFill>
        <p:spPr bwMode="auto">
          <a:xfrm>
            <a:off x="59519" y="4869160"/>
            <a:ext cx="2877299" cy="180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/>
          <a:stretch/>
        </p:blipFill>
        <p:spPr bwMode="auto">
          <a:xfrm>
            <a:off x="1653480" y="2246571"/>
            <a:ext cx="1604048" cy="241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6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88034">
            <a:off x="5229713" y="1566350"/>
            <a:ext cx="5410200" cy="457200"/>
          </a:xfrm>
        </p:spPr>
        <p:txBody>
          <a:bodyPr/>
          <a:lstStyle/>
          <a:p>
            <a:r>
              <a:rPr lang="uk-UA" dirty="0" smtClean="0"/>
              <a:t>Лікування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88690">
            <a:off x="3628133" y="2500675"/>
            <a:ext cx="47850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У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певних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випадках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потрібно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інтенсивний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догляд: у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разі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дегідратації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-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внутрішньовенні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вливання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і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оральну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регідраціі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розчинами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що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містять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електроліти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Поки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не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існує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прийнятного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лікування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або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вакцини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проти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лихоманки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Ебола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Кілька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кандидатів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в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вакцини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тестується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, але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пройде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ще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кілька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років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, перш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ніж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вони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стануть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доступними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. Нова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лікарська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терапія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показала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багатообіцяючі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результати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в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лабораторних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дослідженнях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. Але вона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теж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може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стати доступною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тільки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через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кілька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років</a:t>
            </a:r>
            <a:r>
              <a:rPr lang="ru-RU" b="1" dirty="0">
                <a:ln w="10541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6146" name="Picture 2" descr="C:\Users\123\AppData\Local\Microsoft\Windows\Temporary Internet Files\Content.IE5\OKJ64K1S\MP90044847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4" y="692696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74804">
            <a:off x="4220772" y="1447636"/>
            <a:ext cx="5410200" cy="457200"/>
          </a:xfrm>
        </p:spPr>
        <p:txBody>
          <a:bodyPr/>
          <a:lstStyle/>
          <a:p>
            <a:r>
              <a:rPr lang="uk-UA" dirty="0" smtClean="0"/>
              <a:t>Профілактика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320368">
            <a:off x="3621460" y="199435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Включає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виявлення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ізоляцію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хворого в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стаціонарі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дотриманням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суворих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заходів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безпеки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(бокс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із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зниженим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тиском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використання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респіраторів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рукавичок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окулярів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при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обстеженні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хворого 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дослідженні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патологічного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матеріалу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дезінфекція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випорожнень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Суворе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дотримання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режиму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стерилізації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використання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одноразових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шприців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голок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систем для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переливання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плазми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крові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кровозамінників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медичних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установах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4435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429988"/>
              </p:ext>
            </p:extLst>
          </p:nvPr>
        </p:nvGraphicFramePr>
        <p:xfrm>
          <a:off x="1115616" y="1052736"/>
          <a:ext cx="5976664" cy="463081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/>
                <a:gridCol w="2032000"/>
                <a:gridCol w="1912664"/>
              </a:tblGrid>
              <a:tr h="366137">
                <a:tc>
                  <a:txBody>
                    <a:bodyPr/>
                    <a:lstStyle/>
                    <a:p>
                      <a:r>
                        <a:rPr lang="ru-RU" sz="1750" dirty="0" err="1" smtClean="0"/>
                        <a:t>Механізм</a:t>
                      </a:r>
                      <a:endParaRPr lang="ru-RU" sz="175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dirty="0" smtClean="0"/>
                        <a:t>Шлях</a:t>
                      </a:r>
                      <a:endParaRPr lang="ru-RU" sz="175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dirty="0" err="1" smtClean="0"/>
                        <a:t>Приклади</a:t>
                      </a:r>
                      <a:endParaRPr lang="ru-RU" sz="175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1448"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Аерогенний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Повітряно-крапельний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пиловий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Віруси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грипу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ротавіруси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1448"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Аліментарний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Харчовий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водний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побутовий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Ентеровіруси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ротавіруси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каліцівіруси</a:t>
                      </a:r>
                      <a:endParaRPr lang="ru-RU" sz="175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1448"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Трансмісивний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Через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біологічного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переносника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Вірус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лихоманки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Західного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Нілу</a:t>
                      </a:r>
                      <a:endParaRPr lang="ru-RU" sz="175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8792"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Парентеральний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Штучний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статевий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Віруси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гепатиту B, C, D, BІЛ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4497"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Контактний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Через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шкірні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покриви </a:t>
                      </a:r>
                      <a:endParaRPr lang="ru-RU" sz="17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Вірус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натуральної</a:t>
                      </a:r>
                      <a:r>
                        <a:rPr lang="ru-RU" sz="175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75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віспи</a:t>
                      </a:r>
                      <a:endParaRPr lang="ru-RU" sz="175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103868"/>
            <a:ext cx="777686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Механізми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шляхи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розповсюдження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вірусів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14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276872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Презентацію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пілготували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учениці 10-Ф класу 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Рискаль Анна та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Семенеко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Анна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33164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7544" y="836712"/>
            <a:ext cx="2880320" cy="4464496"/>
          </a:xfrm>
        </p:spPr>
        <p:txBody>
          <a:bodyPr/>
          <a:lstStyle/>
          <a:p>
            <a:pPr algn="ctr"/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Парентеральний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штучного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введення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самостійного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проникнення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мікро</a:t>
            </a:r>
            <a:r>
              <a:rPr lang="uk-UA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організмів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внутрішнє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середовище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тваринного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організму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виключаючи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шлунково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кишковий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тракт.</a:t>
            </a:r>
          </a:p>
        </p:txBody>
      </p:sp>
    </p:spTree>
    <p:extLst>
      <p:ext uri="{BB962C8B-B14F-4D97-AF65-F5344CB8AC3E}">
        <p14:creationId xmlns:p14="http://schemas.microsoft.com/office/powerpoint/2010/main" val="378714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Вірусні гепатити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84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1445049" cy="126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40" y="0"/>
            <a:ext cx="43299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1406329" cy="12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4204"/>
            <a:ext cx="1424814" cy="12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0540" y="166568"/>
            <a:ext cx="4329931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Вірусні гепатити з </a:t>
            </a:r>
            <a:r>
              <a:rPr lang="uk-UA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парентеральним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механізмом передачі збудників і, перш за все, гепатити В і С займають одне з провідних місць в інфекційній патології людини і є найважливішою проблемою світової охорони здоров'я. Така оцінка цих гепатитів визначається повсюдним поширенням, широким спектром клінічних проявів, складністю структури епідемічного процесу, множинністю природних і штучних шляхів передачі збудників, високою ймовірністю хронічних уражень печінки та </a:t>
            </a:r>
            <a:r>
              <a:rPr lang="uk-UA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позапечінкових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уражень. </a:t>
            </a:r>
            <a:endParaRPr lang="ru-RU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5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9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 descr="http://www.zdorovieinfo.ru/upload/images/482x351_blood_sep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0"/>
            <a:ext cx="9158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40" y="0"/>
            <a:ext cx="43299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1514" y="324304"/>
            <a:ext cx="4378958" cy="620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експертними оцінками, у світі інфіковано вірусом гепатиту В більш 2,5 млрд. чоловік, а число хронічних вірусоносіїв сягає 400 тис. чоловік. Вірусом гепатиту С інфіковані від 500 млн. до 1 млрд. людей. Фактично, в даний час в світі спостерігається пандемія гепатиту С, яка за своїми масштабами у 5 разів перевищує поширення ВІЛ-інфекції</a:t>
            </a:r>
            <a:endParaRPr lang="ru-RU" sz="26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318947">
            <a:off x="4586302" y="1409575"/>
            <a:ext cx="3198179" cy="457200"/>
          </a:xfrm>
        </p:spPr>
        <p:txBody>
          <a:bodyPr/>
          <a:lstStyle/>
          <a:p>
            <a:r>
              <a:rPr lang="uk-UA" dirty="0" err="1" smtClean="0"/>
              <a:t>Симтоми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284209">
            <a:off x="3652600" y="2031699"/>
            <a:ext cx="46641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Більшість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хворих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вважає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себе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здоровими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не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відчуває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ніяких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симптомів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захворювання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Специфічних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симптомів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гепатиту 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існує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Іноді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відзначається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непояснена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слабкість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нездужання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(у 6%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хворих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тупа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або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пов'язана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положенням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тіла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біль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області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правого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підребер'я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нудота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втрата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апетиту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м'язові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суглобові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болі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Рідко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- поза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печінкові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прояви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захворювання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ураження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шкіри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endParaRPr lang="en-US" sz="1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нирок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крові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0851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47207">
            <a:off x="4797288" y="1540342"/>
            <a:ext cx="5410200" cy="457200"/>
          </a:xfrm>
        </p:spPr>
        <p:txBody>
          <a:bodyPr/>
          <a:lstStyle/>
          <a:p>
            <a:r>
              <a:rPr lang="uk-UA" dirty="0" smtClean="0"/>
              <a:t>Лікування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349732">
            <a:off x="3785167" y="200044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Інфекційні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захворювання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, в тому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числі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і гепатит,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піддаються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лікуванню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.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Сучасна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гепатологія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своєму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розпорядженні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нові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,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ефективними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схемами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лікування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вірусних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 </a:t>
            </a:r>
            <a:r>
              <a:rPr lang="ru-RU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гепатитів</a:t>
            </a:r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.</a:t>
            </a:r>
            <a:r>
              <a:rPr lang="en-US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Verdana"/>
              </a:rPr>
              <a:t> 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00696">
            <a:off x="3536155" y="362937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Лікування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хронічних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вірусних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гепатитів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-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це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велика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відповідальність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 Вона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пояснюється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не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тільки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необхідністю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позбавити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хворого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від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вірусу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що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вдається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не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завжди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але і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побічними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ефектами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тривалої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терапії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а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також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суттєвими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витратами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пацієнта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лікування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Досвід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і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знання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лікаря-гепатолога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дозволять провести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лікування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минаючи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всі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"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підводні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камені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6192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3680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rizona_summer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izona_summ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zona_summ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zona_summ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zona_summ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zona_summ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zona_summ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zona_summ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14545F-2FA3-43B2-A652-9588E85E8E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TS010336801</Template>
  <TotalTime>0</TotalTime>
  <Words>1252</Words>
  <Application>Microsoft Office PowerPoint</Application>
  <PresentationFormat>Экран (4:3)</PresentationFormat>
  <Paragraphs>94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TS010336801</vt:lpstr>
      <vt:lpstr>Парентеральні вірусні інфекції </vt:lpstr>
      <vt:lpstr>Презентация PowerPoint</vt:lpstr>
      <vt:lpstr>Презентация PowerPoint</vt:lpstr>
      <vt:lpstr>Презентация PowerPoint</vt:lpstr>
      <vt:lpstr>Вірусні гепатити</vt:lpstr>
      <vt:lpstr>Презентация PowerPoint</vt:lpstr>
      <vt:lpstr>Презентация PowerPoint</vt:lpstr>
      <vt:lpstr>Симтоми</vt:lpstr>
      <vt:lpstr>Лікування</vt:lpstr>
      <vt:lpstr>Презентация PowerPoint</vt:lpstr>
      <vt:lpstr>Віл</vt:lpstr>
      <vt:lpstr>Презентация PowerPoint</vt:lpstr>
      <vt:lpstr>Презентация PowerPoint</vt:lpstr>
      <vt:lpstr>Симтоми</vt:lpstr>
      <vt:lpstr>Лікування</vt:lpstr>
      <vt:lpstr>Профілактика</vt:lpstr>
      <vt:lpstr>Презентация PowerPoint</vt:lpstr>
      <vt:lpstr>Герпес</vt:lpstr>
      <vt:lpstr>Презентация PowerPoint</vt:lpstr>
      <vt:lpstr>Презентация PowerPoint</vt:lpstr>
      <vt:lpstr>Симтоми</vt:lpstr>
      <vt:lpstr>Лікування</vt:lpstr>
      <vt:lpstr>Профілактика</vt:lpstr>
      <vt:lpstr>Вірус ебола</vt:lpstr>
      <vt:lpstr>Презентация PowerPoint</vt:lpstr>
      <vt:lpstr>Презентация PowerPoint</vt:lpstr>
      <vt:lpstr>Симтоми</vt:lpstr>
      <vt:lpstr>Лікування</vt:lpstr>
      <vt:lpstr>Профілактика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2013-03-15T13:38:56Z</dcterms:created>
  <dcterms:modified xsi:type="dcterms:W3CDTF">2013-03-18T22:43:09Z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TC103368019990</vt:lpwstr>
  </property>
</Properties>
</file>