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525B-FC8B-4947-A3FA-4CC123FB3FCE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5B05-2F38-416D-903D-5786F4B0E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15370" cy="21431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i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Вітамін В5</a:t>
            </a:r>
            <a:endParaRPr lang="ru-RU" sz="8800" b="1" i="1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Підготувала учениця 9-В класу</a:t>
            </a:r>
          </a:p>
          <a:p>
            <a:pPr algn="r"/>
            <a:r>
              <a:rPr lang="uk-U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Воробьова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Є</a:t>
            </a: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лизавета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ww\Рабочий стол\1267125582_ikra_dorogaya_i_kapriznaya_gosty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476625"/>
            <a:ext cx="4762500" cy="3381375"/>
          </a:xfrm>
          <a:prstGeom prst="rect">
            <a:avLst/>
          </a:prstGeom>
          <a:noFill/>
        </p:spPr>
      </p:pic>
      <p:pic>
        <p:nvPicPr>
          <p:cNvPr id="2050" name="Picture 2" descr="C:\Documents and Settings\dww\Рабочий стол\ovsyanaya_kru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 вітамін В5</a:t>
            </a:r>
            <a:endParaRPr lang="ru-RU" i="1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Вітамін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В5 (пантотенова кислота)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відкритий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1931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Уільямсом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Труздейлом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Пантотенова кислота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належить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вітамінів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отримала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грецького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пантотен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означає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усюди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Відноситься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водорозчинних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чутлива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нагрівання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приготування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їжі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втрачено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50%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вітаміну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хоча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пастеризації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молока, одного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джерел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втрати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незначні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Вітамін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В5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участь 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важливих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процесах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катаболізму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анаболізму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організмі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ww\Рабочий стол\molp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9450"/>
            <a:ext cx="3154363" cy="2368550"/>
          </a:xfrm>
          <a:prstGeom prst="rect">
            <a:avLst/>
          </a:prstGeom>
          <a:noFill/>
        </p:spPr>
      </p:pic>
      <p:pic>
        <p:nvPicPr>
          <p:cNvPr id="3074" name="Picture 2" descr="C:\Documents and Settings\dww\Рабочий стол\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598" y="0"/>
            <a:ext cx="4213402" cy="28590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uk-UA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вітаміну В5</a:t>
            </a:r>
            <a:endParaRPr lang="ru-RU" i="1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Вітамін</a:t>
            </a:r>
            <a:r>
              <a:rPr lang="ru-RU" dirty="0" smtClean="0">
                <a:solidFill>
                  <a:srgbClr val="FFC000"/>
                </a:solidFill>
              </a:rPr>
              <a:t> В5 </a:t>
            </a:r>
            <a:r>
              <a:rPr lang="ru-RU" dirty="0" err="1" smtClean="0">
                <a:solidFill>
                  <a:srgbClr val="FFC000"/>
                </a:solidFill>
              </a:rPr>
              <a:t>відіграє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важливу</a:t>
            </a:r>
            <a:r>
              <a:rPr lang="ru-RU" dirty="0" smtClean="0">
                <a:solidFill>
                  <a:srgbClr val="FFC000"/>
                </a:solidFill>
              </a:rPr>
              <a:t> роль у </a:t>
            </a:r>
            <a:r>
              <a:rPr lang="ru-RU" dirty="0" err="1" smtClean="0">
                <a:solidFill>
                  <a:srgbClr val="FFC000"/>
                </a:solidFill>
              </a:rPr>
              <a:t>формуванні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антитіл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сприяє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засвоєнню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інших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вітамінів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Пантотенова кислота, як </a:t>
            </a:r>
            <a:r>
              <a:rPr lang="ru-RU" dirty="0" err="1" smtClean="0">
                <a:solidFill>
                  <a:srgbClr val="FFC000"/>
                </a:solidFill>
              </a:rPr>
              <a:t>складова</a:t>
            </a:r>
            <a:r>
              <a:rPr lang="ru-RU" dirty="0" smtClean="0">
                <a:solidFill>
                  <a:srgbClr val="FFC000"/>
                </a:solidFill>
              </a:rPr>
              <a:t> коферменту А, </a:t>
            </a:r>
            <a:r>
              <a:rPr lang="ru-RU" dirty="0" err="1" smtClean="0">
                <a:solidFill>
                  <a:srgbClr val="FFC000"/>
                </a:solidFill>
              </a:rPr>
              <a:t>відіграє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ключову</a:t>
            </a:r>
            <a:r>
              <a:rPr lang="ru-RU" dirty="0" smtClean="0">
                <a:solidFill>
                  <a:srgbClr val="FFC000"/>
                </a:solidFill>
              </a:rPr>
              <a:t> роль у </a:t>
            </a:r>
            <a:r>
              <a:rPr lang="ru-RU" dirty="0" err="1" smtClean="0">
                <a:solidFill>
                  <a:srgbClr val="FFC000"/>
                </a:solidFill>
              </a:rPr>
              <a:t>метаболізмі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вуглеводів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білків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жирних</a:t>
            </a:r>
            <a:r>
              <a:rPr lang="ru-RU" dirty="0" smtClean="0">
                <a:solidFill>
                  <a:srgbClr val="FFC000"/>
                </a:solidFill>
              </a:rPr>
              <a:t> кислот, </a:t>
            </a:r>
            <a:r>
              <a:rPr lang="ru-RU" dirty="0" err="1" smtClean="0">
                <a:solidFill>
                  <a:srgbClr val="FFC000"/>
                </a:solidFill>
              </a:rPr>
              <a:t>нормалізує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обмін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жирів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активує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окислювально-відновні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процеси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організмі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тому </a:t>
            </a:r>
            <a:r>
              <a:rPr lang="ru-RU" dirty="0" err="1" smtClean="0">
                <a:solidFill>
                  <a:srgbClr val="FFC000"/>
                </a:solidFill>
              </a:rPr>
              <a:t>важлива</a:t>
            </a:r>
            <a:r>
              <a:rPr lang="ru-RU" dirty="0" smtClean="0">
                <a:solidFill>
                  <a:srgbClr val="FFC000"/>
                </a:solidFill>
              </a:rPr>
              <a:t> для </a:t>
            </a:r>
            <a:r>
              <a:rPr lang="ru-RU" dirty="0" err="1" smtClean="0">
                <a:solidFill>
                  <a:srgbClr val="FFC000"/>
                </a:solidFill>
              </a:rPr>
              <a:t>підтримки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відновлення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всіх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клітин</a:t>
            </a:r>
            <a:r>
              <a:rPr lang="ru-RU" dirty="0" smtClean="0">
                <a:solidFill>
                  <a:srgbClr val="FFC000"/>
                </a:solidFill>
              </a:rPr>
              <a:t> тканин. </a:t>
            </a:r>
            <a:r>
              <a:rPr lang="ru-RU" dirty="0" err="1" smtClean="0">
                <a:solidFill>
                  <a:srgbClr val="FFC000"/>
                </a:solidFill>
              </a:rPr>
              <a:t>Синтезує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організмі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життєво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важливі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жирні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кислоти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статеві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гормони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гормони</a:t>
            </a:r>
            <a:r>
              <a:rPr lang="ru-RU" dirty="0" smtClean="0">
                <a:solidFill>
                  <a:srgbClr val="FFC000"/>
                </a:solidFill>
              </a:rPr>
              <a:t> росту, холестерин, </a:t>
            </a:r>
            <a:r>
              <a:rPr lang="ru-RU" dirty="0" err="1" smtClean="0">
                <a:solidFill>
                  <a:srgbClr val="FFC000"/>
                </a:solidFill>
              </a:rPr>
              <a:t>гістамін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ацетилхолін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гемоглобін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Єдиний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вітамінів</a:t>
            </a:r>
            <a:r>
              <a:rPr lang="ru-RU" dirty="0" smtClean="0">
                <a:solidFill>
                  <a:srgbClr val="FFC000"/>
                </a:solidFill>
              </a:rPr>
              <a:t> добре </a:t>
            </a:r>
            <a:r>
              <a:rPr lang="ru-RU" dirty="0" err="1" smtClean="0">
                <a:solidFill>
                  <a:srgbClr val="FFC000"/>
                </a:solidFill>
              </a:rPr>
              <a:t>всмоктується</a:t>
            </a:r>
            <a:r>
              <a:rPr lang="ru-RU" dirty="0" smtClean="0">
                <a:solidFill>
                  <a:srgbClr val="FFC000"/>
                </a:solidFill>
              </a:rPr>
              <a:t> при </a:t>
            </a:r>
            <a:r>
              <a:rPr lang="ru-RU" dirty="0" err="1" smtClean="0">
                <a:solidFill>
                  <a:srgbClr val="FFC000"/>
                </a:solidFill>
              </a:rPr>
              <a:t>нанесенні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шкіру</a:t>
            </a:r>
            <a:r>
              <a:rPr lang="ru-RU" dirty="0" smtClean="0">
                <a:solidFill>
                  <a:srgbClr val="FFC000"/>
                </a:solidFill>
              </a:rPr>
              <a:t>, тому </a:t>
            </a:r>
            <a:r>
              <a:rPr lang="ru-RU" dirty="0" err="1" smtClean="0">
                <a:solidFill>
                  <a:srgbClr val="FFC000"/>
                </a:solidFill>
              </a:rPr>
              <a:t>використовується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ліках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опіків</a:t>
            </a:r>
            <a:r>
              <a:rPr lang="ru-RU" dirty="0" smtClean="0">
                <a:solidFill>
                  <a:srgbClr val="FFC000"/>
                </a:solidFill>
              </a:rPr>
              <a:t>, а </a:t>
            </a:r>
            <a:r>
              <a:rPr lang="ru-RU" dirty="0" err="1" smtClean="0">
                <a:solidFill>
                  <a:srgbClr val="FFC000"/>
                </a:solidFill>
              </a:rPr>
              <a:t>також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косметичних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засобах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Добова потреба та призначення вітаміну В5</a:t>
            </a:r>
            <a:endParaRPr lang="ru-RU" i="1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</p:spPr>
        <p:txBody>
          <a:bodyPr>
            <a:normAutofit/>
          </a:bodyPr>
          <a:lstStyle/>
          <a:p>
            <a:pPr algn="ctr"/>
            <a:r>
              <a:rPr lang="uk-UA" sz="2800" u="sng" dirty="0" smtClean="0"/>
              <a:t>Добова потреба</a:t>
            </a:r>
            <a:endParaRPr lang="ru-RU" sz="2800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500562" cy="46831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</a:rPr>
              <a:t>дорослих</a:t>
            </a:r>
            <a:r>
              <a:rPr lang="ru-RU" b="1" dirty="0" smtClean="0">
                <a:solidFill>
                  <a:srgbClr val="002060"/>
                </a:solidFill>
              </a:rPr>
              <a:t> 10-12 мг;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</a:rPr>
              <a:t>вагітних</a:t>
            </a:r>
            <a:r>
              <a:rPr lang="ru-RU" b="1" dirty="0" smtClean="0">
                <a:solidFill>
                  <a:srgbClr val="002060"/>
                </a:solidFill>
              </a:rPr>
              <a:t> 15-20 мг;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</a:rPr>
              <a:t>годуючих</a:t>
            </a:r>
            <a:r>
              <a:rPr lang="ru-RU" b="1" dirty="0" smtClean="0">
                <a:solidFill>
                  <a:srgbClr val="002060"/>
                </a:solidFill>
              </a:rPr>
              <a:t> мам 15-20 мг;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</a:rPr>
              <a:t>дітей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залежно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віку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статі</a:t>
            </a:r>
            <a:r>
              <a:rPr lang="ru-RU" b="1" dirty="0" smtClean="0">
                <a:solidFill>
                  <a:srgbClr val="002060"/>
                </a:solidFill>
              </a:rPr>
              <a:t> 3-7 мг;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 smtClean="0">
                <a:solidFill>
                  <a:srgbClr val="002060"/>
                </a:solidFill>
              </a:rPr>
              <a:t>грудних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дітей</a:t>
            </a:r>
            <a:r>
              <a:rPr lang="ru-RU" b="1" dirty="0" smtClean="0">
                <a:solidFill>
                  <a:srgbClr val="002060"/>
                </a:solidFill>
              </a:rPr>
              <a:t> 2-3 мг;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Підвищені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дози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вітаміну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необхідні</a:t>
            </a:r>
            <a:r>
              <a:rPr lang="ru-RU" sz="2000" b="1" dirty="0" smtClean="0">
                <a:solidFill>
                  <a:srgbClr val="002060"/>
                </a:solidFill>
              </a:rPr>
              <a:t> при </a:t>
            </a:r>
            <a:r>
              <a:rPr lang="ru-RU" sz="2000" b="1" dirty="0" err="1" smtClean="0">
                <a:solidFill>
                  <a:srgbClr val="002060"/>
                </a:solidFill>
              </a:rPr>
              <a:t>важких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фізичних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навантаженнях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643437" cy="639762"/>
          </a:xfrm>
        </p:spPr>
        <p:txBody>
          <a:bodyPr>
            <a:normAutofit/>
          </a:bodyPr>
          <a:lstStyle/>
          <a:p>
            <a:pPr algn="ctr"/>
            <a:r>
              <a:rPr lang="uk-UA" sz="2800" u="sng" dirty="0" smtClean="0"/>
              <a:t>Призначення</a:t>
            </a:r>
            <a:endParaRPr lang="ru-RU" sz="2800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00563" y="2174874"/>
            <a:ext cx="4643438" cy="46831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різні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патологічні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стани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пов'язані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порушеннями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обмінних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процесів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поліневрити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невралгії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парестезії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е</a:t>
            </a:r>
            <a:r>
              <a:rPr lang="ru-RU" b="1" dirty="0" err="1" smtClean="0">
                <a:solidFill>
                  <a:srgbClr val="002060"/>
                </a:solidFill>
              </a:rPr>
              <a:t>кзема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бронхіти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бронхіальна</a:t>
            </a:r>
            <a:r>
              <a:rPr lang="ru-RU" b="1" dirty="0" smtClean="0">
                <a:solidFill>
                  <a:srgbClr val="002060"/>
                </a:solidFill>
              </a:rPr>
              <a:t> астма;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алергічні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реакції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трофічні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виразки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опіки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токсикоз </a:t>
            </a:r>
            <a:r>
              <a:rPr lang="ru-RU" b="1" dirty="0" err="1" smtClean="0">
                <a:solidFill>
                  <a:srgbClr val="002060"/>
                </a:solidFill>
              </a:rPr>
              <a:t>вагітних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т</a:t>
            </a:r>
            <a:r>
              <a:rPr lang="ru-RU" b="1" dirty="0" err="1" smtClean="0">
                <a:solidFill>
                  <a:srgbClr val="002060"/>
                </a:solidFill>
              </a:rPr>
              <a:t>уберкульоз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недостатність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кровообігу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хронічні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печінки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хронічний</a:t>
            </a:r>
            <a:r>
              <a:rPr lang="ru-RU" b="1" dirty="0" smtClean="0">
                <a:solidFill>
                  <a:srgbClr val="002060"/>
                </a:solidFill>
              </a:rPr>
              <a:t> панкреатит;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захворювання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шлунково-кишкового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дискінезія</a:t>
            </a:r>
            <a:r>
              <a:rPr lang="ru-RU" b="1" dirty="0" smtClean="0">
                <a:solidFill>
                  <a:srgbClr val="002060"/>
                </a:solidFill>
              </a:rPr>
              <a:t> кишечника;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ww\Рабочий стол\kur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89909"/>
            <a:ext cx="2357454" cy="17680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Авітаміноз та гіпервітаміноз</a:t>
            </a:r>
            <a:endParaRPr lang="ru-RU" i="1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286248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Авітаміноз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Втома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головні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болі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розлад</a:t>
            </a:r>
            <a:r>
              <a:rPr lang="ru-RU" dirty="0" smtClean="0">
                <a:solidFill>
                  <a:srgbClr val="FF0000"/>
                </a:solidFill>
              </a:rPr>
              <a:t> сну;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підвищена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стомлюваність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>
                <a:solidFill>
                  <a:srgbClr val="FF0000"/>
                </a:solidFill>
              </a:rPr>
              <a:t>д</a:t>
            </a:r>
            <a:r>
              <a:rPr lang="ru-RU" dirty="0" err="1" smtClean="0">
                <a:solidFill>
                  <a:srgbClr val="FF0000"/>
                </a:solidFill>
              </a:rPr>
              <a:t>епресія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>
                <a:solidFill>
                  <a:srgbClr val="FF0000"/>
                </a:solidFill>
              </a:rPr>
              <a:t>н</a:t>
            </a:r>
            <a:r>
              <a:rPr lang="ru-RU" dirty="0" err="1" smtClean="0">
                <a:solidFill>
                  <a:srgbClr val="FF0000"/>
                </a:solidFill>
              </a:rPr>
              <a:t>удота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м'язові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болі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оніміння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пальців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ніг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захворювання</a:t>
            </a:r>
            <a:r>
              <a:rPr lang="ru-RU" dirty="0" smtClean="0">
                <a:solidFill>
                  <a:srgbClr val="FF0000"/>
                </a:solidFill>
              </a:rPr>
              <a:t> тонкого кишечника;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виразки</a:t>
            </a:r>
            <a:r>
              <a:rPr lang="ru-RU" dirty="0" smtClean="0">
                <a:solidFill>
                  <a:srgbClr val="FF0000"/>
                </a:solidFill>
              </a:rPr>
              <a:t> 12-палої кишки;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27"/>
            <a:ext cx="4038600" cy="35719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Гіпервітаміноз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Надлишки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вітаміну</a:t>
            </a:r>
            <a:r>
              <a:rPr lang="ru-RU" dirty="0" smtClean="0">
                <a:solidFill>
                  <a:srgbClr val="FF0000"/>
                </a:solidFill>
              </a:rPr>
              <a:t> В5 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швидко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виводяться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сечею, тому </a:t>
            </a:r>
            <a:r>
              <a:rPr lang="ru-RU" dirty="0" err="1" smtClean="0">
                <a:solidFill>
                  <a:srgbClr val="FF0000"/>
                </a:solidFill>
              </a:rPr>
              <a:t>симптоми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передозування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рідкісні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але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окремих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спостерігається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діарея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затримка</a:t>
            </a:r>
            <a:r>
              <a:rPr lang="ru-RU" dirty="0" smtClean="0">
                <a:solidFill>
                  <a:srgbClr val="FF0000"/>
                </a:solidFill>
              </a:rPr>
              <a:t> води в </a:t>
            </a:r>
            <a:r>
              <a:rPr lang="ru-RU" dirty="0" err="1" smtClean="0">
                <a:solidFill>
                  <a:srgbClr val="FF0000"/>
                </a:solidFill>
              </a:rPr>
              <a:t>організмі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dww\Рабочий стол\389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188158"/>
            <a:ext cx="2357422" cy="16698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9144000" cy="928670"/>
          </a:xfrm>
        </p:spPr>
        <p:txBody>
          <a:bodyPr/>
          <a:lstStyle/>
          <a:p>
            <a:r>
              <a:rPr lang="uk-UA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вітаміну В5</a:t>
            </a:r>
            <a:endParaRPr lang="ru-RU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dww\Рабочий стол\143613_63055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3328453" cy="2417750"/>
          </a:xfrm>
          <a:prstGeom prst="rect">
            <a:avLst/>
          </a:prstGeom>
          <a:noFill/>
        </p:spPr>
      </p:pic>
      <p:pic>
        <p:nvPicPr>
          <p:cNvPr id="1029" name="Picture 5" descr="C:\Documents and Settings\dww\Рабочий стол\httpwww.lady_.ruvkusnoarch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51332"/>
            <a:ext cx="3286116" cy="2306668"/>
          </a:xfrm>
          <a:prstGeom prst="rect">
            <a:avLst/>
          </a:prstGeom>
          <a:noFill/>
        </p:spPr>
      </p:pic>
      <p:pic>
        <p:nvPicPr>
          <p:cNvPr id="1030" name="Picture 6" descr="C:\Documents and Settings\dww\Рабочий стол\4cd136f009da556e1471f866c29e844dcf084d9560c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4848225"/>
            <a:ext cx="2952750" cy="2009775"/>
          </a:xfrm>
          <a:prstGeom prst="rect">
            <a:avLst/>
          </a:prstGeom>
          <a:noFill/>
        </p:spPr>
      </p:pic>
      <p:pic>
        <p:nvPicPr>
          <p:cNvPr id="1032" name="Picture 8" descr="C:\Documents and Settings\dww\Рабочий стол\6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143116"/>
            <a:ext cx="2857500" cy="2714624"/>
          </a:xfrm>
          <a:prstGeom prst="rect">
            <a:avLst/>
          </a:prstGeom>
          <a:noFill/>
        </p:spPr>
      </p:pic>
      <p:pic>
        <p:nvPicPr>
          <p:cNvPr id="1027" name="Picture 3" descr="C:\Documents and Settings\dww\Рабочий стол\4405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571984"/>
            <a:ext cx="3571900" cy="2286016"/>
          </a:xfrm>
          <a:prstGeom prst="rect">
            <a:avLst/>
          </a:prstGeom>
          <a:noFill/>
        </p:spPr>
      </p:pic>
      <p:pic>
        <p:nvPicPr>
          <p:cNvPr id="1031" name="Picture 7" descr="C:\Documents and Settings\dww\Рабочий стол\fundu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143116"/>
            <a:ext cx="3286939" cy="2462216"/>
          </a:xfrm>
          <a:prstGeom prst="rect">
            <a:avLst/>
          </a:prstGeom>
          <a:noFill/>
        </p:spPr>
      </p:pic>
      <p:pic>
        <p:nvPicPr>
          <p:cNvPr id="1033" name="Picture 9" descr="C:\Documents and Settings\dww\Рабочий стол\124169452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4414" y="50004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вітаміну В5</a:t>
            </a:r>
            <a:endParaRPr lang="ru-RU" sz="4400" i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365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Вітамін В5</vt:lpstr>
      <vt:lpstr>Про вітамін В5</vt:lpstr>
      <vt:lpstr>Роль вітаміну В5</vt:lpstr>
      <vt:lpstr>Добова потреба та призначення вітаміну В5</vt:lpstr>
      <vt:lpstr>Авітаміноз та гіпервітаміноз</vt:lpstr>
      <vt:lpstr>Джерела вітаміну В5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 В5</dc:title>
  <dc:creator>dww</dc:creator>
  <cp:lastModifiedBy>dww</cp:lastModifiedBy>
  <cp:revision>9</cp:revision>
  <dcterms:created xsi:type="dcterms:W3CDTF">2012-01-16T14:14:21Z</dcterms:created>
  <dcterms:modified xsi:type="dcterms:W3CDTF">2012-01-16T15:30:26Z</dcterms:modified>
</cp:coreProperties>
</file>