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62" r:id="rId10"/>
    <p:sldId id="270" r:id="rId11"/>
    <p:sldId id="263" r:id="rId12"/>
    <p:sldId id="272" r:id="rId13"/>
    <p:sldId id="264" r:id="rId14"/>
    <p:sldId id="265" r:id="rId15"/>
    <p:sldId id="266" r:id="rId16"/>
    <p:sldId id="267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C0237-63FF-4777-8969-BBB2F9A97F8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EA154F-9DC6-4678-B874-605379BA70AA}">
      <dgm:prSet custT="1"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sz="7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Шляхи </a:t>
          </a:r>
          <a:r>
            <a:rPr lang="ru-RU" sz="72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поширення</a:t>
          </a:r>
          <a:r>
            <a:rPr lang="ru-RU" sz="7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72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бактеріальних</a:t>
          </a:r>
          <a:r>
            <a:rPr lang="ru-RU" sz="7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72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захворювань</a:t>
          </a:r>
          <a:endParaRPr lang="ru-RU" sz="7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AF5EF9-4BC4-4CE1-BC4F-7987A55C7159}" type="parTrans" cxnId="{FC60A3FB-9039-40A9-9A21-72DE214F1237}">
      <dgm:prSet/>
      <dgm:spPr/>
      <dgm:t>
        <a:bodyPr/>
        <a:lstStyle/>
        <a:p>
          <a:endParaRPr lang="ru-RU"/>
        </a:p>
      </dgm:t>
    </dgm:pt>
    <dgm:pt modelId="{BBE196B7-DA0E-453A-9957-20F0D422E95A}" type="sibTrans" cxnId="{FC60A3FB-9039-40A9-9A21-72DE214F1237}">
      <dgm:prSet/>
      <dgm:spPr/>
      <dgm:t>
        <a:bodyPr/>
        <a:lstStyle/>
        <a:p>
          <a:endParaRPr lang="ru-RU"/>
        </a:p>
      </dgm:t>
    </dgm:pt>
    <dgm:pt modelId="{685462F3-80F1-4638-89D8-BA0D57641C52}" type="pres">
      <dgm:prSet presAssocID="{544C0237-63FF-4777-8969-BBB2F9A97F8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BDE9E8-6833-456A-8B53-04F97BC42299}" type="pres">
      <dgm:prSet presAssocID="{C5EA154F-9DC6-4678-B874-605379BA70AA}" presName="circ1TxSh" presStyleLbl="vennNode1" presStyleIdx="0" presStyleCnt="1" custScaleX="130448"/>
      <dgm:spPr/>
      <dgm:t>
        <a:bodyPr/>
        <a:lstStyle/>
        <a:p>
          <a:endParaRPr lang="ru-RU"/>
        </a:p>
      </dgm:t>
    </dgm:pt>
  </dgm:ptLst>
  <dgm:cxnLst>
    <dgm:cxn modelId="{B551758D-9960-4869-B570-C20A410B9A74}" type="presOf" srcId="{C5EA154F-9DC6-4678-B874-605379BA70AA}" destId="{D4BDE9E8-6833-456A-8B53-04F97BC42299}" srcOrd="0" destOrd="0" presId="urn:microsoft.com/office/officeart/2005/8/layout/venn1"/>
    <dgm:cxn modelId="{FC60A3FB-9039-40A9-9A21-72DE214F1237}" srcId="{544C0237-63FF-4777-8969-BBB2F9A97F84}" destId="{C5EA154F-9DC6-4678-B874-605379BA70AA}" srcOrd="0" destOrd="0" parTransId="{25AF5EF9-4BC4-4CE1-BC4F-7987A55C7159}" sibTransId="{BBE196B7-DA0E-453A-9957-20F0D422E95A}"/>
    <dgm:cxn modelId="{FCFF054E-B412-4A64-B9A8-05963BD6C5BA}" type="presOf" srcId="{544C0237-63FF-4777-8969-BBB2F9A97F84}" destId="{685462F3-80F1-4638-89D8-BA0D57641C52}" srcOrd="0" destOrd="0" presId="urn:microsoft.com/office/officeart/2005/8/layout/venn1"/>
    <dgm:cxn modelId="{F3B2797E-E3CF-4024-9832-2B09A2452871}" type="presParOf" srcId="{685462F3-80F1-4638-89D8-BA0D57641C52}" destId="{D4BDE9E8-6833-456A-8B53-04F97BC4229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656ACF-11FC-4470-9CD8-1D3F767B19D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075034-251F-4646-A4A8-F16A99F720E5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smtClean="0"/>
            <a:t>При тому ці організми — частина нормальної людської флори і зазвичай існують на шкірі або в дихальному тракті без породження будь-якої хвороби. Інші організми незмінно викликають хворобу в людині, наприклад </a:t>
          </a:r>
          <a:r>
            <a:rPr lang="en-US" i="1" smtClean="0"/>
            <a:t>Rickettsia</a:t>
          </a:r>
          <a:r>
            <a:rPr lang="en-US" smtClean="0"/>
            <a:t>, </a:t>
          </a:r>
          <a:r>
            <a:rPr lang="ru-RU" smtClean="0"/>
            <a:t>які є облігатними внутріклітинними паразитами, здатними рости і відтворюватися тільки в межах клітин інших організмів. </a:t>
          </a:r>
          <a:endParaRPr lang="ru-RU"/>
        </a:p>
      </dgm:t>
    </dgm:pt>
    <dgm:pt modelId="{ED2E2446-35E4-4A97-9EA7-C0CE8C9D9D1C}" type="parTrans" cxnId="{4C11F412-38FB-4D15-8BFC-A954C875704B}">
      <dgm:prSet/>
      <dgm:spPr/>
      <dgm:t>
        <a:bodyPr/>
        <a:lstStyle/>
        <a:p>
          <a:endParaRPr lang="ru-RU"/>
        </a:p>
      </dgm:t>
    </dgm:pt>
    <dgm:pt modelId="{8596258A-61BD-4509-BDCA-81224092A26A}" type="sibTrans" cxnId="{4C11F412-38FB-4D15-8BFC-A954C875704B}">
      <dgm:prSet/>
      <dgm:spPr/>
      <dgm:t>
        <a:bodyPr/>
        <a:lstStyle/>
        <a:p>
          <a:endParaRPr lang="ru-RU"/>
        </a:p>
      </dgm:t>
    </dgm:pt>
    <dgm:pt modelId="{13DD3D9A-F08C-438C-849E-6F8F631144F4}" type="pres">
      <dgm:prSet presAssocID="{9D656ACF-11FC-4470-9CD8-1D3F767B19DC}" presName="compositeShape" presStyleCnt="0">
        <dgm:presLayoutVars>
          <dgm:chMax val="7"/>
          <dgm:dir/>
          <dgm:resizeHandles val="exact"/>
        </dgm:presLayoutVars>
      </dgm:prSet>
      <dgm:spPr/>
    </dgm:pt>
    <dgm:pt modelId="{0192929C-9410-4429-9B6E-AAA93EC3511F}" type="pres">
      <dgm:prSet presAssocID="{F6075034-251F-4646-A4A8-F16A99F720E5}" presName="circ1TxSh" presStyleLbl="vennNode1" presStyleIdx="0" presStyleCnt="1" custScaleX="133333"/>
      <dgm:spPr/>
    </dgm:pt>
  </dgm:ptLst>
  <dgm:cxnLst>
    <dgm:cxn modelId="{C2BFE3C8-7200-4715-8ED8-B526ED3FAABE}" type="presOf" srcId="{9D656ACF-11FC-4470-9CD8-1D3F767B19DC}" destId="{13DD3D9A-F08C-438C-849E-6F8F631144F4}" srcOrd="0" destOrd="0" presId="urn:microsoft.com/office/officeart/2005/8/layout/venn1"/>
    <dgm:cxn modelId="{4C11F412-38FB-4D15-8BFC-A954C875704B}" srcId="{9D656ACF-11FC-4470-9CD8-1D3F767B19DC}" destId="{F6075034-251F-4646-A4A8-F16A99F720E5}" srcOrd="0" destOrd="0" parTransId="{ED2E2446-35E4-4A97-9EA7-C0CE8C9D9D1C}" sibTransId="{8596258A-61BD-4509-BDCA-81224092A26A}"/>
    <dgm:cxn modelId="{8F3121EB-92B0-46F5-B8C3-C8CDFECF2011}" type="presOf" srcId="{F6075034-251F-4646-A4A8-F16A99F720E5}" destId="{0192929C-9410-4429-9B6E-AAA93EC3511F}" srcOrd="0" destOrd="0" presId="urn:microsoft.com/office/officeart/2005/8/layout/venn1"/>
    <dgm:cxn modelId="{935323C2-F1F9-4EC0-8DD2-41140501D153}" type="presParOf" srcId="{13DD3D9A-F08C-438C-849E-6F8F631144F4}" destId="{0192929C-9410-4429-9B6E-AAA93EC3511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3E9AC1-3236-4FFE-B5F2-E7131F48CB0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92C37A-72E1-43FE-AD50-E0FA04D663E9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Один з </a:t>
          </a:r>
          <a:r>
            <a:rPr lang="ru-RU" dirty="0" err="1" smtClean="0">
              <a:solidFill>
                <a:srgbClr val="002060"/>
              </a:solidFill>
            </a:rPr>
            <a:t>видів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en-US" i="1" dirty="0" smtClean="0">
              <a:solidFill>
                <a:srgbClr val="002060"/>
              </a:solidFill>
            </a:rPr>
            <a:t>Rickettsia</a:t>
          </a:r>
          <a:r>
            <a:rPr lang="en-US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викликає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висипний</a:t>
          </a:r>
          <a:r>
            <a:rPr lang="ru-RU" dirty="0" smtClean="0">
              <a:solidFill>
                <a:srgbClr val="002060"/>
              </a:solidFill>
            </a:rPr>
            <a:t> тиф, </a:t>
          </a:r>
          <a:r>
            <a:rPr lang="ru-RU" dirty="0" err="1" smtClean="0">
              <a:solidFill>
                <a:srgbClr val="002060"/>
              </a:solidFill>
            </a:rPr>
            <a:t>інший</a:t>
          </a:r>
          <a:r>
            <a:rPr lang="ru-RU" dirty="0" smtClean="0">
              <a:solidFill>
                <a:srgbClr val="002060"/>
              </a:solidFill>
            </a:rPr>
            <a:t> — </a:t>
          </a:r>
          <a:r>
            <a:rPr lang="ru-RU" dirty="0" err="1" smtClean="0">
              <a:solidFill>
                <a:srgbClr val="002060"/>
              </a:solidFill>
            </a:rPr>
            <a:t>висипний</a:t>
          </a:r>
          <a:r>
            <a:rPr lang="ru-RU" dirty="0" smtClean="0">
              <a:solidFill>
                <a:srgbClr val="002060"/>
              </a:solidFill>
            </a:rPr>
            <a:t> тиф </a:t>
          </a:r>
          <a:r>
            <a:rPr lang="ru-RU" dirty="0" err="1" smtClean="0">
              <a:solidFill>
                <a:srgbClr val="002060"/>
              </a:solidFill>
            </a:rPr>
            <a:t>Скелястих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Гір</a:t>
          </a:r>
          <a:r>
            <a:rPr lang="ru-RU" dirty="0" smtClean="0">
              <a:solidFill>
                <a:srgbClr val="002060"/>
              </a:solidFill>
            </a:rPr>
            <a:t>. </a:t>
          </a:r>
          <a:r>
            <a:rPr lang="en-US" i="1" dirty="0" smtClean="0">
              <a:solidFill>
                <a:srgbClr val="002060"/>
              </a:solidFill>
            </a:rPr>
            <a:t>Chlamydia</a:t>
          </a:r>
          <a:r>
            <a:rPr lang="en-US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інший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рід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облігатних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внутріклітинних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паразитів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містить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види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які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можуть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викликати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пневмонію</a:t>
          </a:r>
          <a:r>
            <a:rPr lang="ru-RU" dirty="0" smtClean="0">
              <a:solidFill>
                <a:srgbClr val="002060"/>
              </a:solidFill>
            </a:rPr>
            <a:t> та </a:t>
          </a:r>
          <a:r>
            <a:rPr lang="ru-RU" dirty="0" err="1" smtClean="0">
              <a:solidFill>
                <a:srgbClr val="002060"/>
              </a:solidFill>
            </a:rPr>
            <a:t>інфекції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сечового</a:t>
          </a:r>
          <a:r>
            <a:rPr lang="ru-RU" dirty="0" smtClean="0">
              <a:solidFill>
                <a:srgbClr val="002060"/>
              </a:solidFill>
            </a:rPr>
            <a:t> тракту і, </a:t>
          </a:r>
          <a:r>
            <a:rPr lang="ru-RU" dirty="0" err="1" smtClean="0">
              <a:solidFill>
                <a:srgbClr val="002060"/>
              </a:solidFill>
            </a:rPr>
            <a:t>можливо</a:t>
          </a:r>
          <a:r>
            <a:rPr lang="ru-RU" dirty="0" smtClean="0">
              <a:solidFill>
                <a:srgbClr val="002060"/>
              </a:solidFill>
            </a:rPr>
            <a:t>, </a:t>
          </a:r>
          <a:r>
            <a:rPr lang="ru-RU" dirty="0" err="1" smtClean="0">
              <a:solidFill>
                <a:srgbClr val="002060"/>
              </a:solidFill>
            </a:rPr>
            <a:t>коронарну</a:t>
          </a:r>
          <a:r>
            <a:rPr lang="ru-RU" dirty="0" smtClean="0">
              <a:solidFill>
                <a:srgbClr val="002060"/>
              </a:solidFill>
            </a:rPr>
            <a:t> хворобу </a:t>
          </a:r>
          <a:r>
            <a:rPr lang="ru-RU" dirty="0" err="1" smtClean="0">
              <a:solidFill>
                <a:srgbClr val="002060"/>
              </a:solidFill>
            </a:rPr>
            <a:t>серця</a:t>
          </a:r>
          <a:r>
            <a:rPr lang="ru-RU" dirty="0" smtClean="0">
              <a:solidFill>
                <a:srgbClr val="002060"/>
              </a:solidFill>
            </a:rPr>
            <a:t>. </a:t>
          </a:r>
          <a:endParaRPr lang="ru-RU" dirty="0">
            <a:solidFill>
              <a:srgbClr val="002060"/>
            </a:solidFill>
          </a:endParaRPr>
        </a:p>
      </dgm:t>
    </dgm:pt>
    <dgm:pt modelId="{A8C69847-3BC0-4D57-90A6-73B3964553D9}" type="parTrans" cxnId="{F27AA2D3-2993-46E9-B30F-EC990E64E63A}">
      <dgm:prSet/>
      <dgm:spPr/>
      <dgm:t>
        <a:bodyPr/>
        <a:lstStyle/>
        <a:p>
          <a:endParaRPr lang="ru-RU"/>
        </a:p>
      </dgm:t>
    </dgm:pt>
    <dgm:pt modelId="{029FE73E-5488-45E6-ADD3-E99E2B3E0774}" type="sibTrans" cxnId="{F27AA2D3-2993-46E9-B30F-EC990E64E63A}">
      <dgm:prSet/>
      <dgm:spPr/>
      <dgm:t>
        <a:bodyPr/>
        <a:lstStyle/>
        <a:p>
          <a:endParaRPr lang="ru-RU"/>
        </a:p>
      </dgm:t>
    </dgm:pt>
    <dgm:pt modelId="{B003019A-D223-4367-B0E4-7D399331413E}" type="pres">
      <dgm:prSet presAssocID="{D73E9AC1-3236-4FFE-B5F2-E7131F48CB0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8C6CCD-1E11-46B8-8C70-1E7CA160F930}" type="pres">
      <dgm:prSet presAssocID="{3E92C37A-72E1-43FE-AD50-E0FA04D663E9}" presName="circ1TxSh" presStyleLbl="vennNode1" presStyleIdx="0" presStyleCnt="1" custScaleX="131739"/>
      <dgm:spPr/>
      <dgm:t>
        <a:bodyPr/>
        <a:lstStyle/>
        <a:p>
          <a:endParaRPr lang="ru-RU"/>
        </a:p>
      </dgm:t>
    </dgm:pt>
  </dgm:ptLst>
  <dgm:cxnLst>
    <dgm:cxn modelId="{F27AA2D3-2993-46E9-B30F-EC990E64E63A}" srcId="{D73E9AC1-3236-4FFE-B5F2-E7131F48CB03}" destId="{3E92C37A-72E1-43FE-AD50-E0FA04D663E9}" srcOrd="0" destOrd="0" parTransId="{A8C69847-3BC0-4D57-90A6-73B3964553D9}" sibTransId="{029FE73E-5488-45E6-ADD3-E99E2B3E0774}"/>
    <dgm:cxn modelId="{02AB9904-9723-467B-B357-8A11ACB614EE}" type="presOf" srcId="{D73E9AC1-3236-4FFE-B5F2-E7131F48CB03}" destId="{B003019A-D223-4367-B0E4-7D399331413E}" srcOrd="0" destOrd="0" presId="urn:microsoft.com/office/officeart/2005/8/layout/venn1"/>
    <dgm:cxn modelId="{C293686D-B52B-4A4B-A7F3-0EC807B02A10}" type="presOf" srcId="{3E92C37A-72E1-43FE-AD50-E0FA04D663E9}" destId="{848C6CCD-1E11-46B8-8C70-1E7CA160F930}" srcOrd="0" destOrd="0" presId="urn:microsoft.com/office/officeart/2005/8/layout/venn1"/>
    <dgm:cxn modelId="{601130F4-44A9-413E-B439-805181723B6D}" type="presParOf" srcId="{B003019A-D223-4367-B0E4-7D399331413E}" destId="{848C6CCD-1E11-46B8-8C70-1E7CA160F93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6480CA-37AB-476E-A77A-29B8F0B0D89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6F3831-8143-4178-B5B4-C57D1683F50C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Бактеріальні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інфекції</a:t>
          </a:r>
          <a:r>
            <a:rPr lang="ru-RU" dirty="0" smtClean="0">
              <a:solidFill>
                <a:srgbClr val="002060"/>
              </a:solidFill>
            </a:rPr>
            <a:t> часто </a:t>
          </a:r>
          <a:r>
            <a:rPr lang="ru-RU" dirty="0" err="1" smtClean="0">
              <a:solidFill>
                <a:srgbClr val="002060"/>
              </a:solidFill>
            </a:rPr>
            <a:t>можуть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лікуватися</a:t>
          </a:r>
          <a:r>
            <a:rPr lang="ru-RU" dirty="0" smtClean="0">
              <a:solidFill>
                <a:srgbClr val="002060"/>
              </a:solidFill>
            </a:rPr>
            <a:t> за </a:t>
          </a:r>
          <a:r>
            <a:rPr lang="ru-RU" dirty="0" err="1" smtClean="0">
              <a:solidFill>
                <a:srgbClr val="002060"/>
              </a:solidFill>
            </a:rPr>
            <a:t>допомогою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антибіотиків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які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називаються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бактеріцидними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якщо</a:t>
          </a:r>
          <a:r>
            <a:rPr lang="ru-RU" dirty="0" smtClean="0">
              <a:solidFill>
                <a:srgbClr val="002060"/>
              </a:solidFill>
            </a:rPr>
            <a:t> вини </a:t>
          </a:r>
          <a:r>
            <a:rPr lang="ru-RU" dirty="0" err="1" smtClean="0">
              <a:solidFill>
                <a:srgbClr val="002060"/>
              </a:solidFill>
            </a:rPr>
            <a:t>вбивають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бактерій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або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бактеріостатичними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якщо</a:t>
          </a:r>
          <a:r>
            <a:rPr lang="ru-RU" dirty="0" smtClean="0">
              <a:solidFill>
                <a:srgbClr val="002060"/>
              </a:solidFill>
            </a:rPr>
            <a:t> вони </a:t>
          </a:r>
          <a:r>
            <a:rPr lang="ru-RU" dirty="0" err="1" smtClean="0">
              <a:solidFill>
                <a:srgbClr val="002060"/>
              </a:solidFill>
            </a:rPr>
            <a:t>тільки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запобігають</a:t>
          </a:r>
          <a:r>
            <a:rPr lang="ru-RU" dirty="0" smtClean="0">
              <a:solidFill>
                <a:srgbClr val="002060"/>
              </a:solidFill>
            </a:rPr>
            <a:t> росту </a:t>
          </a:r>
          <a:r>
            <a:rPr lang="ru-RU" dirty="0" err="1" smtClean="0">
              <a:solidFill>
                <a:srgbClr val="002060"/>
              </a:solidFill>
            </a:rPr>
            <a:t>бактерій</a:t>
          </a:r>
          <a:r>
            <a:rPr lang="ru-RU" dirty="0" smtClean="0">
              <a:solidFill>
                <a:srgbClr val="002060"/>
              </a:solidFill>
            </a:rPr>
            <a:t>. </a:t>
          </a:r>
          <a:r>
            <a:rPr lang="ru-RU" dirty="0" err="1" smtClean="0">
              <a:solidFill>
                <a:srgbClr val="002060"/>
              </a:solidFill>
            </a:rPr>
            <a:t>Існує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багато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типів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антибіотиків</a:t>
          </a:r>
          <a:r>
            <a:rPr lang="ru-RU" dirty="0" smtClean="0">
              <a:solidFill>
                <a:srgbClr val="002060"/>
              </a:solidFill>
            </a:rPr>
            <a:t> і </a:t>
          </a:r>
          <a:r>
            <a:rPr lang="ru-RU" dirty="0" err="1" smtClean="0">
              <a:solidFill>
                <a:srgbClr val="002060"/>
              </a:solidFill>
            </a:rPr>
            <a:t>кожен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клас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інгібує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процес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відмінний</a:t>
          </a:r>
          <a:r>
            <a:rPr lang="ru-RU" dirty="0" smtClean="0">
              <a:solidFill>
                <a:srgbClr val="002060"/>
              </a:solidFill>
            </a:rPr>
            <a:t> у </a:t>
          </a:r>
          <a:r>
            <a:rPr lang="ru-RU" dirty="0" err="1" smtClean="0">
              <a:solidFill>
                <a:srgbClr val="002060"/>
              </a:solidFill>
            </a:rPr>
            <a:t>патогені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порівняно</a:t>
          </a:r>
          <a:r>
            <a:rPr lang="ru-RU" dirty="0" smtClean="0">
              <a:solidFill>
                <a:srgbClr val="002060"/>
              </a:solidFill>
            </a:rPr>
            <a:t> з </a:t>
          </a:r>
          <a:r>
            <a:rPr lang="ru-RU" dirty="0" err="1" smtClean="0">
              <a:solidFill>
                <a:srgbClr val="002060"/>
              </a:solidFill>
            </a:rPr>
            <a:t>хазяїном</a:t>
          </a:r>
          <a:r>
            <a:rPr lang="ru-RU" dirty="0" smtClean="0">
              <a:solidFill>
                <a:srgbClr val="002060"/>
              </a:solidFill>
            </a:rPr>
            <a:t>. </a:t>
          </a:r>
          <a:endParaRPr lang="ru-RU" dirty="0">
            <a:solidFill>
              <a:srgbClr val="002060"/>
            </a:solidFill>
          </a:endParaRPr>
        </a:p>
      </dgm:t>
    </dgm:pt>
    <dgm:pt modelId="{A9CF1E69-E65C-4AB6-8D7F-4437D52F4A76}" type="parTrans" cxnId="{B39CFF6A-D58C-4CE2-A7AB-78C1E38C000A}">
      <dgm:prSet/>
      <dgm:spPr/>
      <dgm:t>
        <a:bodyPr/>
        <a:lstStyle/>
        <a:p>
          <a:endParaRPr lang="ru-RU"/>
        </a:p>
      </dgm:t>
    </dgm:pt>
    <dgm:pt modelId="{865E9F95-BC00-4BE5-B35B-C0A7A14DA137}" type="sibTrans" cxnId="{B39CFF6A-D58C-4CE2-A7AB-78C1E38C000A}">
      <dgm:prSet/>
      <dgm:spPr/>
      <dgm:t>
        <a:bodyPr/>
        <a:lstStyle/>
        <a:p>
          <a:endParaRPr lang="ru-RU"/>
        </a:p>
      </dgm:t>
    </dgm:pt>
    <dgm:pt modelId="{1832FACE-DDC3-4B83-9AA5-D10956A9758C}" type="pres">
      <dgm:prSet presAssocID="{5F6480CA-37AB-476E-A77A-29B8F0B0D89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05A116-0B51-4F04-A164-76AECAB7BBBD}" type="pres">
      <dgm:prSet presAssocID="{7B6F3831-8143-4178-B5B4-C57D1683F50C}" presName="circ1TxSh" presStyleLbl="vennNode1" presStyleIdx="0" presStyleCnt="1" custScaleX="133385"/>
      <dgm:spPr/>
      <dgm:t>
        <a:bodyPr/>
        <a:lstStyle/>
        <a:p>
          <a:endParaRPr lang="ru-RU"/>
        </a:p>
      </dgm:t>
    </dgm:pt>
  </dgm:ptLst>
  <dgm:cxnLst>
    <dgm:cxn modelId="{B39CFF6A-D58C-4CE2-A7AB-78C1E38C000A}" srcId="{5F6480CA-37AB-476E-A77A-29B8F0B0D897}" destId="{7B6F3831-8143-4178-B5B4-C57D1683F50C}" srcOrd="0" destOrd="0" parTransId="{A9CF1E69-E65C-4AB6-8D7F-4437D52F4A76}" sibTransId="{865E9F95-BC00-4BE5-B35B-C0A7A14DA137}"/>
    <dgm:cxn modelId="{8FCF84D4-1753-4280-9DE3-565370259144}" type="presOf" srcId="{7B6F3831-8143-4178-B5B4-C57D1683F50C}" destId="{2C05A116-0B51-4F04-A164-76AECAB7BBBD}" srcOrd="0" destOrd="0" presId="urn:microsoft.com/office/officeart/2005/8/layout/venn1"/>
    <dgm:cxn modelId="{0F29A1BD-D9C7-4621-A010-B201332CF6DA}" type="presOf" srcId="{5F6480CA-37AB-476E-A77A-29B8F0B0D897}" destId="{1832FACE-DDC3-4B83-9AA5-D10956A9758C}" srcOrd="0" destOrd="0" presId="urn:microsoft.com/office/officeart/2005/8/layout/venn1"/>
    <dgm:cxn modelId="{5FB59CCB-978E-4DE5-A03C-9A6639344A50}" type="presParOf" srcId="{1832FACE-DDC3-4B83-9AA5-D10956A9758C}" destId="{2C05A116-0B51-4F04-A164-76AECAB7BBB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5D96390-C50F-4F4A-A83A-027AFC55D1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42A10-D4CF-431E-96C8-586B8D18AA29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Антибіотики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використовуються</a:t>
          </a:r>
          <a:r>
            <a:rPr lang="ru-RU" dirty="0" smtClean="0">
              <a:solidFill>
                <a:srgbClr val="002060"/>
              </a:solidFill>
            </a:rPr>
            <a:t> як для </a:t>
          </a:r>
          <a:r>
            <a:rPr lang="ru-RU" dirty="0" err="1" smtClean="0">
              <a:solidFill>
                <a:srgbClr val="002060"/>
              </a:solidFill>
            </a:rPr>
            <a:t>лікування</a:t>
          </a:r>
          <a:r>
            <a:rPr lang="ru-RU" dirty="0" smtClean="0">
              <a:solidFill>
                <a:srgbClr val="002060"/>
              </a:solidFill>
            </a:rPr>
            <a:t> хвороб людей, так і </a:t>
          </a:r>
          <a:r>
            <a:rPr lang="ru-RU" dirty="0" err="1" smtClean="0">
              <a:solidFill>
                <a:srgbClr val="002060"/>
              </a:solidFill>
            </a:rPr>
            <a:t>вінтенсивному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сільському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господарстві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щоб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просувати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ріст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тварин</a:t>
          </a:r>
          <a:r>
            <a:rPr lang="ru-RU" dirty="0" smtClean="0">
              <a:solidFill>
                <a:srgbClr val="002060"/>
              </a:solidFill>
            </a:rPr>
            <a:t>, але таке </a:t>
          </a:r>
          <a:r>
            <a:rPr lang="ru-RU" dirty="0" err="1" smtClean="0">
              <a:solidFill>
                <a:srgbClr val="002060"/>
              </a:solidFill>
            </a:rPr>
            <a:t>використання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сприяє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швидкому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розвитку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резистентності</a:t>
          </a:r>
          <a:r>
            <a:rPr lang="ru-RU" dirty="0" smtClean="0">
              <a:solidFill>
                <a:srgbClr val="002060"/>
              </a:solidFill>
            </a:rPr>
            <a:t> (</a:t>
          </a:r>
          <a:r>
            <a:rPr lang="ru-RU" dirty="0" err="1" smtClean="0">
              <a:solidFill>
                <a:srgbClr val="002060"/>
              </a:solidFill>
            </a:rPr>
            <a:t>стійкості</a:t>
          </a:r>
          <a:r>
            <a:rPr lang="ru-RU" dirty="0" smtClean="0">
              <a:solidFill>
                <a:srgbClr val="002060"/>
              </a:solidFill>
            </a:rPr>
            <a:t> до </a:t>
          </a:r>
          <a:r>
            <a:rPr lang="ru-RU" dirty="0" err="1" smtClean="0">
              <a:solidFill>
                <a:srgbClr val="002060"/>
              </a:solidFill>
            </a:rPr>
            <a:t>антибіотиків</a:t>
          </a:r>
          <a:r>
            <a:rPr lang="ru-RU" dirty="0" smtClean="0">
              <a:solidFill>
                <a:srgbClr val="002060"/>
              </a:solidFill>
            </a:rPr>
            <a:t>) у </a:t>
          </a:r>
          <a:r>
            <a:rPr lang="ru-RU" dirty="0" err="1" smtClean="0">
              <a:solidFill>
                <a:srgbClr val="002060"/>
              </a:solidFill>
            </a:rPr>
            <a:t>бактерій</a:t>
          </a:r>
          <a:r>
            <a:rPr lang="ru-RU" dirty="0" smtClean="0">
              <a:solidFill>
                <a:srgbClr val="002060"/>
              </a:solidFill>
            </a:rPr>
            <a:t>. </a:t>
          </a:r>
          <a:endParaRPr lang="ru-RU" dirty="0">
            <a:solidFill>
              <a:srgbClr val="002060"/>
            </a:solidFill>
          </a:endParaRPr>
        </a:p>
      </dgm:t>
    </dgm:pt>
    <dgm:pt modelId="{C997A3FF-7BE8-47D8-8F64-C39C2239F077}" type="parTrans" cxnId="{E622DA65-DE62-4E00-B7AF-53EEA800CB53}">
      <dgm:prSet/>
      <dgm:spPr/>
      <dgm:t>
        <a:bodyPr/>
        <a:lstStyle/>
        <a:p>
          <a:endParaRPr lang="ru-RU"/>
        </a:p>
      </dgm:t>
    </dgm:pt>
    <dgm:pt modelId="{E03F3DBC-65F3-4DD4-9B25-B9EA13025785}" type="sibTrans" cxnId="{E622DA65-DE62-4E00-B7AF-53EEA800CB53}">
      <dgm:prSet/>
      <dgm:spPr/>
      <dgm:t>
        <a:bodyPr/>
        <a:lstStyle/>
        <a:p>
          <a:endParaRPr lang="ru-RU"/>
        </a:p>
      </dgm:t>
    </dgm:pt>
    <dgm:pt modelId="{98234316-A849-4676-8D0B-A05279587D65}" type="pres">
      <dgm:prSet presAssocID="{F5D96390-C50F-4F4A-A83A-027AFC55D1E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7908A-F0AB-404A-9A91-3E262A4827DB}" type="pres">
      <dgm:prSet presAssocID="{F9242A10-D4CF-431E-96C8-586B8D18AA29}" presName="circ1TxSh" presStyleLbl="vennNode1" presStyleIdx="0" presStyleCnt="1" custScaleX="134365"/>
      <dgm:spPr/>
      <dgm:t>
        <a:bodyPr/>
        <a:lstStyle/>
        <a:p>
          <a:endParaRPr lang="ru-RU"/>
        </a:p>
      </dgm:t>
    </dgm:pt>
  </dgm:ptLst>
  <dgm:cxnLst>
    <dgm:cxn modelId="{DB2A0BAC-FD67-4336-A133-D18CB32E3BFB}" type="presOf" srcId="{F9242A10-D4CF-431E-96C8-586B8D18AA29}" destId="{61E7908A-F0AB-404A-9A91-3E262A4827DB}" srcOrd="0" destOrd="0" presId="urn:microsoft.com/office/officeart/2005/8/layout/venn1"/>
    <dgm:cxn modelId="{8B663B9D-34C6-4FCA-8817-6C6DE5BB492A}" type="presOf" srcId="{F5D96390-C50F-4F4A-A83A-027AFC55D1E1}" destId="{98234316-A849-4676-8D0B-A05279587D65}" srcOrd="0" destOrd="0" presId="urn:microsoft.com/office/officeart/2005/8/layout/venn1"/>
    <dgm:cxn modelId="{E622DA65-DE62-4E00-B7AF-53EEA800CB53}" srcId="{F5D96390-C50F-4F4A-A83A-027AFC55D1E1}" destId="{F9242A10-D4CF-431E-96C8-586B8D18AA29}" srcOrd="0" destOrd="0" parTransId="{C997A3FF-7BE8-47D8-8F64-C39C2239F077}" sibTransId="{E03F3DBC-65F3-4DD4-9B25-B9EA13025785}"/>
    <dgm:cxn modelId="{704228DF-97E9-44C7-A067-CDFB7615A21B}" type="presParOf" srcId="{98234316-A849-4676-8D0B-A05279587D65}" destId="{61E7908A-F0AB-404A-9A91-3E262A4827D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832FC7-08B8-42E1-BD5C-BD8375921C3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D94581-4E80-4A70-9DDE-FDDD41E7C512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Інфекції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можна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запобігти</a:t>
          </a:r>
          <a:r>
            <a:rPr lang="ru-RU" dirty="0" smtClean="0">
              <a:solidFill>
                <a:srgbClr val="002060"/>
              </a:solidFill>
            </a:rPr>
            <a:t> і </a:t>
          </a:r>
          <a:r>
            <a:rPr lang="ru-RU" dirty="0" err="1" smtClean="0">
              <a:solidFill>
                <a:srgbClr val="002060"/>
              </a:solidFill>
            </a:rPr>
            <a:t>антисептичними</a:t>
          </a:r>
          <a:r>
            <a:rPr lang="ru-RU" dirty="0" smtClean="0">
              <a:solidFill>
                <a:srgbClr val="002060"/>
              </a:solidFill>
            </a:rPr>
            <a:t> заходами, </a:t>
          </a:r>
          <a:r>
            <a:rPr lang="ru-RU" dirty="0" err="1" smtClean="0">
              <a:solidFill>
                <a:srgbClr val="002060"/>
              </a:solidFill>
            </a:rPr>
            <a:t>наприклад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стерилізуванням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шкіри</a:t>
          </a:r>
          <a:r>
            <a:rPr lang="ru-RU" dirty="0" smtClean="0">
              <a:solidFill>
                <a:srgbClr val="002060"/>
              </a:solidFill>
            </a:rPr>
            <a:t> перед </a:t>
          </a:r>
          <a:r>
            <a:rPr lang="ru-RU" dirty="0" err="1" smtClean="0">
              <a:solidFill>
                <a:srgbClr val="002060"/>
              </a:solidFill>
            </a:rPr>
            <a:t>проникненням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голкою</a:t>
          </a:r>
          <a:r>
            <a:rPr lang="ru-RU" dirty="0" smtClean="0">
              <a:solidFill>
                <a:srgbClr val="002060"/>
              </a:solidFill>
            </a:rPr>
            <a:t> шприца, і </a:t>
          </a:r>
          <a:r>
            <a:rPr lang="ru-RU" dirty="0" err="1" smtClean="0">
              <a:solidFill>
                <a:srgbClr val="002060"/>
              </a:solidFill>
            </a:rPr>
            <a:t>правильним</a:t>
          </a:r>
          <a:r>
            <a:rPr lang="ru-RU" dirty="0" smtClean="0">
              <a:solidFill>
                <a:srgbClr val="002060"/>
              </a:solidFill>
            </a:rPr>
            <a:t> доглядом </a:t>
          </a:r>
          <a:r>
            <a:rPr lang="ru-RU" dirty="0" err="1" smtClean="0">
              <a:solidFill>
                <a:srgbClr val="002060"/>
              </a:solidFill>
            </a:rPr>
            <a:t>катетерів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ru-RU" dirty="0" smtClean="0">
              <a:solidFill>
                <a:srgbClr val="002060"/>
              </a:solidFill>
            </a:rPr>
            <a:t>в </a:t>
          </a:r>
          <a:r>
            <a:rPr lang="ru-RU" dirty="0" err="1" smtClean="0">
              <a:solidFill>
                <a:srgbClr val="002060"/>
              </a:solidFill>
            </a:rPr>
            <a:t>медицині</a:t>
          </a:r>
          <a:r>
            <a:rPr lang="ru-RU" dirty="0" smtClean="0">
              <a:solidFill>
                <a:srgbClr val="002060"/>
              </a:solidFill>
            </a:rPr>
            <a:t>. </a:t>
          </a:r>
          <a:r>
            <a:rPr lang="ru-RU" dirty="0" err="1" smtClean="0">
              <a:solidFill>
                <a:srgbClr val="002060"/>
              </a:solidFill>
            </a:rPr>
            <a:t>Хірургічні</a:t>
          </a:r>
          <a:r>
            <a:rPr lang="ru-RU" dirty="0" smtClean="0">
              <a:solidFill>
                <a:srgbClr val="002060"/>
              </a:solidFill>
            </a:rPr>
            <a:t> і </a:t>
          </a:r>
          <a:r>
            <a:rPr lang="ru-RU" dirty="0" err="1" smtClean="0">
              <a:solidFill>
                <a:srgbClr val="002060"/>
              </a:solidFill>
            </a:rPr>
            <a:t>зубні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інструменти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також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мають</a:t>
          </a:r>
          <a:r>
            <a:rPr lang="ru-RU" dirty="0" smtClean="0">
              <a:solidFill>
                <a:srgbClr val="002060"/>
              </a:solidFill>
            </a:rPr>
            <a:t> бути </a:t>
          </a:r>
          <a:r>
            <a:rPr lang="ru-RU" dirty="0" err="1" smtClean="0">
              <a:solidFill>
                <a:srgbClr val="002060"/>
              </a:solidFill>
            </a:rPr>
            <a:t>простерилізованими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щоб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запобігти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забрудненню</a:t>
          </a:r>
          <a:r>
            <a:rPr lang="ru-RU" dirty="0" smtClean="0">
              <a:solidFill>
                <a:srgbClr val="002060"/>
              </a:solidFill>
            </a:rPr>
            <a:t> і </a:t>
          </a:r>
          <a:r>
            <a:rPr lang="ru-RU" dirty="0" err="1" smtClean="0">
              <a:solidFill>
                <a:srgbClr val="002060"/>
              </a:solidFill>
            </a:rPr>
            <a:t>бактеріальним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інфекціям</a:t>
          </a:r>
          <a:r>
            <a:rPr lang="ru-RU" dirty="0" smtClean="0">
              <a:solidFill>
                <a:srgbClr val="002060"/>
              </a:solidFill>
            </a:rPr>
            <a:t>.</a:t>
          </a:r>
          <a:endParaRPr lang="ru-RU" dirty="0">
            <a:solidFill>
              <a:srgbClr val="002060"/>
            </a:solidFill>
          </a:endParaRPr>
        </a:p>
      </dgm:t>
    </dgm:pt>
    <dgm:pt modelId="{2D3C32A9-9EC1-42BE-A320-5A5633EC44AF}" type="parTrans" cxnId="{EC98AFDD-7C1D-4522-8941-983A2436DC7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19E1EAB-99EA-4A62-AD86-CE0A48BEF848}" type="sibTrans" cxnId="{EC98AFDD-7C1D-4522-8941-983A2436DC7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7D5D92A-EE0D-489B-A217-C9861A997843}" type="pres">
      <dgm:prSet presAssocID="{85832FC7-08B8-42E1-BD5C-BD8375921C3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6660E-AA7B-4E37-9AB1-38C8E19BC4F2}" type="pres">
      <dgm:prSet presAssocID="{37D94581-4E80-4A70-9DDE-FDDD41E7C512}" presName="circ1TxSh" presStyleLbl="vennNode1" presStyleIdx="0" presStyleCnt="1" custScaleX="133245"/>
      <dgm:spPr/>
      <dgm:t>
        <a:bodyPr/>
        <a:lstStyle/>
        <a:p>
          <a:endParaRPr lang="ru-RU"/>
        </a:p>
      </dgm:t>
    </dgm:pt>
  </dgm:ptLst>
  <dgm:cxnLst>
    <dgm:cxn modelId="{897CD0F9-484B-49F9-9070-9983FD3C14A8}" type="presOf" srcId="{37D94581-4E80-4A70-9DDE-FDDD41E7C512}" destId="{5A26660E-AA7B-4E37-9AB1-38C8E19BC4F2}" srcOrd="0" destOrd="0" presId="urn:microsoft.com/office/officeart/2005/8/layout/venn1"/>
    <dgm:cxn modelId="{EC98AFDD-7C1D-4522-8941-983A2436DC7E}" srcId="{85832FC7-08B8-42E1-BD5C-BD8375921C32}" destId="{37D94581-4E80-4A70-9DDE-FDDD41E7C512}" srcOrd="0" destOrd="0" parTransId="{2D3C32A9-9EC1-42BE-A320-5A5633EC44AF}" sibTransId="{419E1EAB-99EA-4A62-AD86-CE0A48BEF848}"/>
    <dgm:cxn modelId="{95A88E0A-ADD6-4337-AEB0-7C406AEAD26D}" type="presOf" srcId="{85832FC7-08B8-42E1-BD5C-BD8375921C32}" destId="{B7D5D92A-EE0D-489B-A217-C9861A997843}" srcOrd="0" destOrd="0" presId="urn:microsoft.com/office/officeart/2005/8/layout/venn1"/>
    <dgm:cxn modelId="{5D422C2C-410E-471A-9F13-7D43B7C4F25F}" type="presParOf" srcId="{B7D5D92A-EE0D-489B-A217-C9861A997843}" destId="{5A26660E-AA7B-4E37-9AB1-38C8E19BC4F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FA436B-F0A9-4AA3-8C0C-324A740A791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1C37C3-A4AE-4E09-9A78-9A9B201D3ABC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Дезинфікуючі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засоби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наприклад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вибілювачи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використовуються</a:t>
          </a:r>
          <a:r>
            <a:rPr lang="ru-RU" dirty="0" smtClean="0">
              <a:solidFill>
                <a:srgbClr val="002060"/>
              </a:solidFill>
            </a:rPr>
            <a:t> для </a:t>
          </a:r>
          <a:r>
            <a:rPr lang="ru-RU" dirty="0" err="1" smtClean="0">
              <a:solidFill>
                <a:srgbClr val="002060"/>
              </a:solidFill>
            </a:rPr>
            <a:t>знищення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бактерій</a:t>
          </a:r>
          <a:r>
            <a:rPr lang="ru-RU" dirty="0" smtClean="0">
              <a:solidFill>
                <a:srgbClr val="002060"/>
              </a:solidFill>
            </a:rPr>
            <a:t> та </a:t>
          </a:r>
          <a:r>
            <a:rPr lang="ru-RU" dirty="0" err="1" smtClean="0">
              <a:solidFill>
                <a:srgbClr val="002060"/>
              </a:solidFill>
            </a:rPr>
            <a:t>інших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патогенів</a:t>
          </a:r>
          <a:r>
            <a:rPr lang="ru-RU" dirty="0" smtClean="0">
              <a:solidFill>
                <a:srgbClr val="002060"/>
              </a:solidFill>
            </a:rPr>
            <a:t> на </a:t>
          </a:r>
          <a:r>
            <a:rPr lang="ru-RU" dirty="0" err="1" smtClean="0">
              <a:solidFill>
                <a:srgbClr val="002060"/>
              </a:solidFill>
            </a:rPr>
            <a:t>поверхнях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щоб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запобігти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забрудненню</a:t>
          </a:r>
          <a:r>
            <a:rPr lang="ru-RU" dirty="0" smtClean="0">
              <a:solidFill>
                <a:srgbClr val="002060"/>
              </a:solidFill>
            </a:rPr>
            <a:t> і </a:t>
          </a:r>
          <a:r>
            <a:rPr lang="ru-RU" dirty="0" err="1" smtClean="0">
              <a:solidFill>
                <a:srgbClr val="002060"/>
              </a:solidFill>
            </a:rPr>
            <a:t>скоротити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ризик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інфекції</a:t>
          </a:r>
          <a:r>
            <a:rPr lang="ru-RU" dirty="0" smtClean="0">
              <a:solidFill>
                <a:srgbClr val="002060"/>
              </a:solidFill>
            </a:rPr>
            <a:t>.</a:t>
          </a:r>
          <a:endParaRPr lang="ru-RU" dirty="0">
            <a:solidFill>
              <a:srgbClr val="002060"/>
            </a:solidFill>
          </a:endParaRPr>
        </a:p>
      </dgm:t>
    </dgm:pt>
    <dgm:pt modelId="{B6493498-7405-4A47-92D8-8752159ACE03}" type="parTrans" cxnId="{70FB9904-4698-419C-AFB0-5830FF0E7C71}">
      <dgm:prSet/>
      <dgm:spPr/>
      <dgm:t>
        <a:bodyPr/>
        <a:lstStyle/>
        <a:p>
          <a:endParaRPr lang="ru-RU"/>
        </a:p>
      </dgm:t>
    </dgm:pt>
    <dgm:pt modelId="{9155C1AF-A29E-4CFF-AF97-4558D6D070DD}" type="sibTrans" cxnId="{70FB9904-4698-419C-AFB0-5830FF0E7C71}">
      <dgm:prSet/>
      <dgm:spPr/>
      <dgm:t>
        <a:bodyPr/>
        <a:lstStyle/>
        <a:p>
          <a:endParaRPr lang="ru-RU"/>
        </a:p>
      </dgm:t>
    </dgm:pt>
    <dgm:pt modelId="{EFB5B40B-E558-4B41-B337-2076394B2330}" type="pres">
      <dgm:prSet presAssocID="{F9FA436B-F0A9-4AA3-8C0C-324A740A79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835F45-FF3F-47D3-A33A-C780EA9C5496}" type="pres">
      <dgm:prSet presAssocID="{681C37C3-A4AE-4E09-9A78-9A9B201D3ABC}" presName="circ1TxSh" presStyleLbl="vennNode1" presStyleIdx="0" presStyleCnt="1" custScaleX="133333"/>
      <dgm:spPr/>
      <dgm:t>
        <a:bodyPr/>
        <a:lstStyle/>
        <a:p>
          <a:endParaRPr lang="ru-RU"/>
        </a:p>
      </dgm:t>
    </dgm:pt>
  </dgm:ptLst>
  <dgm:cxnLst>
    <dgm:cxn modelId="{2755DF06-48B6-4360-8757-CB5DA15A837F}" type="presOf" srcId="{F9FA436B-F0A9-4AA3-8C0C-324A740A791A}" destId="{EFB5B40B-E558-4B41-B337-2076394B2330}" srcOrd="0" destOrd="0" presId="urn:microsoft.com/office/officeart/2005/8/layout/venn1"/>
    <dgm:cxn modelId="{B2C94613-165C-49F6-A25B-2E5559D7E331}" type="presOf" srcId="{681C37C3-A4AE-4E09-9A78-9A9B201D3ABC}" destId="{BF835F45-FF3F-47D3-A33A-C780EA9C5496}" srcOrd="0" destOrd="0" presId="urn:microsoft.com/office/officeart/2005/8/layout/venn1"/>
    <dgm:cxn modelId="{70FB9904-4698-419C-AFB0-5830FF0E7C71}" srcId="{F9FA436B-F0A9-4AA3-8C0C-324A740A791A}" destId="{681C37C3-A4AE-4E09-9A78-9A9B201D3ABC}" srcOrd="0" destOrd="0" parTransId="{B6493498-7405-4A47-92D8-8752159ACE03}" sibTransId="{9155C1AF-A29E-4CFF-AF97-4558D6D070DD}"/>
    <dgm:cxn modelId="{8FDB1CEA-FD48-48A0-A6C7-7334B5C18D55}" type="presParOf" srcId="{EFB5B40B-E558-4B41-B337-2076394B2330}" destId="{BF835F45-FF3F-47D3-A33A-C780EA9C549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42C8BC-D25F-41DB-B711-A2751D78D4E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85B8AB-D8BE-444C-B6E2-221F0CF28788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Бактерії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необхідні</a:t>
          </a:r>
          <a:r>
            <a:rPr lang="ru-RU" dirty="0" smtClean="0">
              <a:solidFill>
                <a:srgbClr val="002060"/>
              </a:solidFill>
            </a:rPr>
            <a:t> для </a:t>
          </a:r>
          <a:r>
            <a:rPr lang="ru-RU" dirty="0" err="1" smtClean="0">
              <a:solidFill>
                <a:srgbClr val="002060"/>
              </a:solidFill>
            </a:rPr>
            <a:t>існування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здорової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людини</a:t>
          </a:r>
          <a:r>
            <a:rPr lang="ru-RU" dirty="0" smtClean="0">
              <a:solidFill>
                <a:srgbClr val="002060"/>
              </a:solidFill>
            </a:rPr>
            <a:t>, але вони </a:t>
          </a:r>
          <a:r>
            <a:rPr lang="ru-RU" dirty="0" err="1" smtClean="0">
              <a:solidFill>
                <a:srgbClr val="002060"/>
              </a:solidFill>
            </a:rPr>
            <a:t>також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складають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істотну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загрозу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здоров'ю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породжуючи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хвороби</a:t>
          </a:r>
          <a:r>
            <a:rPr lang="ru-RU" dirty="0" smtClean="0">
              <a:solidFill>
                <a:srgbClr val="002060"/>
              </a:solidFill>
            </a:rPr>
            <a:t>. У </a:t>
          </a:r>
          <a:r>
            <a:rPr lang="ru-RU" dirty="0" err="1" smtClean="0">
              <a:solidFill>
                <a:srgbClr val="002060"/>
              </a:solidFill>
            </a:rPr>
            <a:t>тілі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здорової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людини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міститься</a:t>
          </a:r>
          <a:r>
            <a:rPr lang="ru-RU" dirty="0" smtClean="0">
              <a:solidFill>
                <a:srgbClr val="002060"/>
              </a:solidFill>
            </a:rPr>
            <a:t> в 10 </a:t>
          </a:r>
          <a:r>
            <a:rPr lang="ru-RU" dirty="0" err="1" smtClean="0">
              <a:solidFill>
                <a:srgbClr val="002060"/>
              </a:solidFill>
            </a:rPr>
            <a:t>разів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більш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бактеріальних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клітин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ніж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клітин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людини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більшість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бактерій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знаходяться</a:t>
          </a:r>
          <a:r>
            <a:rPr lang="ru-RU" dirty="0" smtClean="0">
              <a:solidFill>
                <a:srgbClr val="002060"/>
              </a:solidFill>
            </a:rPr>
            <a:t> на </a:t>
          </a:r>
          <a:r>
            <a:rPr lang="ru-RU" dirty="0" err="1" smtClean="0">
              <a:solidFill>
                <a:srgbClr val="002060"/>
              </a:solidFill>
            </a:rPr>
            <a:t>шкірі</a:t>
          </a:r>
          <a:r>
            <a:rPr lang="ru-RU" dirty="0" smtClean="0">
              <a:solidFill>
                <a:srgbClr val="002060"/>
              </a:solidFill>
            </a:rPr>
            <a:t> і в травному </a:t>
          </a:r>
          <a:r>
            <a:rPr lang="ru-RU" dirty="0" err="1" smtClean="0">
              <a:solidFill>
                <a:srgbClr val="002060"/>
              </a:solidFill>
            </a:rPr>
            <a:t>тракті</a:t>
          </a:r>
          <a:r>
            <a:rPr lang="ru-RU" dirty="0" smtClean="0">
              <a:solidFill>
                <a:srgbClr val="002060"/>
              </a:solidFill>
            </a:rPr>
            <a:t>. </a:t>
          </a:r>
          <a:endParaRPr lang="ru-RU" dirty="0">
            <a:solidFill>
              <a:srgbClr val="002060"/>
            </a:solidFill>
          </a:endParaRPr>
        </a:p>
      </dgm:t>
    </dgm:pt>
    <dgm:pt modelId="{23206CA0-5EC5-4026-99DC-A6F9E9E15157}" type="parTrans" cxnId="{85776F9C-0F5B-49EA-AB99-4F8A2518F245}">
      <dgm:prSet/>
      <dgm:spPr/>
      <dgm:t>
        <a:bodyPr/>
        <a:lstStyle/>
        <a:p>
          <a:endParaRPr lang="ru-RU"/>
        </a:p>
      </dgm:t>
    </dgm:pt>
    <dgm:pt modelId="{A8C1E83D-A8C8-4E98-97C1-26853E4D8A1C}" type="sibTrans" cxnId="{85776F9C-0F5B-49EA-AB99-4F8A2518F245}">
      <dgm:prSet/>
      <dgm:spPr/>
      <dgm:t>
        <a:bodyPr/>
        <a:lstStyle/>
        <a:p>
          <a:endParaRPr lang="ru-RU"/>
        </a:p>
      </dgm:t>
    </dgm:pt>
    <dgm:pt modelId="{3B2911EF-E949-4482-8A8F-6C774961ED68}" type="pres">
      <dgm:prSet presAssocID="{2F42C8BC-D25F-41DB-B711-A2751D78D4E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98EE8-B761-4092-B860-EABDF8745424}" type="pres">
      <dgm:prSet presAssocID="{1985B8AB-D8BE-444C-B6E2-221F0CF28788}" presName="circ1TxSh" presStyleLbl="vennNode1" presStyleIdx="0" presStyleCnt="1" custScaleX="130082"/>
      <dgm:spPr/>
      <dgm:t>
        <a:bodyPr/>
        <a:lstStyle/>
        <a:p>
          <a:endParaRPr lang="ru-RU"/>
        </a:p>
      </dgm:t>
    </dgm:pt>
  </dgm:ptLst>
  <dgm:cxnLst>
    <dgm:cxn modelId="{036C3772-847C-483F-9DB0-E97A92927096}" type="presOf" srcId="{1985B8AB-D8BE-444C-B6E2-221F0CF28788}" destId="{62198EE8-B761-4092-B860-EABDF8745424}" srcOrd="0" destOrd="0" presId="urn:microsoft.com/office/officeart/2005/8/layout/venn1"/>
    <dgm:cxn modelId="{99FD4227-8D46-40CA-A802-956BFCD6422C}" type="presOf" srcId="{2F42C8BC-D25F-41DB-B711-A2751D78D4E0}" destId="{3B2911EF-E949-4482-8A8F-6C774961ED68}" srcOrd="0" destOrd="0" presId="urn:microsoft.com/office/officeart/2005/8/layout/venn1"/>
    <dgm:cxn modelId="{85776F9C-0F5B-49EA-AB99-4F8A2518F245}" srcId="{2F42C8BC-D25F-41DB-B711-A2751D78D4E0}" destId="{1985B8AB-D8BE-444C-B6E2-221F0CF28788}" srcOrd="0" destOrd="0" parTransId="{23206CA0-5EC5-4026-99DC-A6F9E9E15157}" sibTransId="{A8C1E83D-A8C8-4E98-97C1-26853E4D8A1C}"/>
    <dgm:cxn modelId="{0126EE91-D371-4096-B478-0A7A8BCFC912}" type="presParOf" srcId="{3B2911EF-E949-4482-8A8F-6C774961ED68}" destId="{62198EE8-B761-4092-B860-EABDF874542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DA5810-FF75-440A-9B91-2E6B50FEC74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94AE8F-5EB4-4D1A-8211-FB171AB64AC4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smtClean="0">
              <a:solidFill>
                <a:srgbClr val="002060"/>
              </a:solidFill>
            </a:rPr>
            <a:t>Завдяки їх дрібноті, бактерії-коменсали усюди захоплюють тіла тварин і рослин точно так, як вони захоплюють будь-яку іншу поверхню. Проте, їх зростання може бути збільшене теплотою і потом, тому велике населення цих організмів в людині — наслідок виділень тіла. </a:t>
          </a:r>
          <a:endParaRPr lang="ru-RU">
            <a:solidFill>
              <a:srgbClr val="002060"/>
            </a:solidFill>
          </a:endParaRPr>
        </a:p>
      </dgm:t>
    </dgm:pt>
    <dgm:pt modelId="{5981859D-970F-42B2-8672-9B2F39B43E43}" type="parTrans" cxnId="{3B1F3F46-ECC8-4C61-8742-15461000C7C4}">
      <dgm:prSet/>
      <dgm:spPr/>
      <dgm:t>
        <a:bodyPr/>
        <a:lstStyle/>
        <a:p>
          <a:endParaRPr lang="ru-RU"/>
        </a:p>
      </dgm:t>
    </dgm:pt>
    <dgm:pt modelId="{8BA25FC6-9D4C-4697-B8AD-FC7FC0D45D0A}" type="sibTrans" cxnId="{3B1F3F46-ECC8-4C61-8742-15461000C7C4}">
      <dgm:prSet/>
      <dgm:spPr/>
      <dgm:t>
        <a:bodyPr/>
        <a:lstStyle/>
        <a:p>
          <a:endParaRPr lang="ru-RU"/>
        </a:p>
      </dgm:t>
    </dgm:pt>
    <dgm:pt modelId="{7C5AC01E-1701-423D-859A-77A6A05D56FD}" type="pres">
      <dgm:prSet presAssocID="{C4DA5810-FF75-440A-9B91-2E6B50FEC74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F3B53D-D14A-4E6D-BB65-C73EF4EDF989}" type="pres">
      <dgm:prSet presAssocID="{7694AE8F-5EB4-4D1A-8211-FB171AB64AC4}" presName="circ1TxSh" presStyleLbl="vennNode1" presStyleIdx="0" presStyleCnt="1" custScaleX="133432"/>
      <dgm:spPr/>
      <dgm:t>
        <a:bodyPr/>
        <a:lstStyle/>
        <a:p>
          <a:endParaRPr lang="ru-RU"/>
        </a:p>
      </dgm:t>
    </dgm:pt>
  </dgm:ptLst>
  <dgm:cxnLst>
    <dgm:cxn modelId="{3A5A99BA-A280-41A7-B3CB-C772798F1387}" type="presOf" srcId="{C4DA5810-FF75-440A-9B91-2E6B50FEC747}" destId="{7C5AC01E-1701-423D-859A-77A6A05D56FD}" srcOrd="0" destOrd="0" presId="urn:microsoft.com/office/officeart/2005/8/layout/venn1"/>
    <dgm:cxn modelId="{3B1F3F46-ECC8-4C61-8742-15461000C7C4}" srcId="{C4DA5810-FF75-440A-9B91-2E6B50FEC747}" destId="{7694AE8F-5EB4-4D1A-8211-FB171AB64AC4}" srcOrd="0" destOrd="0" parTransId="{5981859D-970F-42B2-8672-9B2F39B43E43}" sibTransId="{8BA25FC6-9D4C-4697-B8AD-FC7FC0D45D0A}"/>
    <dgm:cxn modelId="{BDAE4FCE-E50A-40D3-8779-D3FE94B8D181}" type="presOf" srcId="{7694AE8F-5EB4-4D1A-8211-FB171AB64AC4}" destId="{26F3B53D-D14A-4E6D-BB65-C73EF4EDF989}" srcOrd="0" destOrd="0" presId="urn:microsoft.com/office/officeart/2005/8/layout/venn1"/>
    <dgm:cxn modelId="{3E37AFB9-D313-4902-9CF0-04AF28D481B5}" type="presParOf" srcId="{7C5AC01E-1701-423D-859A-77A6A05D56FD}" destId="{26F3B53D-D14A-4E6D-BB65-C73EF4EDF98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FE96A1-15F2-4579-98D6-4BAA01B4C34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55DBC8-679F-4008-8DD5-D2082BBC928C}">
      <dgm:prSet/>
      <dgm:spPr>
        <a:solidFill>
          <a:schemeClr val="bg2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У </a:t>
          </a:r>
          <a:r>
            <a:rPr lang="ru-RU" dirty="0" err="1" smtClean="0">
              <a:solidFill>
                <a:srgbClr val="002060"/>
              </a:solidFill>
            </a:rPr>
            <a:t>здоровій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людині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присутні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біля</a:t>
          </a:r>
          <a:r>
            <a:rPr lang="ru-RU" dirty="0" smtClean="0">
              <a:solidFill>
                <a:srgbClr val="002060"/>
              </a:solidFill>
            </a:rPr>
            <a:t> 1000 </a:t>
          </a:r>
          <a:r>
            <a:rPr lang="ru-RU" dirty="0" err="1" smtClean="0">
              <a:solidFill>
                <a:srgbClr val="002060"/>
              </a:solidFill>
            </a:rPr>
            <a:t>видів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бактерій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здебільшого</a:t>
          </a:r>
          <a:r>
            <a:rPr lang="ru-RU" dirty="0" smtClean="0">
              <a:solidFill>
                <a:srgbClr val="002060"/>
              </a:solidFill>
            </a:rPr>
            <a:t> у кишечнику як флора кишечника, до вони </a:t>
          </a:r>
          <a:r>
            <a:rPr lang="ru-RU" dirty="0" err="1" smtClean="0">
              <a:solidFill>
                <a:srgbClr val="002060"/>
              </a:solidFill>
            </a:rPr>
            <a:t>можуть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сприяти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імунітету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ru-RU" dirty="0" smtClean="0">
              <a:solidFill>
                <a:srgbClr val="002060"/>
              </a:solidFill>
            </a:rPr>
            <a:t>кишечнику, </a:t>
          </a:r>
          <a:r>
            <a:rPr lang="ru-RU" dirty="0" err="1" smtClean="0">
              <a:solidFill>
                <a:srgbClr val="002060"/>
              </a:solidFill>
            </a:rPr>
            <a:t>синтезувати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деякі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необхідні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вітаміни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наприклад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фолієву</a:t>
          </a:r>
          <a:r>
            <a:rPr lang="ru-RU" dirty="0" smtClean="0">
              <a:solidFill>
                <a:srgbClr val="002060"/>
              </a:solidFill>
            </a:rPr>
            <a:t> кислоту, </a:t>
          </a:r>
          <a:r>
            <a:rPr lang="ru-RU" dirty="0" err="1" smtClean="0">
              <a:solidFill>
                <a:srgbClr val="002060"/>
              </a:solidFill>
            </a:rPr>
            <a:t>вітамін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en-US" dirty="0" smtClean="0">
              <a:solidFill>
                <a:srgbClr val="002060"/>
              </a:solidFill>
            </a:rPr>
            <a:t>K </a:t>
          </a:r>
          <a:r>
            <a:rPr lang="ru-RU" dirty="0" smtClean="0">
              <a:solidFill>
                <a:srgbClr val="002060"/>
              </a:solidFill>
            </a:rPr>
            <a:t>і </a:t>
          </a:r>
          <a:r>
            <a:rPr lang="ru-RU" dirty="0" err="1" smtClean="0">
              <a:solidFill>
                <a:srgbClr val="002060"/>
              </a:solidFill>
            </a:rPr>
            <a:t>біотин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також</a:t>
          </a:r>
          <a:r>
            <a:rPr lang="ru-RU" dirty="0" smtClean="0">
              <a:solidFill>
                <a:srgbClr val="002060"/>
              </a:solidFill>
            </a:rPr>
            <a:t> як і </a:t>
          </a:r>
          <a:r>
            <a:rPr lang="ru-RU" dirty="0" err="1" smtClean="0">
              <a:solidFill>
                <a:srgbClr val="002060"/>
              </a:solidFill>
            </a:rPr>
            <a:t>розчиняти</a:t>
          </a:r>
          <a:r>
            <a:rPr lang="ru-RU" dirty="0" smtClean="0">
              <a:solidFill>
                <a:srgbClr val="002060"/>
              </a:solidFill>
            </a:rPr>
            <a:t> за </a:t>
          </a:r>
          <a:r>
            <a:rPr lang="ru-RU" dirty="0" err="1" smtClean="0">
              <a:solidFill>
                <a:srgbClr val="002060"/>
              </a:solidFill>
            </a:rPr>
            <a:t>рахунок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ферментації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складні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нерозчинні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вуглеводи</a:t>
          </a:r>
          <a:r>
            <a:rPr lang="ru-RU" dirty="0" smtClean="0">
              <a:solidFill>
                <a:srgbClr val="002060"/>
              </a:solidFill>
            </a:rPr>
            <a:t>. </a:t>
          </a:r>
          <a:r>
            <a:rPr lang="ru-RU" dirty="0" err="1" smtClean="0">
              <a:solidFill>
                <a:srgbClr val="002060"/>
              </a:solidFill>
            </a:rPr>
            <a:t>Бактерії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які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пропонують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деяку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вигоду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людині-хазяїну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включають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представників</a:t>
          </a:r>
          <a:r>
            <a:rPr lang="ru-RU" dirty="0" smtClean="0">
              <a:solidFill>
                <a:srgbClr val="002060"/>
              </a:solidFill>
            </a:rPr>
            <a:t> роду </a:t>
          </a:r>
          <a:r>
            <a:rPr lang="en-US" i="1" dirty="0" smtClean="0">
              <a:solidFill>
                <a:srgbClr val="002060"/>
              </a:solidFill>
            </a:rPr>
            <a:t>Lactobacillus</a:t>
          </a:r>
          <a:r>
            <a:rPr lang="en-US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які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перетворюють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молочні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білки</a:t>
          </a:r>
          <a:r>
            <a:rPr lang="ru-RU" dirty="0" smtClean="0">
              <a:solidFill>
                <a:srgbClr val="002060"/>
              </a:solidFill>
            </a:rPr>
            <a:t> на </a:t>
          </a:r>
          <a:r>
            <a:rPr lang="ru-RU" dirty="0" err="1" smtClean="0">
              <a:solidFill>
                <a:srgbClr val="002060"/>
              </a:solidFill>
            </a:rPr>
            <a:t>молочну</a:t>
          </a:r>
          <a:r>
            <a:rPr lang="ru-RU" dirty="0" smtClean="0">
              <a:solidFill>
                <a:srgbClr val="002060"/>
              </a:solidFill>
            </a:rPr>
            <a:t> кислоту в кишечнику . </a:t>
          </a:r>
          <a:endParaRPr lang="ru-RU" dirty="0">
            <a:solidFill>
              <a:srgbClr val="002060"/>
            </a:solidFill>
          </a:endParaRPr>
        </a:p>
      </dgm:t>
    </dgm:pt>
    <dgm:pt modelId="{BC419646-23DF-453D-ADB3-98262CDC2170}" type="parTrans" cxnId="{1E95A582-93C9-4DC0-A973-DCAC7A73935A}">
      <dgm:prSet/>
      <dgm:spPr/>
      <dgm:t>
        <a:bodyPr/>
        <a:lstStyle/>
        <a:p>
          <a:endParaRPr lang="ru-RU"/>
        </a:p>
      </dgm:t>
    </dgm:pt>
    <dgm:pt modelId="{72898012-A085-4002-A9A3-46618421F0AE}" type="sibTrans" cxnId="{1E95A582-93C9-4DC0-A973-DCAC7A73935A}">
      <dgm:prSet/>
      <dgm:spPr/>
      <dgm:t>
        <a:bodyPr/>
        <a:lstStyle/>
        <a:p>
          <a:endParaRPr lang="ru-RU"/>
        </a:p>
      </dgm:t>
    </dgm:pt>
    <dgm:pt modelId="{9EF40CF1-F037-424C-ABC0-7EBA3C1CFD56}" type="pres">
      <dgm:prSet presAssocID="{2EFE96A1-15F2-4579-98D6-4BAA01B4C34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4B9793-B784-4217-8EC2-8EA97743C389}" type="pres">
      <dgm:prSet presAssocID="{4755DBC8-679F-4008-8DD5-D2082BBC928C}" presName="circ1TxSh" presStyleLbl="vennNode1" presStyleIdx="0" presStyleCnt="1" custScaleX="133273"/>
      <dgm:spPr/>
      <dgm:t>
        <a:bodyPr/>
        <a:lstStyle/>
        <a:p>
          <a:endParaRPr lang="ru-RU"/>
        </a:p>
      </dgm:t>
    </dgm:pt>
  </dgm:ptLst>
  <dgm:cxnLst>
    <dgm:cxn modelId="{BB57518E-D3F0-417A-B8F4-CF6B670E6FC1}" type="presOf" srcId="{4755DBC8-679F-4008-8DD5-D2082BBC928C}" destId="{E64B9793-B784-4217-8EC2-8EA97743C389}" srcOrd="0" destOrd="0" presId="urn:microsoft.com/office/officeart/2005/8/layout/venn1"/>
    <dgm:cxn modelId="{6257F1D1-EAD6-4799-A08F-A273C9CFE473}" type="presOf" srcId="{2EFE96A1-15F2-4579-98D6-4BAA01B4C345}" destId="{9EF40CF1-F037-424C-ABC0-7EBA3C1CFD56}" srcOrd="0" destOrd="0" presId="urn:microsoft.com/office/officeart/2005/8/layout/venn1"/>
    <dgm:cxn modelId="{1E95A582-93C9-4DC0-A973-DCAC7A73935A}" srcId="{2EFE96A1-15F2-4579-98D6-4BAA01B4C345}" destId="{4755DBC8-679F-4008-8DD5-D2082BBC928C}" srcOrd="0" destOrd="0" parTransId="{BC419646-23DF-453D-ADB3-98262CDC2170}" sibTransId="{72898012-A085-4002-A9A3-46618421F0AE}"/>
    <dgm:cxn modelId="{F4CDFB7F-CC50-4F45-B363-3077113CBD5F}" type="presParOf" srcId="{9EF40CF1-F037-424C-ABC0-7EBA3C1CFD56}" destId="{E64B9793-B784-4217-8EC2-8EA97743C38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44E965-221F-4A6B-A783-7A33CDD3ABC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E7F582-A7E7-4058-B1C4-CFA054C1847E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Присутність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бактеріальних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колоній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також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перешкоджає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зростанню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потенційно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 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хвороботворних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 (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патогенних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)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бактерій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зазвичай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через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конкурентне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виключення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), і тому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деякі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з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цих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вигідних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бактерії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навіть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продаються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як 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пробіотичні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 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харчові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добавки </a:t>
          </a:r>
          <a:r>
            <a:rPr lang="en-US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5F2F4A4C-D9F6-4620-8E10-BD784043DABF}" type="parTrans" cxnId="{5DCDEEB7-AD0B-4CDC-8AA7-AA0A686E48DB}">
      <dgm:prSet/>
      <dgm:spPr/>
      <dgm:t>
        <a:bodyPr/>
        <a:lstStyle/>
        <a:p>
          <a:endParaRPr lang="ru-RU"/>
        </a:p>
      </dgm:t>
    </dgm:pt>
    <dgm:pt modelId="{68F86D8B-41DB-4E8F-A27E-669914A9232C}" type="sibTrans" cxnId="{5DCDEEB7-AD0B-4CDC-8AA7-AA0A686E48DB}">
      <dgm:prSet/>
      <dgm:spPr/>
      <dgm:t>
        <a:bodyPr/>
        <a:lstStyle/>
        <a:p>
          <a:endParaRPr lang="ru-RU"/>
        </a:p>
      </dgm:t>
    </dgm:pt>
    <dgm:pt modelId="{79A35262-EF6F-4604-8253-8A27FAB8C042}" type="pres">
      <dgm:prSet presAssocID="{5644E965-221F-4A6B-A783-7A33CDD3ABC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2E3A8-88C7-4CD4-BF45-E03218EFDC03}" type="pres">
      <dgm:prSet presAssocID="{58E7F582-A7E7-4058-B1C4-CFA054C1847E}" presName="circ1TxSh" presStyleLbl="vennNode1" presStyleIdx="0" presStyleCnt="1" custScaleX="133559"/>
      <dgm:spPr/>
      <dgm:t>
        <a:bodyPr/>
        <a:lstStyle/>
        <a:p>
          <a:endParaRPr lang="ru-RU"/>
        </a:p>
      </dgm:t>
    </dgm:pt>
  </dgm:ptLst>
  <dgm:cxnLst>
    <dgm:cxn modelId="{5DCDEEB7-AD0B-4CDC-8AA7-AA0A686E48DB}" srcId="{5644E965-221F-4A6B-A783-7A33CDD3ABCD}" destId="{58E7F582-A7E7-4058-B1C4-CFA054C1847E}" srcOrd="0" destOrd="0" parTransId="{5F2F4A4C-D9F6-4620-8E10-BD784043DABF}" sibTransId="{68F86D8B-41DB-4E8F-A27E-669914A9232C}"/>
    <dgm:cxn modelId="{8262F05D-1FA2-4232-A1FD-280503EB2112}" type="presOf" srcId="{5644E965-221F-4A6B-A783-7A33CDD3ABCD}" destId="{79A35262-EF6F-4604-8253-8A27FAB8C042}" srcOrd="0" destOrd="0" presId="urn:microsoft.com/office/officeart/2005/8/layout/venn1"/>
    <dgm:cxn modelId="{8D8890A5-453B-4141-840E-5CE6A41BB75F}" type="presOf" srcId="{58E7F582-A7E7-4058-B1C4-CFA054C1847E}" destId="{7442E3A8-88C7-4CD4-BF45-E03218EFDC03}" srcOrd="0" destOrd="0" presId="urn:microsoft.com/office/officeart/2005/8/layout/venn1"/>
    <dgm:cxn modelId="{5E29287F-46EC-498A-8300-CAF27D340BF5}" type="presParOf" srcId="{79A35262-EF6F-4604-8253-8A27FAB8C042}" destId="{7442E3A8-88C7-4CD4-BF45-E03218EFDC0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3A9677-9E4F-43FE-B0DB-75280CE9393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975DDE-7F09-47F8-83EE-864CD09C117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err="1" smtClean="0"/>
            <a:t>Хоча</a:t>
          </a:r>
          <a:r>
            <a:rPr lang="ru-RU" dirty="0" smtClean="0"/>
            <a:t> обширна </a:t>
          </a:r>
          <a:r>
            <a:rPr lang="ru-RU" dirty="0" err="1" smtClean="0"/>
            <a:t>більшість</a:t>
          </a:r>
          <a:r>
            <a:rPr lang="ru-RU" dirty="0" smtClean="0"/>
            <a:t> </a:t>
          </a:r>
          <a:r>
            <a:rPr lang="ru-RU" dirty="0" err="1" smtClean="0"/>
            <a:t>бактерій</a:t>
          </a:r>
          <a:r>
            <a:rPr lang="ru-RU" dirty="0" smtClean="0"/>
            <a:t> </a:t>
          </a:r>
          <a:r>
            <a:rPr lang="ru-RU" dirty="0" err="1" smtClean="0"/>
            <a:t>безневинні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вигідні</a:t>
          </a:r>
          <a:r>
            <a:rPr lang="ru-RU" dirty="0" smtClean="0"/>
            <a:t>, </a:t>
          </a:r>
          <a:r>
            <a:rPr lang="ru-RU" dirty="0" err="1" smtClean="0"/>
            <a:t>деякі</a:t>
          </a:r>
          <a:r>
            <a:rPr lang="ru-RU" dirty="0" smtClean="0"/>
            <a:t> </a:t>
          </a:r>
          <a:r>
            <a:rPr lang="ru-RU" dirty="0" err="1" smtClean="0"/>
            <a:t>хвороботворні</a:t>
          </a:r>
          <a:r>
            <a:rPr lang="ru-RU" dirty="0" smtClean="0"/>
            <a:t> </a:t>
          </a:r>
          <a:r>
            <a:rPr lang="ru-RU" dirty="0" err="1" smtClean="0"/>
            <a:t>бактерії</a:t>
          </a:r>
          <a:r>
            <a:rPr lang="ru-RU" dirty="0" smtClean="0"/>
            <a:t> </a:t>
          </a:r>
          <a:r>
            <a:rPr lang="ru-RU" dirty="0" err="1" smtClean="0"/>
            <a:t>викликають</a:t>
          </a:r>
          <a:r>
            <a:rPr lang="ru-RU" dirty="0" smtClean="0"/>
            <a:t> </a:t>
          </a:r>
          <a:r>
            <a:rPr lang="ru-RU" dirty="0" err="1" smtClean="0"/>
            <a:t>інфекційні</a:t>
          </a:r>
          <a:r>
            <a:rPr lang="ru-RU" dirty="0" smtClean="0"/>
            <a:t> </a:t>
          </a:r>
          <a:r>
            <a:rPr lang="ru-RU" dirty="0" err="1" smtClean="0"/>
            <a:t>захворювання</a:t>
          </a:r>
          <a:r>
            <a:rPr lang="ru-RU" dirty="0" smtClean="0"/>
            <a:t>. </a:t>
          </a:r>
          <a:r>
            <a:rPr lang="ru-RU" dirty="0" err="1" smtClean="0"/>
            <a:t>Найзагальнішою</a:t>
          </a:r>
          <a:r>
            <a:rPr lang="ru-RU" dirty="0" smtClean="0"/>
            <a:t> </a:t>
          </a:r>
          <a:r>
            <a:rPr lang="ru-RU" dirty="0" err="1" smtClean="0"/>
            <a:t>бактеріальною</a:t>
          </a:r>
          <a:r>
            <a:rPr lang="ru-RU" dirty="0" smtClean="0"/>
            <a:t> хворобою зараз є </a:t>
          </a:r>
          <a:r>
            <a:rPr lang="ru-RU" dirty="0" err="1" smtClean="0"/>
            <a:t>туберкульоз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викликається</a:t>
          </a:r>
          <a:r>
            <a:rPr lang="ru-RU" dirty="0" smtClean="0"/>
            <a:t> </a:t>
          </a:r>
          <a:r>
            <a:rPr lang="ru-RU" dirty="0" err="1" smtClean="0"/>
            <a:t>бактерією</a:t>
          </a:r>
          <a:r>
            <a:rPr lang="ru-RU" dirty="0" smtClean="0"/>
            <a:t> </a:t>
          </a:r>
          <a:r>
            <a:rPr lang="en-US" i="1" dirty="0" smtClean="0"/>
            <a:t>Mycobacterium tuberculosis</a:t>
          </a:r>
          <a:r>
            <a:rPr lang="en-US" dirty="0" smtClean="0"/>
            <a:t>, </a:t>
          </a:r>
          <a:r>
            <a:rPr lang="ru-RU" dirty="0" smtClean="0"/>
            <a:t>яка </a:t>
          </a:r>
          <a:r>
            <a:rPr lang="ru-RU" dirty="0" err="1" smtClean="0"/>
            <a:t>вбиває</a:t>
          </a:r>
          <a:r>
            <a:rPr lang="ru-RU" dirty="0" smtClean="0"/>
            <a:t> </a:t>
          </a:r>
          <a:r>
            <a:rPr lang="ru-RU" dirty="0" err="1" smtClean="0"/>
            <a:t>близько</a:t>
          </a:r>
          <a:r>
            <a:rPr lang="ru-RU" dirty="0" smtClean="0"/>
            <a:t> 2 </a:t>
          </a:r>
          <a:r>
            <a:rPr lang="ru-RU" dirty="0" err="1" smtClean="0"/>
            <a:t>мільйонів</a:t>
          </a:r>
          <a:r>
            <a:rPr lang="ru-RU" dirty="0" smtClean="0"/>
            <a:t> </a:t>
          </a:r>
          <a:r>
            <a:rPr lang="ru-RU" dirty="0" err="1" smtClean="0"/>
            <a:t>чоловік</a:t>
          </a:r>
          <a:r>
            <a:rPr lang="ru-RU" dirty="0" smtClean="0"/>
            <a:t> у </a:t>
          </a:r>
          <a:r>
            <a:rPr lang="ru-RU" dirty="0" err="1" smtClean="0"/>
            <a:t>рік</a:t>
          </a:r>
          <a:r>
            <a:rPr lang="ru-RU" dirty="0" smtClean="0"/>
            <a:t>, </a:t>
          </a:r>
          <a:r>
            <a:rPr lang="ru-RU" dirty="0" err="1" smtClean="0"/>
            <a:t>здебільшого</a:t>
          </a:r>
          <a:r>
            <a:rPr lang="ru-RU" dirty="0" smtClean="0"/>
            <a:t> в </a:t>
          </a:r>
          <a:r>
            <a:rPr lang="ru-RU" dirty="0" err="1" smtClean="0"/>
            <a:t>Південній</a:t>
          </a:r>
          <a:r>
            <a:rPr lang="ru-RU" dirty="0" smtClean="0"/>
            <a:t> та </a:t>
          </a:r>
          <a:r>
            <a:rPr lang="ru-RU" dirty="0" err="1" smtClean="0"/>
            <a:t>Центральній</a:t>
          </a:r>
          <a:r>
            <a:rPr lang="ru-RU" dirty="0" smtClean="0"/>
            <a:t> </a:t>
          </a:r>
          <a:r>
            <a:rPr lang="ru-RU" dirty="0" err="1" smtClean="0"/>
            <a:t>Африці</a:t>
          </a:r>
          <a:r>
            <a:rPr lang="ru-RU" dirty="0" smtClean="0"/>
            <a:t>. </a:t>
          </a:r>
          <a:r>
            <a:rPr lang="ru-RU" dirty="0" err="1" smtClean="0"/>
            <a:t>Хвороботворні</a:t>
          </a:r>
          <a:r>
            <a:rPr lang="ru-RU" dirty="0" smtClean="0"/>
            <a:t> </a:t>
          </a:r>
          <a:r>
            <a:rPr lang="ru-RU" dirty="0" err="1" smtClean="0"/>
            <a:t>бактерії</a:t>
          </a:r>
          <a:r>
            <a:rPr lang="ru-RU" dirty="0" smtClean="0"/>
            <a:t> </a:t>
          </a:r>
          <a:r>
            <a:rPr lang="ru-RU" dirty="0" err="1" smtClean="0"/>
            <a:t>викликають</a:t>
          </a:r>
          <a:r>
            <a:rPr lang="ru-RU" dirty="0" smtClean="0"/>
            <a:t> і </a:t>
          </a:r>
          <a:r>
            <a:rPr lang="ru-RU" dirty="0" err="1" smtClean="0"/>
            <a:t>інші</a:t>
          </a:r>
          <a:r>
            <a:rPr lang="ru-RU" dirty="0" smtClean="0"/>
            <a:t> глобально </a:t>
          </a:r>
          <a:r>
            <a:rPr lang="ru-RU" dirty="0" err="1" smtClean="0"/>
            <a:t>важливі</a:t>
          </a:r>
          <a:r>
            <a:rPr lang="ru-RU" dirty="0" smtClean="0"/>
            <a:t> </a:t>
          </a:r>
          <a:r>
            <a:rPr lang="ru-RU" dirty="0" err="1" smtClean="0"/>
            <a:t>хвороби</a:t>
          </a:r>
          <a:r>
            <a:rPr lang="ru-RU" dirty="0" smtClean="0"/>
            <a:t>, </a:t>
          </a:r>
          <a:r>
            <a:rPr lang="ru-RU" dirty="0" err="1" smtClean="0"/>
            <a:t>наприклад</a:t>
          </a:r>
          <a:r>
            <a:rPr lang="ru-RU" dirty="0" smtClean="0"/>
            <a:t> </a:t>
          </a:r>
          <a:r>
            <a:rPr lang="ru-RU" dirty="0" err="1" smtClean="0"/>
            <a:t>пневмонію</a:t>
          </a:r>
          <a:r>
            <a:rPr lang="ru-RU" dirty="0" smtClean="0"/>
            <a:t>, яку </a:t>
          </a:r>
          <a:r>
            <a:rPr lang="ru-RU" dirty="0" err="1" smtClean="0"/>
            <a:t>можуть</a:t>
          </a:r>
          <a:r>
            <a:rPr lang="ru-RU" dirty="0" smtClean="0"/>
            <a:t> </a:t>
          </a:r>
          <a:r>
            <a:rPr lang="ru-RU" dirty="0" err="1" smtClean="0"/>
            <a:t>викликати</a:t>
          </a:r>
          <a:r>
            <a:rPr lang="ru-RU" dirty="0" smtClean="0"/>
            <a:t> </a:t>
          </a:r>
          <a:r>
            <a:rPr lang="ru-RU" dirty="0" err="1" smtClean="0"/>
            <a:t>багато</a:t>
          </a:r>
          <a:r>
            <a:rPr lang="ru-RU" dirty="0" smtClean="0"/>
            <a:t> </a:t>
          </a:r>
          <a:r>
            <a:rPr lang="ru-RU" dirty="0" err="1" smtClean="0"/>
            <a:t>бактерій</a:t>
          </a:r>
          <a:r>
            <a:rPr lang="en-US" dirty="0" smtClean="0"/>
            <a:t>.</a:t>
          </a:r>
          <a:endParaRPr lang="ru-RU" dirty="0"/>
        </a:p>
      </dgm:t>
    </dgm:pt>
    <dgm:pt modelId="{1C6E123A-1BDE-42EC-AE96-DA006E170000}" type="parTrans" cxnId="{DF579FC2-F2CC-4D89-BBC6-09C897F7A1E8}">
      <dgm:prSet/>
      <dgm:spPr/>
      <dgm:t>
        <a:bodyPr/>
        <a:lstStyle/>
        <a:p>
          <a:endParaRPr lang="ru-RU"/>
        </a:p>
      </dgm:t>
    </dgm:pt>
    <dgm:pt modelId="{DD631AA8-E2FC-45E3-86DF-E18BFDF3BD6F}" type="sibTrans" cxnId="{DF579FC2-F2CC-4D89-BBC6-09C897F7A1E8}">
      <dgm:prSet/>
      <dgm:spPr/>
      <dgm:t>
        <a:bodyPr/>
        <a:lstStyle/>
        <a:p>
          <a:endParaRPr lang="ru-RU"/>
        </a:p>
      </dgm:t>
    </dgm:pt>
    <dgm:pt modelId="{81B851EB-AAD7-4B56-8DC1-81B3C3F6D288}" type="pres">
      <dgm:prSet presAssocID="{1B3A9677-9E4F-43FE-B0DB-75280CE9393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85809D-5B2B-49BC-8126-DB4598E59013}" type="pres">
      <dgm:prSet presAssocID="{27975DDE-7F09-47F8-83EE-864CD09C117F}" presName="circ1TxSh" presStyleLbl="vennNode1" presStyleIdx="0" presStyleCnt="1" custScaleX="133155"/>
      <dgm:spPr/>
      <dgm:t>
        <a:bodyPr/>
        <a:lstStyle/>
        <a:p>
          <a:endParaRPr lang="ru-RU"/>
        </a:p>
      </dgm:t>
    </dgm:pt>
  </dgm:ptLst>
  <dgm:cxnLst>
    <dgm:cxn modelId="{0E6B795E-EC95-47FB-90DF-E24D1C7C8BBC}" type="presOf" srcId="{1B3A9677-9E4F-43FE-B0DB-75280CE9393F}" destId="{81B851EB-AAD7-4B56-8DC1-81B3C3F6D288}" srcOrd="0" destOrd="0" presId="urn:microsoft.com/office/officeart/2005/8/layout/venn1"/>
    <dgm:cxn modelId="{DF579FC2-F2CC-4D89-BBC6-09C897F7A1E8}" srcId="{1B3A9677-9E4F-43FE-B0DB-75280CE9393F}" destId="{27975DDE-7F09-47F8-83EE-864CD09C117F}" srcOrd="0" destOrd="0" parTransId="{1C6E123A-1BDE-42EC-AE96-DA006E170000}" sibTransId="{DD631AA8-E2FC-45E3-86DF-E18BFDF3BD6F}"/>
    <dgm:cxn modelId="{6A0C818D-14B6-48C8-A531-D07B73A9BB79}" type="presOf" srcId="{27975DDE-7F09-47F8-83EE-864CD09C117F}" destId="{3585809D-5B2B-49BC-8126-DB4598E59013}" srcOrd="0" destOrd="0" presId="urn:microsoft.com/office/officeart/2005/8/layout/venn1"/>
    <dgm:cxn modelId="{6DB0D1D1-A031-4445-A83C-1BD720A01F57}" type="presParOf" srcId="{81B851EB-AAD7-4B56-8DC1-81B3C3F6D288}" destId="{3585809D-5B2B-49BC-8126-DB4598E5901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AAD234-9E2B-4070-A067-577521E96E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31E7E7-4E93-42D4-B9AA-76AC7B00DA8C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Постулати</a:t>
          </a:r>
          <a:r>
            <a:rPr lang="ru-RU" dirty="0" smtClean="0">
              <a:solidFill>
                <a:srgbClr val="002060"/>
              </a:solidFill>
            </a:rPr>
            <a:t> Коха, </a:t>
          </a:r>
          <a:r>
            <a:rPr lang="ru-RU" dirty="0" err="1" smtClean="0">
              <a:solidFill>
                <a:srgbClr val="002060"/>
              </a:solidFill>
            </a:rPr>
            <a:t>запропоновані</a:t>
          </a:r>
          <a:r>
            <a:rPr lang="ru-RU" dirty="0" smtClean="0">
              <a:solidFill>
                <a:srgbClr val="002060"/>
              </a:solidFill>
            </a:rPr>
            <a:t> Робертом Кохом в 1890, — </a:t>
          </a:r>
          <a:r>
            <a:rPr lang="ru-RU" dirty="0" err="1" smtClean="0">
              <a:solidFill>
                <a:srgbClr val="002060"/>
              </a:solidFill>
            </a:rPr>
            <a:t>критерії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створені</a:t>
          </a:r>
          <a:r>
            <a:rPr lang="ru-RU" dirty="0" smtClean="0">
              <a:solidFill>
                <a:srgbClr val="002060"/>
              </a:solidFill>
            </a:rPr>
            <a:t> для </a:t>
          </a:r>
          <a:r>
            <a:rPr lang="ru-RU" dirty="0" err="1" smtClean="0">
              <a:solidFill>
                <a:srgbClr val="002060"/>
              </a:solidFill>
            </a:rPr>
            <a:t>встановлення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причинних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взаємовідношень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між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підозрююмим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мікробом-збудником</a:t>
          </a:r>
          <a:r>
            <a:rPr lang="ru-RU" dirty="0" smtClean="0">
              <a:solidFill>
                <a:srgbClr val="002060"/>
              </a:solidFill>
            </a:rPr>
            <a:t> і хворобою. </a:t>
          </a:r>
          <a:endParaRPr lang="ru-RU" dirty="0">
            <a:solidFill>
              <a:srgbClr val="002060"/>
            </a:solidFill>
          </a:endParaRPr>
        </a:p>
      </dgm:t>
    </dgm:pt>
    <dgm:pt modelId="{328D6CB3-2307-4F03-8EF2-CCF3355A21DC}" type="parTrans" cxnId="{88F001BA-0878-423F-B7C3-6240D0AB3EB9}">
      <dgm:prSet/>
      <dgm:spPr/>
      <dgm:t>
        <a:bodyPr/>
        <a:lstStyle/>
        <a:p>
          <a:endParaRPr lang="ru-RU"/>
        </a:p>
      </dgm:t>
    </dgm:pt>
    <dgm:pt modelId="{4CCE20CD-A310-4A00-BB60-42FDD69797E5}" type="sibTrans" cxnId="{88F001BA-0878-423F-B7C3-6240D0AB3EB9}">
      <dgm:prSet/>
      <dgm:spPr/>
      <dgm:t>
        <a:bodyPr/>
        <a:lstStyle/>
        <a:p>
          <a:endParaRPr lang="ru-RU"/>
        </a:p>
      </dgm:t>
    </dgm:pt>
    <dgm:pt modelId="{54926993-72D0-489A-AFB1-158459572F61}" type="pres">
      <dgm:prSet presAssocID="{C0AAD234-9E2B-4070-A067-577521E96EE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E84A5D-3249-453A-AD9F-8DEB9444ECF7}" type="pres">
      <dgm:prSet presAssocID="{6531E7E7-4E93-42D4-B9AA-76AC7B00DA8C}" presName="circ1TxSh" presStyleLbl="vennNode1" presStyleIdx="0" presStyleCnt="1" custScaleX="127917"/>
      <dgm:spPr/>
      <dgm:t>
        <a:bodyPr/>
        <a:lstStyle/>
        <a:p>
          <a:endParaRPr lang="ru-RU"/>
        </a:p>
      </dgm:t>
    </dgm:pt>
  </dgm:ptLst>
  <dgm:cxnLst>
    <dgm:cxn modelId="{88F001BA-0878-423F-B7C3-6240D0AB3EB9}" srcId="{C0AAD234-9E2B-4070-A067-577521E96EE9}" destId="{6531E7E7-4E93-42D4-B9AA-76AC7B00DA8C}" srcOrd="0" destOrd="0" parTransId="{328D6CB3-2307-4F03-8EF2-CCF3355A21DC}" sibTransId="{4CCE20CD-A310-4A00-BB60-42FDD69797E5}"/>
    <dgm:cxn modelId="{9B82A13E-32B8-4FB1-97D7-B0472D4C04AF}" type="presOf" srcId="{C0AAD234-9E2B-4070-A067-577521E96EE9}" destId="{54926993-72D0-489A-AFB1-158459572F61}" srcOrd="0" destOrd="0" presId="urn:microsoft.com/office/officeart/2005/8/layout/venn1"/>
    <dgm:cxn modelId="{9E76EA04-F72A-4BA8-B2EC-C5F1DA58C3FA}" type="presOf" srcId="{6531E7E7-4E93-42D4-B9AA-76AC7B00DA8C}" destId="{BDE84A5D-3249-453A-AD9F-8DEB9444ECF7}" srcOrd="0" destOrd="0" presId="urn:microsoft.com/office/officeart/2005/8/layout/venn1"/>
    <dgm:cxn modelId="{43CBFDF4-FF88-4ABF-AB47-D6C1D5AEE740}" type="presParOf" srcId="{54926993-72D0-489A-AFB1-158459572F61}" destId="{BDE84A5D-3249-453A-AD9F-8DEB9444ECF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B8FEC9-1374-4A0C-9A0E-04F33398461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76741C-DFCA-4B26-9D46-D8C1FADFDCBD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Збудник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відомої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хвороби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інколи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виявляється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навіть</a:t>
          </a:r>
          <a:r>
            <a:rPr lang="ru-RU" dirty="0" smtClean="0">
              <a:solidFill>
                <a:srgbClr val="002060"/>
              </a:solidFill>
            </a:rPr>
            <a:t> для хвороб, </a:t>
          </a:r>
          <a:r>
            <a:rPr lang="ru-RU" dirty="0" err="1" smtClean="0">
              <a:solidFill>
                <a:srgbClr val="002060"/>
              </a:solidFill>
            </a:rPr>
            <a:t>які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протягом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довгого</a:t>
          </a:r>
          <a:r>
            <a:rPr lang="ru-RU" dirty="0" smtClean="0">
              <a:solidFill>
                <a:srgbClr val="002060"/>
              </a:solidFill>
            </a:rPr>
            <a:t> часу </a:t>
          </a:r>
          <a:r>
            <a:rPr lang="ru-RU" dirty="0" err="1" smtClean="0">
              <a:solidFill>
                <a:srgbClr val="002060"/>
              </a:solidFill>
            </a:rPr>
            <a:t>вважалися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викликаними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іншими</a:t>
          </a:r>
          <a:r>
            <a:rPr lang="ru-RU" dirty="0" smtClean="0">
              <a:solidFill>
                <a:srgbClr val="002060"/>
              </a:solidFill>
            </a:rPr>
            <a:t> причинами, </a:t>
          </a:r>
          <a:r>
            <a:rPr lang="ru-RU" dirty="0" err="1" smtClean="0">
              <a:solidFill>
                <a:srgbClr val="002060"/>
              </a:solidFill>
            </a:rPr>
            <a:t>наприклад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збудником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виразки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шлунку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виявилася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бактерія</a:t>
          </a:r>
          <a:r>
            <a:rPr lang="en-US" i="1" dirty="0" smtClean="0">
              <a:solidFill>
                <a:srgbClr val="002060"/>
              </a:solidFill>
            </a:rPr>
            <a:t>Helicobacter pylori</a:t>
          </a:r>
          <a:r>
            <a:rPr lang="en-US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відкрита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тільки</a:t>
          </a:r>
          <a:r>
            <a:rPr lang="ru-RU" dirty="0" smtClean="0">
              <a:solidFill>
                <a:srgbClr val="002060"/>
              </a:solidFill>
            </a:rPr>
            <a:t> на початку 1990-х </a:t>
          </a:r>
          <a:r>
            <a:rPr lang="ru-RU" dirty="0" err="1" smtClean="0">
              <a:solidFill>
                <a:srgbClr val="002060"/>
              </a:solidFill>
            </a:rPr>
            <a:t>років</a:t>
          </a:r>
          <a:r>
            <a:rPr lang="ru-RU" dirty="0" smtClean="0">
              <a:solidFill>
                <a:srgbClr val="002060"/>
              </a:solidFill>
            </a:rPr>
            <a:t>.</a:t>
          </a:r>
          <a:endParaRPr lang="ru-RU" dirty="0">
            <a:solidFill>
              <a:srgbClr val="002060"/>
            </a:solidFill>
          </a:endParaRPr>
        </a:p>
      </dgm:t>
    </dgm:pt>
    <dgm:pt modelId="{262B1E25-EA64-4696-9D5E-45D16A89ADA9}" type="parTrans" cxnId="{F59AE299-F2FC-4294-BB11-821C3F0B4B54}">
      <dgm:prSet/>
      <dgm:spPr/>
      <dgm:t>
        <a:bodyPr/>
        <a:lstStyle/>
        <a:p>
          <a:endParaRPr lang="ru-RU"/>
        </a:p>
      </dgm:t>
    </dgm:pt>
    <dgm:pt modelId="{0E7AD82E-19FA-4058-BA15-A36D9EF80769}" type="sibTrans" cxnId="{F59AE299-F2FC-4294-BB11-821C3F0B4B54}">
      <dgm:prSet/>
      <dgm:spPr/>
      <dgm:t>
        <a:bodyPr/>
        <a:lstStyle/>
        <a:p>
          <a:endParaRPr lang="ru-RU"/>
        </a:p>
      </dgm:t>
    </dgm:pt>
    <dgm:pt modelId="{63BF8A60-AD85-4804-805B-682A4D2D729F}" type="pres">
      <dgm:prSet presAssocID="{20B8FEC9-1374-4A0C-9A0E-04F33398461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3A9A7-8A8D-491B-A2A0-881E54137C97}" type="pres">
      <dgm:prSet presAssocID="{CB76741C-DFCA-4B26-9D46-D8C1FADFDCBD}" presName="circ1TxSh" presStyleLbl="vennNode1" presStyleIdx="0" presStyleCnt="1" custScaleX="133333"/>
      <dgm:spPr/>
      <dgm:t>
        <a:bodyPr/>
        <a:lstStyle/>
        <a:p>
          <a:endParaRPr lang="ru-RU"/>
        </a:p>
      </dgm:t>
    </dgm:pt>
  </dgm:ptLst>
  <dgm:cxnLst>
    <dgm:cxn modelId="{F59AE299-F2FC-4294-BB11-821C3F0B4B54}" srcId="{20B8FEC9-1374-4A0C-9A0E-04F33398461E}" destId="{CB76741C-DFCA-4B26-9D46-D8C1FADFDCBD}" srcOrd="0" destOrd="0" parTransId="{262B1E25-EA64-4696-9D5E-45D16A89ADA9}" sibTransId="{0E7AD82E-19FA-4058-BA15-A36D9EF80769}"/>
    <dgm:cxn modelId="{316763A3-C3C2-43A6-A630-AAB168133153}" type="presOf" srcId="{20B8FEC9-1374-4A0C-9A0E-04F33398461E}" destId="{63BF8A60-AD85-4804-805B-682A4D2D729F}" srcOrd="0" destOrd="0" presId="urn:microsoft.com/office/officeart/2005/8/layout/venn1"/>
    <dgm:cxn modelId="{398310CB-631E-42CF-B769-03FD82BDF727}" type="presOf" srcId="{CB76741C-DFCA-4B26-9D46-D8C1FADFDCBD}" destId="{5D43A9A7-8A8D-491B-A2A0-881E54137C97}" srcOrd="0" destOrd="0" presId="urn:microsoft.com/office/officeart/2005/8/layout/venn1"/>
    <dgm:cxn modelId="{A8A46F84-A8F8-4E4C-ABED-DBCBB7A2BD73}" type="presParOf" srcId="{63BF8A60-AD85-4804-805B-682A4D2D729F}" destId="{5D43A9A7-8A8D-491B-A2A0-881E54137C9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B58DC5-E65F-4111-A324-749C44A8EF2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BA312A-5B17-4FB5-B8CD-8B2545C9C04E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Кожний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від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патогенних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бактерій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має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характерну</a:t>
          </a:r>
          <a:r>
            <a:rPr lang="ru-RU" dirty="0" smtClean="0">
              <a:solidFill>
                <a:srgbClr val="002060"/>
              </a:solidFill>
            </a:rPr>
            <a:t> картину </a:t>
          </a:r>
          <a:r>
            <a:rPr lang="ru-RU" dirty="0" err="1" smtClean="0">
              <a:solidFill>
                <a:srgbClr val="002060"/>
              </a:solidFill>
            </a:rPr>
            <a:t>взаємодії</a:t>
          </a:r>
          <a:r>
            <a:rPr lang="ru-RU" dirty="0" smtClean="0">
              <a:solidFill>
                <a:srgbClr val="002060"/>
              </a:solidFill>
            </a:rPr>
            <a:t> з </a:t>
          </a:r>
          <a:r>
            <a:rPr lang="ru-RU" dirty="0" err="1" smtClean="0">
              <a:solidFill>
                <a:srgbClr val="002060"/>
              </a:solidFill>
            </a:rPr>
            <a:t>людиною-хазяїном</a:t>
          </a:r>
          <a:r>
            <a:rPr lang="ru-RU" dirty="0" smtClean="0">
              <a:solidFill>
                <a:srgbClr val="002060"/>
              </a:solidFill>
            </a:rPr>
            <a:t>. </a:t>
          </a:r>
          <a:r>
            <a:rPr lang="ru-RU" dirty="0" err="1" smtClean="0">
              <a:solidFill>
                <a:srgbClr val="002060"/>
              </a:solidFill>
            </a:rPr>
            <a:t>Деякі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бактерії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можуть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викликати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інфекції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шкіри,пневмонію</a:t>
          </a:r>
          <a:r>
            <a:rPr lang="ru-RU" dirty="0" smtClean="0">
              <a:solidFill>
                <a:srgbClr val="002060"/>
              </a:solidFill>
            </a:rPr>
            <a:t>, </a:t>
          </a:r>
          <a:r>
            <a:rPr lang="ru-RU" dirty="0" err="1" smtClean="0">
              <a:solidFill>
                <a:srgbClr val="002060"/>
              </a:solidFill>
            </a:rPr>
            <a:t>менінгіт</a:t>
          </a:r>
          <a:r>
            <a:rPr lang="ru-RU" dirty="0" smtClean="0">
              <a:solidFill>
                <a:srgbClr val="002060"/>
              </a:solidFill>
            </a:rPr>
            <a:t> і </a:t>
          </a:r>
          <a:r>
            <a:rPr lang="ru-RU" dirty="0" err="1" smtClean="0">
              <a:solidFill>
                <a:srgbClr val="002060"/>
              </a:solidFill>
            </a:rPr>
            <a:t>навіть</a:t>
          </a:r>
          <a:r>
            <a:rPr lang="ru-RU" dirty="0" smtClean="0">
              <a:solidFill>
                <a:srgbClr val="002060"/>
              </a:solidFill>
            </a:rPr>
            <a:t> сепсис, </a:t>
          </a:r>
          <a:r>
            <a:rPr lang="ru-RU" dirty="0" err="1" smtClean="0">
              <a:solidFill>
                <a:srgbClr val="002060"/>
              </a:solidFill>
            </a:rPr>
            <a:t>системну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запалювальну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відповідь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що</a:t>
          </a:r>
          <a:r>
            <a:rPr lang="ru-RU" dirty="0" smtClean="0">
              <a:solidFill>
                <a:srgbClr val="002060"/>
              </a:solidFill>
            </a:rPr>
            <a:t> приводить до шокового стану, </a:t>
          </a:r>
          <a:r>
            <a:rPr lang="ru-RU" dirty="0" err="1" smtClean="0">
              <a:solidFill>
                <a:srgbClr val="002060"/>
              </a:solidFill>
            </a:rPr>
            <a:t>масивної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вазоділатації</a:t>
          </a:r>
          <a:r>
            <a:rPr lang="ru-RU" dirty="0" smtClean="0">
              <a:solidFill>
                <a:srgbClr val="002060"/>
              </a:solidFill>
            </a:rPr>
            <a:t> і </a:t>
          </a:r>
          <a:r>
            <a:rPr lang="ru-RU" dirty="0" err="1" smtClean="0">
              <a:solidFill>
                <a:srgbClr val="002060"/>
              </a:solidFill>
            </a:rPr>
            <a:t>смерті</a:t>
          </a:r>
          <a:r>
            <a:rPr lang="ru-RU" dirty="0" smtClean="0">
              <a:solidFill>
                <a:srgbClr val="002060"/>
              </a:solidFill>
            </a:rPr>
            <a:t> . </a:t>
          </a:r>
          <a:endParaRPr lang="ru-RU" dirty="0">
            <a:solidFill>
              <a:srgbClr val="002060"/>
            </a:solidFill>
          </a:endParaRPr>
        </a:p>
      </dgm:t>
    </dgm:pt>
    <dgm:pt modelId="{48947C27-E69C-4BB1-BEDF-E59B8B4DE208}" type="parTrans" cxnId="{CBB58335-9ED6-498F-BCED-3C821586C413}">
      <dgm:prSet/>
      <dgm:spPr/>
      <dgm:t>
        <a:bodyPr/>
        <a:lstStyle/>
        <a:p>
          <a:endParaRPr lang="ru-RU"/>
        </a:p>
      </dgm:t>
    </dgm:pt>
    <dgm:pt modelId="{F58A1059-1625-4E86-AE27-CD23631A7201}" type="sibTrans" cxnId="{CBB58335-9ED6-498F-BCED-3C821586C413}">
      <dgm:prSet/>
      <dgm:spPr/>
      <dgm:t>
        <a:bodyPr/>
        <a:lstStyle/>
        <a:p>
          <a:endParaRPr lang="ru-RU"/>
        </a:p>
      </dgm:t>
    </dgm:pt>
    <dgm:pt modelId="{EC5E672E-6270-4F05-B10D-79DCAD477EC8}" type="pres">
      <dgm:prSet presAssocID="{94B58DC5-E65F-4111-A324-749C44A8EF2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30082F-232B-46A6-AA82-197E0602D098}" type="pres">
      <dgm:prSet presAssocID="{A7BA312A-5B17-4FB5-B8CD-8B2545C9C04E}" presName="circ1TxSh" presStyleLbl="vennNode1" presStyleIdx="0" presStyleCnt="1" custScaleX="133248"/>
      <dgm:spPr/>
      <dgm:t>
        <a:bodyPr/>
        <a:lstStyle/>
        <a:p>
          <a:endParaRPr lang="ru-RU"/>
        </a:p>
      </dgm:t>
    </dgm:pt>
  </dgm:ptLst>
  <dgm:cxnLst>
    <dgm:cxn modelId="{44B6C456-7BA0-43CE-91C0-7147A55B5481}" type="presOf" srcId="{94B58DC5-E65F-4111-A324-749C44A8EF20}" destId="{EC5E672E-6270-4F05-B10D-79DCAD477EC8}" srcOrd="0" destOrd="0" presId="urn:microsoft.com/office/officeart/2005/8/layout/venn1"/>
    <dgm:cxn modelId="{CBB58335-9ED6-498F-BCED-3C821586C413}" srcId="{94B58DC5-E65F-4111-A324-749C44A8EF20}" destId="{A7BA312A-5B17-4FB5-B8CD-8B2545C9C04E}" srcOrd="0" destOrd="0" parTransId="{48947C27-E69C-4BB1-BEDF-E59B8B4DE208}" sibTransId="{F58A1059-1625-4E86-AE27-CD23631A7201}"/>
    <dgm:cxn modelId="{D890EBB7-E60B-4F6E-BCB3-576147A41672}" type="presOf" srcId="{A7BA312A-5B17-4FB5-B8CD-8B2545C9C04E}" destId="{8E30082F-232B-46A6-AA82-197E0602D098}" srcOrd="0" destOrd="0" presId="urn:microsoft.com/office/officeart/2005/8/layout/venn1"/>
    <dgm:cxn modelId="{3D10C479-32B1-460A-B7D8-7685CDC2F1C9}" type="presParOf" srcId="{EC5E672E-6270-4F05-B10D-79DCAD477EC8}" destId="{8E30082F-232B-46A6-AA82-197E0602D09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DE9E8-6833-456A-8B53-04F97BC42299}">
      <dsp:nvSpPr>
        <dsp:cNvPr id="0" name=""/>
        <dsp:cNvSpPr/>
      </dsp:nvSpPr>
      <dsp:spPr>
        <a:xfrm>
          <a:off x="107489" y="0"/>
          <a:ext cx="8929020" cy="6844889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Шляхи </a:t>
          </a:r>
          <a:r>
            <a:rPr lang="ru-RU" sz="72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поширення</a:t>
          </a:r>
          <a:r>
            <a:rPr lang="ru-RU" sz="7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72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бактеріальних</a:t>
          </a:r>
          <a:r>
            <a:rPr lang="ru-RU" sz="7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72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захворювань</a:t>
          </a:r>
          <a:endParaRPr lang="ru-RU" sz="7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5114" y="1002411"/>
        <a:ext cx="6313770" cy="48400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2929C-9410-4429-9B6E-AAA93EC3511F}">
      <dsp:nvSpPr>
        <dsp:cNvPr id="0" name=""/>
        <dsp:cNvSpPr/>
      </dsp:nvSpPr>
      <dsp:spPr>
        <a:xfrm>
          <a:off x="11" y="0"/>
          <a:ext cx="9143977" cy="6858000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При тому ці організми — частина нормальної людської флори і зазвичай існують на шкірі або в дихальному тракті без породження будь-якої хвороби. Інші організми незмінно викликають хворобу в людині, наприклад </a:t>
          </a:r>
          <a:r>
            <a:rPr lang="en-US" sz="3100" i="1" kern="1200" smtClean="0"/>
            <a:t>Rickettsia</a:t>
          </a:r>
          <a:r>
            <a:rPr lang="en-US" sz="3100" kern="1200" smtClean="0"/>
            <a:t>, </a:t>
          </a:r>
          <a:r>
            <a:rPr lang="ru-RU" sz="3100" kern="1200" smtClean="0"/>
            <a:t>які є облігатними внутріклітинними паразитами, здатними рости і відтворюватися тільки в межах клітин інших організмів. </a:t>
          </a:r>
          <a:endParaRPr lang="ru-RU" sz="3100" kern="1200"/>
        </a:p>
      </dsp:txBody>
      <dsp:txXfrm>
        <a:off x="1339115" y="1004331"/>
        <a:ext cx="6465769" cy="48493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C6CCD-1E11-46B8-8C70-1E7CA160F930}">
      <dsp:nvSpPr>
        <dsp:cNvPr id="0" name=""/>
        <dsp:cNvSpPr/>
      </dsp:nvSpPr>
      <dsp:spPr>
        <a:xfrm>
          <a:off x="13" y="0"/>
          <a:ext cx="9009713" cy="6839063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rgbClr val="002060"/>
              </a:solidFill>
            </a:rPr>
            <a:t>Один з </a:t>
          </a:r>
          <a:r>
            <a:rPr lang="ru-RU" sz="3300" kern="1200" dirty="0" err="1" smtClean="0">
              <a:solidFill>
                <a:srgbClr val="002060"/>
              </a:solidFill>
            </a:rPr>
            <a:t>видів</a:t>
          </a:r>
          <a:r>
            <a:rPr lang="ru-RU" sz="3300" kern="1200" dirty="0" smtClean="0">
              <a:solidFill>
                <a:srgbClr val="002060"/>
              </a:solidFill>
            </a:rPr>
            <a:t> </a:t>
          </a:r>
          <a:r>
            <a:rPr lang="en-US" sz="3300" i="1" kern="1200" dirty="0" smtClean="0">
              <a:solidFill>
                <a:srgbClr val="002060"/>
              </a:solidFill>
            </a:rPr>
            <a:t>Rickettsia</a:t>
          </a:r>
          <a:r>
            <a:rPr lang="en-US" sz="3300" kern="1200" dirty="0" smtClean="0">
              <a:solidFill>
                <a:srgbClr val="002060"/>
              </a:solidFill>
            </a:rPr>
            <a:t> </a:t>
          </a:r>
          <a:r>
            <a:rPr lang="ru-RU" sz="3300" kern="1200" dirty="0" err="1" smtClean="0">
              <a:solidFill>
                <a:srgbClr val="002060"/>
              </a:solidFill>
            </a:rPr>
            <a:t>викликає</a:t>
          </a:r>
          <a:r>
            <a:rPr lang="ru-RU" sz="3300" kern="1200" dirty="0" smtClean="0">
              <a:solidFill>
                <a:srgbClr val="002060"/>
              </a:solidFill>
            </a:rPr>
            <a:t> </a:t>
          </a:r>
          <a:r>
            <a:rPr lang="ru-RU" sz="3300" kern="1200" dirty="0" err="1" smtClean="0">
              <a:solidFill>
                <a:srgbClr val="002060"/>
              </a:solidFill>
            </a:rPr>
            <a:t>висипний</a:t>
          </a:r>
          <a:r>
            <a:rPr lang="ru-RU" sz="3300" kern="1200" dirty="0" smtClean="0">
              <a:solidFill>
                <a:srgbClr val="002060"/>
              </a:solidFill>
            </a:rPr>
            <a:t> тиф, </a:t>
          </a:r>
          <a:r>
            <a:rPr lang="ru-RU" sz="3300" kern="1200" dirty="0" err="1" smtClean="0">
              <a:solidFill>
                <a:srgbClr val="002060"/>
              </a:solidFill>
            </a:rPr>
            <a:t>інший</a:t>
          </a:r>
          <a:r>
            <a:rPr lang="ru-RU" sz="3300" kern="1200" dirty="0" smtClean="0">
              <a:solidFill>
                <a:srgbClr val="002060"/>
              </a:solidFill>
            </a:rPr>
            <a:t> — </a:t>
          </a:r>
          <a:r>
            <a:rPr lang="ru-RU" sz="3300" kern="1200" dirty="0" err="1" smtClean="0">
              <a:solidFill>
                <a:srgbClr val="002060"/>
              </a:solidFill>
            </a:rPr>
            <a:t>висипний</a:t>
          </a:r>
          <a:r>
            <a:rPr lang="ru-RU" sz="3300" kern="1200" dirty="0" smtClean="0">
              <a:solidFill>
                <a:srgbClr val="002060"/>
              </a:solidFill>
            </a:rPr>
            <a:t> тиф </a:t>
          </a:r>
          <a:r>
            <a:rPr lang="ru-RU" sz="3300" kern="1200" dirty="0" err="1" smtClean="0">
              <a:solidFill>
                <a:srgbClr val="002060"/>
              </a:solidFill>
            </a:rPr>
            <a:t>Скелястих</a:t>
          </a:r>
          <a:r>
            <a:rPr lang="ru-RU" sz="3300" kern="1200" dirty="0" smtClean="0">
              <a:solidFill>
                <a:srgbClr val="002060"/>
              </a:solidFill>
            </a:rPr>
            <a:t> </a:t>
          </a:r>
          <a:r>
            <a:rPr lang="ru-RU" sz="3300" kern="1200" dirty="0" err="1" smtClean="0">
              <a:solidFill>
                <a:srgbClr val="002060"/>
              </a:solidFill>
            </a:rPr>
            <a:t>Гір</a:t>
          </a:r>
          <a:r>
            <a:rPr lang="ru-RU" sz="3300" kern="1200" dirty="0" smtClean="0">
              <a:solidFill>
                <a:srgbClr val="002060"/>
              </a:solidFill>
            </a:rPr>
            <a:t>. </a:t>
          </a:r>
          <a:r>
            <a:rPr lang="en-US" sz="3300" i="1" kern="1200" dirty="0" smtClean="0">
              <a:solidFill>
                <a:srgbClr val="002060"/>
              </a:solidFill>
            </a:rPr>
            <a:t>Chlamydia</a:t>
          </a:r>
          <a:r>
            <a:rPr lang="en-US" sz="3300" kern="1200" dirty="0" smtClean="0">
              <a:solidFill>
                <a:srgbClr val="002060"/>
              </a:solidFill>
            </a:rPr>
            <a:t>, </a:t>
          </a:r>
          <a:r>
            <a:rPr lang="ru-RU" sz="3300" kern="1200" dirty="0" err="1" smtClean="0">
              <a:solidFill>
                <a:srgbClr val="002060"/>
              </a:solidFill>
            </a:rPr>
            <a:t>інший</a:t>
          </a:r>
          <a:r>
            <a:rPr lang="ru-RU" sz="3300" kern="1200" dirty="0" smtClean="0">
              <a:solidFill>
                <a:srgbClr val="002060"/>
              </a:solidFill>
            </a:rPr>
            <a:t> </a:t>
          </a:r>
          <a:r>
            <a:rPr lang="ru-RU" sz="3300" kern="1200" dirty="0" err="1" smtClean="0">
              <a:solidFill>
                <a:srgbClr val="002060"/>
              </a:solidFill>
            </a:rPr>
            <a:t>рід</a:t>
          </a:r>
          <a:r>
            <a:rPr lang="ru-RU" sz="3300" kern="1200" dirty="0" smtClean="0">
              <a:solidFill>
                <a:srgbClr val="002060"/>
              </a:solidFill>
            </a:rPr>
            <a:t> </a:t>
          </a:r>
          <a:r>
            <a:rPr lang="ru-RU" sz="3300" kern="1200" dirty="0" err="1" smtClean="0">
              <a:solidFill>
                <a:srgbClr val="002060"/>
              </a:solidFill>
            </a:rPr>
            <a:t>облігатних</a:t>
          </a:r>
          <a:r>
            <a:rPr lang="ru-RU" sz="3300" kern="1200" dirty="0" smtClean="0">
              <a:solidFill>
                <a:srgbClr val="002060"/>
              </a:solidFill>
            </a:rPr>
            <a:t> </a:t>
          </a:r>
          <a:r>
            <a:rPr lang="ru-RU" sz="3300" kern="1200" dirty="0" err="1" smtClean="0">
              <a:solidFill>
                <a:srgbClr val="002060"/>
              </a:solidFill>
            </a:rPr>
            <a:t>внутріклітинних</a:t>
          </a:r>
          <a:r>
            <a:rPr lang="ru-RU" sz="3300" kern="1200" dirty="0" smtClean="0">
              <a:solidFill>
                <a:srgbClr val="002060"/>
              </a:solidFill>
            </a:rPr>
            <a:t> </a:t>
          </a:r>
          <a:r>
            <a:rPr lang="ru-RU" sz="3300" kern="1200" dirty="0" err="1" smtClean="0">
              <a:solidFill>
                <a:srgbClr val="002060"/>
              </a:solidFill>
            </a:rPr>
            <a:t>паразитів</a:t>
          </a:r>
          <a:r>
            <a:rPr lang="ru-RU" sz="3300" kern="1200" dirty="0" smtClean="0">
              <a:solidFill>
                <a:srgbClr val="002060"/>
              </a:solidFill>
            </a:rPr>
            <a:t>, </a:t>
          </a:r>
          <a:r>
            <a:rPr lang="ru-RU" sz="3300" kern="1200" dirty="0" err="1" smtClean="0">
              <a:solidFill>
                <a:srgbClr val="002060"/>
              </a:solidFill>
            </a:rPr>
            <a:t>містить</a:t>
          </a:r>
          <a:r>
            <a:rPr lang="ru-RU" sz="3300" kern="1200" dirty="0" smtClean="0">
              <a:solidFill>
                <a:srgbClr val="002060"/>
              </a:solidFill>
            </a:rPr>
            <a:t> </a:t>
          </a:r>
          <a:r>
            <a:rPr lang="ru-RU" sz="3300" kern="1200" dirty="0" err="1" smtClean="0">
              <a:solidFill>
                <a:srgbClr val="002060"/>
              </a:solidFill>
            </a:rPr>
            <a:t>види</a:t>
          </a:r>
          <a:r>
            <a:rPr lang="ru-RU" sz="3300" kern="1200" dirty="0" smtClean="0">
              <a:solidFill>
                <a:srgbClr val="002060"/>
              </a:solidFill>
            </a:rPr>
            <a:t>, </a:t>
          </a:r>
          <a:r>
            <a:rPr lang="ru-RU" sz="3300" kern="1200" dirty="0" err="1" smtClean="0">
              <a:solidFill>
                <a:srgbClr val="002060"/>
              </a:solidFill>
            </a:rPr>
            <a:t>які</a:t>
          </a:r>
          <a:r>
            <a:rPr lang="ru-RU" sz="3300" kern="1200" dirty="0" smtClean="0">
              <a:solidFill>
                <a:srgbClr val="002060"/>
              </a:solidFill>
            </a:rPr>
            <a:t> </a:t>
          </a:r>
          <a:r>
            <a:rPr lang="ru-RU" sz="3300" kern="1200" dirty="0" err="1" smtClean="0">
              <a:solidFill>
                <a:srgbClr val="002060"/>
              </a:solidFill>
            </a:rPr>
            <a:t>можуть</a:t>
          </a:r>
          <a:r>
            <a:rPr lang="ru-RU" sz="3300" kern="1200" dirty="0" smtClean="0">
              <a:solidFill>
                <a:srgbClr val="002060"/>
              </a:solidFill>
            </a:rPr>
            <a:t> </a:t>
          </a:r>
          <a:r>
            <a:rPr lang="ru-RU" sz="3300" kern="1200" dirty="0" err="1" smtClean="0">
              <a:solidFill>
                <a:srgbClr val="002060"/>
              </a:solidFill>
            </a:rPr>
            <a:t>викликати</a:t>
          </a:r>
          <a:r>
            <a:rPr lang="ru-RU" sz="3300" kern="1200" dirty="0" smtClean="0">
              <a:solidFill>
                <a:srgbClr val="002060"/>
              </a:solidFill>
            </a:rPr>
            <a:t> </a:t>
          </a:r>
          <a:r>
            <a:rPr lang="ru-RU" sz="3300" kern="1200" dirty="0" err="1" smtClean="0">
              <a:solidFill>
                <a:srgbClr val="002060"/>
              </a:solidFill>
            </a:rPr>
            <a:t>пневмонію</a:t>
          </a:r>
          <a:r>
            <a:rPr lang="ru-RU" sz="3300" kern="1200" dirty="0" smtClean="0">
              <a:solidFill>
                <a:srgbClr val="002060"/>
              </a:solidFill>
            </a:rPr>
            <a:t> та </a:t>
          </a:r>
          <a:r>
            <a:rPr lang="ru-RU" sz="3300" kern="1200" dirty="0" err="1" smtClean="0">
              <a:solidFill>
                <a:srgbClr val="002060"/>
              </a:solidFill>
            </a:rPr>
            <a:t>інфекції</a:t>
          </a:r>
          <a:r>
            <a:rPr lang="ru-RU" sz="3300" kern="1200" dirty="0" smtClean="0">
              <a:solidFill>
                <a:srgbClr val="002060"/>
              </a:solidFill>
            </a:rPr>
            <a:t> </a:t>
          </a:r>
          <a:r>
            <a:rPr lang="ru-RU" sz="3300" kern="1200" dirty="0" err="1" smtClean="0">
              <a:solidFill>
                <a:srgbClr val="002060"/>
              </a:solidFill>
            </a:rPr>
            <a:t>сечового</a:t>
          </a:r>
          <a:r>
            <a:rPr lang="ru-RU" sz="3300" kern="1200" dirty="0" smtClean="0">
              <a:solidFill>
                <a:srgbClr val="002060"/>
              </a:solidFill>
            </a:rPr>
            <a:t> тракту і, </a:t>
          </a:r>
          <a:r>
            <a:rPr lang="ru-RU" sz="3300" kern="1200" dirty="0" err="1" smtClean="0">
              <a:solidFill>
                <a:srgbClr val="002060"/>
              </a:solidFill>
            </a:rPr>
            <a:t>можливо</a:t>
          </a:r>
          <a:r>
            <a:rPr lang="ru-RU" sz="3300" kern="1200" dirty="0" smtClean="0">
              <a:solidFill>
                <a:srgbClr val="002060"/>
              </a:solidFill>
            </a:rPr>
            <a:t>, </a:t>
          </a:r>
          <a:r>
            <a:rPr lang="ru-RU" sz="3300" kern="1200" dirty="0" err="1" smtClean="0">
              <a:solidFill>
                <a:srgbClr val="002060"/>
              </a:solidFill>
            </a:rPr>
            <a:t>коронарну</a:t>
          </a:r>
          <a:r>
            <a:rPr lang="ru-RU" sz="3300" kern="1200" dirty="0" smtClean="0">
              <a:solidFill>
                <a:srgbClr val="002060"/>
              </a:solidFill>
            </a:rPr>
            <a:t> хворобу </a:t>
          </a:r>
          <a:r>
            <a:rPr lang="ru-RU" sz="3300" kern="1200" dirty="0" err="1" smtClean="0">
              <a:solidFill>
                <a:srgbClr val="002060"/>
              </a:solidFill>
            </a:rPr>
            <a:t>серця</a:t>
          </a:r>
          <a:r>
            <a:rPr lang="ru-RU" sz="3300" kern="1200" dirty="0" smtClean="0">
              <a:solidFill>
                <a:srgbClr val="002060"/>
              </a:solidFill>
            </a:rPr>
            <a:t>. </a:t>
          </a:r>
          <a:endParaRPr lang="ru-RU" sz="3300" kern="1200" dirty="0">
            <a:solidFill>
              <a:srgbClr val="002060"/>
            </a:solidFill>
          </a:endParaRPr>
        </a:p>
      </dsp:txBody>
      <dsp:txXfrm>
        <a:off x="1319455" y="1001558"/>
        <a:ext cx="6370829" cy="48359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A116-0B51-4F04-A164-76AECAB7BBBD}">
      <dsp:nvSpPr>
        <dsp:cNvPr id="0" name=""/>
        <dsp:cNvSpPr/>
      </dsp:nvSpPr>
      <dsp:spPr>
        <a:xfrm>
          <a:off x="-16" y="0"/>
          <a:ext cx="9147543" cy="6858000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rgbClr val="002060"/>
              </a:solidFill>
            </a:rPr>
            <a:t>Бактеріальні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r>
            <a:rPr lang="ru-RU" sz="3200" kern="1200" dirty="0" err="1" smtClean="0">
              <a:solidFill>
                <a:srgbClr val="002060"/>
              </a:solidFill>
            </a:rPr>
            <a:t>інфекції</a:t>
          </a:r>
          <a:r>
            <a:rPr lang="ru-RU" sz="3200" kern="1200" dirty="0" smtClean="0">
              <a:solidFill>
                <a:srgbClr val="002060"/>
              </a:solidFill>
            </a:rPr>
            <a:t> часто </a:t>
          </a:r>
          <a:r>
            <a:rPr lang="ru-RU" sz="3200" kern="1200" dirty="0" err="1" smtClean="0">
              <a:solidFill>
                <a:srgbClr val="002060"/>
              </a:solidFill>
            </a:rPr>
            <a:t>можуть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r>
            <a:rPr lang="ru-RU" sz="3200" kern="1200" dirty="0" err="1" smtClean="0">
              <a:solidFill>
                <a:srgbClr val="002060"/>
              </a:solidFill>
            </a:rPr>
            <a:t>лікуватися</a:t>
          </a:r>
          <a:r>
            <a:rPr lang="ru-RU" sz="3200" kern="1200" dirty="0" smtClean="0">
              <a:solidFill>
                <a:srgbClr val="002060"/>
              </a:solidFill>
            </a:rPr>
            <a:t> за </a:t>
          </a:r>
          <a:r>
            <a:rPr lang="ru-RU" sz="3200" kern="1200" dirty="0" err="1" smtClean="0">
              <a:solidFill>
                <a:srgbClr val="002060"/>
              </a:solidFill>
            </a:rPr>
            <a:t>допомогою</a:t>
          </a:r>
          <a:r>
            <a:rPr lang="ru-RU" sz="3200" kern="1200" dirty="0" smtClean="0">
              <a:solidFill>
                <a:srgbClr val="002060"/>
              </a:solidFill>
            </a:rPr>
            <a:t> </a:t>
          </a:r>
          <a:r>
            <a:rPr lang="ru-RU" sz="3200" kern="1200" dirty="0" err="1" smtClean="0">
              <a:solidFill>
                <a:srgbClr val="002060"/>
              </a:solidFill>
            </a:rPr>
            <a:t>антибіотиків</a:t>
          </a:r>
          <a:r>
            <a:rPr lang="ru-RU" sz="3200" kern="1200" dirty="0" smtClean="0">
              <a:solidFill>
                <a:srgbClr val="002060"/>
              </a:solidFill>
            </a:rPr>
            <a:t>, </a:t>
          </a:r>
          <a:r>
            <a:rPr lang="ru-RU" sz="3200" kern="1200" dirty="0" err="1" smtClean="0">
              <a:solidFill>
                <a:srgbClr val="002060"/>
              </a:solidFill>
            </a:rPr>
            <a:t>які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r>
            <a:rPr lang="ru-RU" sz="3200" kern="1200" dirty="0" err="1" smtClean="0">
              <a:solidFill>
                <a:srgbClr val="002060"/>
              </a:solidFill>
            </a:rPr>
            <a:t>називаються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r>
            <a:rPr lang="ru-RU" sz="3200" kern="1200" dirty="0" err="1" smtClean="0">
              <a:solidFill>
                <a:srgbClr val="002060"/>
              </a:solidFill>
            </a:rPr>
            <a:t>бактеріцидними</a:t>
          </a:r>
          <a:r>
            <a:rPr lang="ru-RU" sz="3200" kern="1200" dirty="0" smtClean="0">
              <a:solidFill>
                <a:srgbClr val="002060"/>
              </a:solidFill>
            </a:rPr>
            <a:t>, </a:t>
          </a:r>
          <a:r>
            <a:rPr lang="ru-RU" sz="3200" kern="1200" dirty="0" err="1" smtClean="0">
              <a:solidFill>
                <a:srgbClr val="002060"/>
              </a:solidFill>
            </a:rPr>
            <a:t>якщо</a:t>
          </a:r>
          <a:r>
            <a:rPr lang="ru-RU" sz="3200" kern="1200" dirty="0" smtClean="0">
              <a:solidFill>
                <a:srgbClr val="002060"/>
              </a:solidFill>
            </a:rPr>
            <a:t> вини </a:t>
          </a:r>
          <a:r>
            <a:rPr lang="ru-RU" sz="3200" kern="1200" dirty="0" err="1" smtClean="0">
              <a:solidFill>
                <a:srgbClr val="002060"/>
              </a:solidFill>
            </a:rPr>
            <a:t>вбивають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r>
            <a:rPr lang="ru-RU" sz="3200" kern="1200" dirty="0" err="1" smtClean="0">
              <a:solidFill>
                <a:srgbClr val="002060"/>
              </a:solidFill>
            </a:rPr>
            <a:t>бактерій</a:t>
          </a:r>
          <a:r>
            <a:rPr lang="ru-RU" sz="3200" kern="1200" dirty="0" smtClean="0">
              <a:solidFill>
                <a:srgbClr val="002060"/>
              </a:solidFill>
            </a:rPr>
            <a:t>, </a:t>
          </a:r>
          <a:r>
            <a:rPr lang="ru-RU" sz="3200" kern="1200" dirty="0" err="1" smtClean="0">
              <a:solidFill>
                <a:srgbClr val="002060"/>
              </a:solidFill>
            </a:rPr>
            <a:t>або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r>
            <a:rPr lang="ru-RU" sz="3200" kern="1200" dirty="0" err="1" smtClean="0">
              <a:solidFill>
                <a:srgbClr val="002060"/>
              </a:solidFill>
            </a:rPr>
            <a:t>бактеріостатичними</a:t>
          </a:r>
          <a:r>
            <a:rPr lang="ru-RU" sz="3200" kern="1200" dirty="0" smtClean="0">
              <a:solidFill>
                <a:srgbClr val="002060"/>
              </a:solidFill>
            </a:rPr>
            <a:t>, </a:t>
          </a:r>
          <a:r>
            <a:rPr lang="ru-RU" sz="3200" kern="1200" dirty="0" err="1" smtClean="0">
              <a:solidFill>
                <a:srgbClr val="002060"/>
              </a:solidFill>
            </a:rPr>
            <a:t>якщо</a:t>
          </a:r>
          <a:r>
            <a:rPr lang="ru-RU" sz="3200" kern="1200" dirty="0" smtClean="0">
              <a:solidFill>
                <a:srgbClr val="002060"/>
              </a:solidFill>
            </a:rPr>
            <a:t> вони </a:t>
          </a:r>
          <a:r>
            <a:rPr lang="ru-RU" sz="3200" kern="1200" dirty="0" err="1" smtClean="0">
              <a:solidFill>
                <a:srgbClr val="002060"/>
              </a:solidFill>
            </a:rPr>
            <a:t>тільки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r>
            <a:rPr lang="ru-RU" sz="3200" kern="1200" dirty="0" err="1" smtClean="0">
              <a:solidFill>
                <a:srgbClr val="002060"/>
              </a:solidFill>
            </a:rPr>
            <a:t>запобігають</a:t>
          </a:r>
          <a:r>
            <a:rPr lang="ru-RU" sz="3200" kern="1200" dirty="0" smtClean="0">
              <a:solidFill>
                <a:srgbClr val="002060"/>
              </a:solidFill>
            </a:rPr>
            <a:t> росту </a:t>
          </a:r>
          <a:r>
            <a:rPr lang="ru-RU" sz="3200" kern="1200" dirty="0" err="1" smtClean="0">
              <a:solidFill>
                <a:srgbClr val="002060"/>
              </a:solidFill>
            </a:rPr>
            <a:t>бактерій</a:t>
          </a:r>
          <a:r>
            <a:rPr lang="ru-RU" sz="3200" kern="1200" dirty="0" smtClean="0">
              <a:solidFill>
                <a:srgbClr val="002060"/>
              </a:solidFill>
            </a:rPr>
            <a:t>. </a:t>
          </a:r>
          <a:r>
            <a:rPr lang="ru-RU" sz="3200" kern="1200" dirty="0" err="1" smtClean="0">
              <a:solidFill>
                <a:srgbClr val="002060"/>
              </a:solidFill>
            </a:rPr>
            <a:t>Існує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r>
            <a:rPr lang="ru-RU" sz="3200" kern="1200" dirty="0" err="1" smtClean="0">
              <a:solidFill>
                <a:srgbClr val="002060"/>
              </a:solidFill>
            </a:rPr>
            <a:t>багато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r>
            <a:rPr lang="ru-RU" sz="3200" kern="1200" dirty="0" err="1" smtClean="0">
              <a:solidFill>
                <a:srgbClr val="002060"/>
              </a:solidFill>
            </a:rPr>
            <a:t>типів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r>
            <a:rPr lang="ru-RU" sz="3200" kern="1200" dirty="0" err="1" smtClean="0">
              <a:solidFill>
                <a:srgbClr val="002060"/>
              </a:solidFill>
            </a:rPr>
            <a:t>антибіотиків</a:t>
          </a:r>
          <a:r>
            <a:rPr lang="ru-RU" sz="3200" kern="1200" dirty="0" smtClean="0">
              <a:solidFill>
                <a:srgbClr val="002060"/>
              </a:solidFill>
            </a:rPr>
            <a:t> і </a:t>
          </a:r>
          <a:r>
            <a:rPr lang="ru-RU" sz="3200" kern="1200" dirty="0" err="1" smtClean="0">
              <a:solidFill>
                <a:srgbClr val="002060"/>
              </a:solidFill>
            </a:rPr>
            <a:t>кожен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r>
            <a:rPr lang="ru-RU" sz="3200" kern="1200" dirty="0" err="1" smtClean="0">
              <a:solidFill>
                <a:srgbClr val="002060"/>
              </a:solidFill>
            </a:rPr>
            <a:t>клас</a:t>
          </a:r>
          <a:r>
            <a:rPr lang="ru-RU" sz="3200" kern="1200" dirty="0" smtClean="0">
              <a:solidFill>
                <a:srgbClr val="002060"/>
              </a:solidFill>
            </a:rPr>
            <a:t> </a:t>
          </a:r>
          <a:r>
            <a:rPr lang="ru-RU" sz="3200" kern="1200" dirty="0" err="1" smtClean="0">
              <a:solidFill>
                <a:srgbClr val="002060"/>
              </a:solidFill>
            </a:rPr>
            <a:t>інгібує</a:t>
          </a:r>
          <a:r>
            <a:rPr lang="en-US" sz="3200" kern="1200" dirty="0" smtClean="0">
              <a:solidFill>
                <a:srgbClr val="002060"/>
              </a:solidFill>
            </a:rPr>
            <a:t> </a:t>
          </a:r>
          <a:r>
            <a:rPr lang="ru-RU" sz="3200" kern="1200" dirty="0" err="1" smtClean="0">
              <a:solidFill>
                <a:srgbClr val="002060"/>
              </a:solidFill>
            </a:rPr>
            <a:t>процес</a:t>
          </a:r>
          <a:r>
            <a:rPr lang="ru-RU" sz="3200" kern="1200" dirty="0" smtClean="0">
              <a:solidFill>
                <a:srgbClr val="002060"/>
              </a:solidFill>
            </a:rPr>
            <a:t>, </a:t>
          </a:r>
          <a:r>
            <a:rPr lang="ru-RU" sz="3200" kern="1200" dirty="0" err="1" smtClean="0">
              <a:solidFill>
                <a:srgbClr val="002060"/>
              </a:solidFill>
            </a:rPr>
            <a:t>відмінний</a:t>
          </a:r>
          <a:r>
            <a:rPr lang="ru-RU" sz="3200" kern="1200" dirty="0" smtClean="0">
              <a:solidFill>
                <a:srgbClr val="002060"/>
              </a:solidFill>
            </a:rPr>
            <a:t> у </a:t>
          </a:r>
          <a:r>
            <a:rPr lang="ru-RU" sz="3200" kern="1200" dirty="0" err="1" smtClean="0">
              <a:solidFill>
                <a:srgbClr val="002060"/>
              </a:solidFill>
            </a:rPr>
            <a:t>патогені</a:t>
          </a:r>
          <a:r>
            <a:rPr lang="ru-RU" sz="3200" kern="1200" dirty="0" smtClean="0">
              <a:solidFill>
                <a:srgbClr val="002060"/>
              </a:solidFill>
            </a:rPr>
            <a:t> </a:t>
          </a:r>
          <a:r>
            <a:rPr lang="ru-RU" sz="3200" kern="1200" dirty="0" err="1" smtClean="0">
              <a:solidFill>
                <a:srgbClr val="002060"/>
              </a:solidFill>
            </a:rPr>
            <a:t>порівняно</a:t>
          </a:r>
          <a:r>
            <a:rPr lang="ru-RU" sz="3200" kern="1200" dirty="0" smtClean="0">
              <a:solidFill>
                <a:srgbClr val="002060"/>
              </a:solidFill>
            </a:rPr>
            <a:t> з </a:t>
          </a:r>
          <a:r>
            <a:rPr lang="ru-RU" sz="3200" kern="1200" dirty="0" err="1" smtClean="0">
              <a:solidFill>
                <a:srgbClr val="002060"/>
              </a:solidFill>
            </a:rPr>
            <a:t>хазяїном</a:t>
          </a:r>
          <a:r>
            <a:rPr lang="ru-RU" sz="3200" kern="1200" dirty="0" smtClean="0">
              <a:solidFill>
                <a:srgbClr val="002060"/>
              </a:solidFill>
            </a:rPr>
            <a:t>. 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1339611" y="1004331"/>
        <a:ext cx="6468289" cy="48493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7908A-F0AB-404A-9A91-3E262A4827DB}">
      <dsp:nvSpPr>
        <dsp:cNvPr id="0" name=""/>
        <dsp:cNvSpPr/>
      </dsp:nvSpPr>
      <dsp:spPr>
        <a:xfrm>
          <a:off x="7" y="0"/>
          <a:ext cx="9252504" cy="6886097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>
              <a:solidFill>
                <a:srgbClr val="002060"/>
              </a:solidFill>
            </a:rPr>
            <a:t>Антибіотики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використовуються</a:t>
          </a:r>
          <a:r>
            <a:rPr lang="ru-RU" sz="3500" kern="1200" dirty="0" smtClean="0">
              <a:solidFill>
                <a:srgbClr val="002060"/>
              </a:solidFill>
            </a:rPr>
            <a:t> як для </a:t>
          </a:r>
          <a:r>
            <a:rPr lang="ru-RU" sz="3500" kern="1200" dirty="0" err="1" smtClean="0">
              <a:solidFill>
                <a:srgbClr val="002060"/>
              </a:solidFill>
            </a:rPr>
            <a:t>лікування</a:t>
          </a:r>
          <a:r>
            <a:rPr lang="ru-RU" sz="3500" kern="1200" dirty="0" smtClean="0">
              <a:solidFill>
                <a:srgbClr val="002060"/>
              </a:solidFill>
            </a:rPr>
            <a:t> хвороб людей, так і </a:t>
          </a:r>
          <a:r>
            <a:rPr lang="ru-RU" sz="3500" kern="1200" dirty="0" err="1" smtClean="0">
              <a:solidFill>
                <a:srgbClr val="002060"/>
              </a:solidFill>
            </a:rPr>
            <a:t>вінтенсивному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сільському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господарстві</a:t>
          </a:r>
          <a:r>
            <a:rPr lang="ru-RU" sz="3500" kern="1200" dirty="0" smtClean="0">
              <a:solidFill>
                <a:srgbClr val="002060"/>
              </a:solidFill>
            </a:rPr>
            <a:t>, </a:t>
          </a:r>
          <a:r>
            <a:rPr lang="ru-RU" sz="3500" kern="1200" dirty="0" err="1" smtClean="0">
              <a:solidFill>
                <a:srgbClr val="002060"/>
              </a:solidFill>
            </a:rPr>
            <a:t>щоб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просувати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ріст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тварин</a:t>
          </a:r>
          <a:r>
            <a:rPr lang="ru-RU" sz="3500" kern="1200" dirty="0" smtClean="0">
              <a:solidFill>
                <a:srgbClr val="002060"/>
              </a:solidFill>
            </a:rPr>
            <a:t>, але таке </a:t>
          </a:r>
          <a:r>
            <a:rPr lang="ru-RU" sz="3500" kern="1200" dirty="0" err="1" smtClean="0">
              <a:solidFill>
                <a:srgbClr val="002060"/>
              </a:solidFill>
            </a:rPr>
            <a:t>використання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сприяє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швидкому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розвитку</a:t>
          </a:r>
          <a:r>
            <a:rPr lang="ru-RU" sz="3500" kern="1200" dirty="0" smtClean="0">
              <a:solidFill>
                <a:srgbClr val="002060"/>
              </a:solidFill>
            </a:rPr>
            <a:t> </a:t>
          </a:r>
          <a:r>
            <a:rPr lang="ru-RU" sz="3500" kern="1200" dirty="0" err="1" smtClean="0">
              <a:solidFill>
                <a:srgbClr val="002060"/>
              </a:solidFill>
            </a:rPr>
            <a:t>резистентності</a:t>
          </a:r>
          <a:r>
            <a:rPr lang="ru-RU" sz="3500" kern="1200" dirty="0" smtClean="0">
              <a:solidFill>
                <a:srgbClr val="002060"/>
              </a:solidFill>
            </a:rPr>
            <a:t> (</a:t>
          </a:r>
          <a:r>
            <a:rPr lang="ru-RU" sz="3500" kern="1200" dirty="0" err="1" smtClean="0">
              <a:solidFill>
                <a:srgbClr val="002060"/>
              </a:solidFill>
            </a:rPr>
            <a:t>стійкості</a:t>
          </a:r>
          <a:r>
            <a:rPr lang="ru-RU" sz="3500" kern="1200" dirty="0" smtClean="0">
              <a:solidFill>
                <a:srgbClr val="002060"/>
              </a:solidFill>
            </a:rPr>
            <a:t> до </a:t>
          </a:r>
          <a:r>
            <a:rPr lang="ru-RU" sz="3500" kern="1200" dirty="0" err="1" smtClean="0">
              <a:solidFill>
                <a:srgbClr val="002060"/>
              </a:solidFill>
            </a:rPr>
            <a:t>антибіотиків</a:t>
          </a:r>
          <a:r>
            <a:rPr lang="ru-RU" sz="3500" kern="1200" dirty="0" smtClean="0">
              <a:solidFill>
                <a:srgbClr val="002060"/>
              </a:solidFill>
            </a:rPr>
            <a:t>) у </a:t>
          </a:r>
          <a:r>
            <a:rPr lang="ru-RU" sz="3500" kern="1200" dirty="0" err="1" smtClean="0">
              <a:solidFill>
                <a:srgbClr val="002060"/>
              </a:solidFill>
            </a:rPr>
            <a:t>бактерій</a:t>
          </a:r>
          <a:r>
            <a:rPr lang="ru-RU" sz="3500" kern="1200" dirty="0" smtClean="0">
              <a:solidFill>
                <a:srgbClr val="002060"/>
              </a:solidFill>
            </a:rPr>
            <a:t>. </a:t>
          </a:r>
          <a:endParaRPr lang="ru-RU" sz="3500" kern="1200" dirty="0">
            <a:solidFill>
              <a:srgbClr val="002060"/>
            </a:solidFill>
          </a:endParaRPr>
        </a:p>
      </dsp:txBody>
      <dsp:txXfrm>
        <a:off x="1355005" y="1008446"/>
        <a:ext cx="6542508" cy="48692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6660E-AA7B-4E37-9AB1-38C8E19BC4F2}">
      <dsp:nvSpPr>
        <dsp:cNvPr id="0" name=""/>
        <dsp:cNvSpPr/>
      </dsp:nvSpPr>
      <dsp:spPr>
        <a:xfrm>
          <a:off x="-4" y="0"/>
          <a:ext cx="9144008" cy="6862553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solidFill>
                <a:srgbClr val="002060"/>
              </a:solidFill>
            </a:rPr>
            <a:t>Інфекції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можна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запобігти</a:t>
          </a:r>
          <a:r>
            <a:rPr lang="ru-RU" sz="3100" kern="1200" dirty="0" smtClean="0">
              <a:solidFill>
                <a:srgbClr val="002060"/>
              </a:solidFill>
            </a:rPr>
            <a:t> і </a:t>
          </a:r>
          <a:r>
            <a:rPr lang="ru-RU" sz="3100" kern="1200" dirty="0" err="1" smtClean="0">
              <a:solidFill>
                <a:srgbClr val="002060"/>
              </a:solidFill>
            </a:rPr>
            <a:t>антисептичними</a:t>
          </a:r>
          <a:r>
            <a:rPr lang="ru-RU" sz="3100" kern="1200" dirty="0" smtClean="0">
              <a:solidFill>
                <a:srgbClr val="002060"/>
              </a:solidFill>
            </a:rPr>
            <a:t> заходами, </a:t>
          </a:r>
          <a:r>
            <a:rPr lang="ru-RU" sz="3100" kern="1200" dirty="0" err="1" smtClean="0">
              <a:solidFill>
                <a:srgbClr val="002060"/>
              </a:solidFill>
            </a:rPr>
            <a:t>наприклад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стерилізуванням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шкіри</a:t>
          </a:r>
          <a:r>
            <a:rPr lang="ru-RU" sz="3100" kern="1200" dirty="0" smtClean="0">
              <a:solidFill>
                <a:srgbClr val="002060"/>
              </a:solidFill>
            </a:rPr>
            <a:t> перед </a:t>
          </a:r>
          <a:r>
            <a:rPr lang="ru-RU" sz="3100" kern="1200" dirty="0" err="1" smtClean="0">
              <a:solidFill>
                <a:srgbClr val="002060"/>
              </a:solidFill>
            </a:rPr>
            <a:t>проникненням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голкою</a:t>
          </a:r>
          <a:r>
            <a:rPr lang="ru-RU" sz="3100" kern="1200" dirty="0" smtClean="0">
              <a:solidFill>
                <a:srgbClr val="002060"/>
              </a:solidFill>
            </a:rPr>
            <a:t> шприца, і </a:t>
          </a:r>
          <a:r>
            <a:rPr lang="ru-RU" sz="3100" kern="1200" dirty="0" err="1" smtClean="0">
              <a:solidFill>
                <a:srgbClr val="002060"/>
              </a:solidFill>
            </a:rPr>
            <a:t>правильним</a:t>
          </a:r>
          <a:r>
            <a:rPr lang="ru-RU" sz="3100" kern="1200" dirty="0" smtClean="0">
              <a:solidFill>
                <a:srgbClr val="002060"/>
              </a:solidFill>
            </a:rPr>
            <a:t> доглядом </a:t>
          </a:r>
          <a:r>
            <a:rPr lang="ru-RU" sz="3100" kern="1200" dirty="0" err="1" smtClean="0">
              <a:solidFill>
                <a:srgbClr val="002060"/>
              </a:solidFill>
            </a:rPr>
            <a:t>катетерів</a:t>
          </a:r>
          <a:r>
            <a:rPr lang="en-US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smtClean="0">
              <a:solidFill>
                <a:srgbClr val="002060"/>
              </a:solidFill>
            </a:rPr>
            <a:t>в </a:t>
          </a:r>
          <a:r>
            <a:rPr lang="ru-RU" sz="3100" kern="1200" dirty="0" err="1" smtClean="0">
              <a:solidFill>
                <a:srgbClr val="002060"/>
              </a:solidFill>
            </a:rPr>
            <a:t>медицині</a:t>
          </a:r>
          <a:r>
            <a:rPr lang="ru-RU" sz="3100" kern="1200" dirty="0" smtClean="0">
              <a:solidFill>
                <a:srgbClr val="002060"/>
              </a:solidFill>
            </a:rPr>
            <a:t>. </a:t>
          </a:r>
          <a:r>
            <a:rPr lang="ru-RU" sz="3100" kern="1200" dirty="0" err="1" smtClean="0">
              <a:solidFill>
                <a:srgbClr val="002060"/>
              </a:solidFill>
            </a:rPr>
            <a:t>Хірургічні</a:t>
          </a:r>
          <a:r>
            <a:rPr lang="ru-RU" sz="3100" kern="1200" dirty="0" smtClean="0">
              <a:solidFill>
                <a:srgbClr val="002060"/>
              </a:solidFill>
            </a:rPr>
            <a:t> і </a:t>
          </a:r>
          <a:r>
            <a:rPr lang="ru-RU" sz="3100" kern="1200" dirty="0" err="1" smtClean="0">
              <a:solidFill>
                <a:srgbClr val="002060"/>
              </a:solidFill>
            </a:rPr>
            <a:t>зубні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інструменти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також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мають</a:t>
          </a:r>
          <a:r>
            <a:rPr lang="ru-RU" sz="3100" kern="1200" dirty="0" smtClean="0">
              <a:solidFill>
                <a:srgbClr val="002060"/>
              </a:solidFill>
            </a:rPr>
            <a:t> бути </a:t>
          </a:r>
          <a:r>
            <a:rPr lang="ru-RU" sz="3100" kern="1200" dirty="0" err="1" smtClean="0">
              <a:solidFill>
                <a:srgbClr val="002060"/>
              </a:solidFill>
            </a:rPr>
            <a:t>простерилізованими</a:t>
          </a:r>
          <a:r>
            <a:rPr lang="ru-RU" sz="3100" kern="1200" dirty="0" smtClean="0">
              <a:solidFill>
                <a:srgbClr val="002060"/>
              </a:solidFill>
            </a:rPr>
            <a:t> </a:t>
          </a:r>
          <a:r>
            <a:rPr lang="ru-RU" sz="3100" kern="1200" dirty="0" err="1" smtClean="0">
              <a:solidFill>
                <a:srgbClr val="002060"/>
              </a:solidFill>
            </a:rPr>
            <a:t>щоб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запобігти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забрудненню</a:t>
          </a:r>
          <a:r>
            <a:rPr lang="ru-RU" sz="3100" kern="1200" dirty="0" smtClean="0">
              <a:solidFill>
                <a:srgbClr val="002060"/>
              </a:solidFill>
            </a:rPr>
            <a:t> і </a:t>
          </a:r>
          <a:r>
            <a:rPr lang="ru-RU" sz="3100" kern="1200" dirty="0" err="1" smtClean="0">
              <a:solidFill>
                <a:srgbClr val="002060"/>
              </a:solidFill>
            </a:rPr>
            <a:t>бактеріальним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інфекціям</a:t>
          </a:r>
          <a:r>
            <a:rPr lang="ru-RU" sz="3100" kern="1200" dirty="0" smtClean="0">
              <a:solidFill>
                <a:srgbClr val="002060"/>
              </a:solidFill>
            </a:rPr>
            <a:t>.</a:t>
          </a:r>
          <a:endParaRPr lang="ru-RU" sz="3100" kern="1200" dirty="0">
            <a:solidFill>
              <a:srgbClr val="002060"/>
            </a:solidFill>
          </a:endParaRPr>
        </a:p>
      </dsp:txBody>
      <dsp:txXfrm>
        <a:off x="1339105" y="1004998"/>
        <a:ext cx="6465790" cy="48525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35F45-FF3F-47D3-A33A-C780EA9C5496}">
      <dsp:nvSpPr>
        <dsp:cNvPr id="0" name=""/>
        <dsp:cNvSpPr/>
      </dsp:nvSpPr>
      <dsp:spPr>
        <a:xfrm>
          <a:off x="11" y="0"/>
          <a:ext cx="9143977" cy="6858000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err="1" smtClean="0">
              <a:solidFill>
                <a:srgbClr val="002060"/>
              </a:solidFill>
            </a:rPr>
            <a:t>Дезинфікуючі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засоби</a:t>
          </a:r>
          <a:r>
            <a:rPr lang="ru-RU" sz="4300" kern="1200" dirty="0" smtClean="0">
              <a:solidFill>
                <a:srgbClr val="002060"/>
              </a:solidFill>
            </a:rPr>
            <a:t>, </a:t>
          </a:r>
          <a:r>
            <a:rPr lang="ru-RU" sz="4300" kern="1200" dirty="0" err="1" smtClean="0">
              <a:solidFill>
                <a:srgbClr val="002060"/>
              </a:solidFill>
            </a:rPr>
            <a:t>наприклад</a:t>
          </a:r>
          <a:r>
            <a:rPr lang="ru-RU" sz="4300" kern="1200" dirty="0" smtClean="0">
              <a:solidFill>
                <a:srgbClr val="002060"/>
              </a:solidFill>
            </a:rPr>
            <a:t>, </a:t>
          </a:r>
          <a:r>
            <a:rPr lang="ru-RU" sz="4300" kern="1200" dirty="0" err="1" smtClean="0">
              <a:solidFill>
                <a:srgbClr val="002060"/>
              </a:solidFill>
            </a:rPr>
            <a:t>вибілювачи</a:t>
          </a:r>
          <a:r>
            <a:rPr lang="ru-RU" sz="4300" kern="1200" dirty="0" smtClean="0">
              <a:solidFill>
                <a:srgbClr val="002060"/>
              </a:solidFill>
            </a:rPr>
            <a:t>, </a:t>
          </a:r>
          <a:r>
            <a:rPr lang="ru-RU" sz="4300" kern="1200" dirty="0" err="1" smtClean="0">
              <a:solidFill>
                <a:srgbClr val="002060"/>
              </a:solidFill>
            </a:rPr>
            <a:t>використовуються</a:t>
          </a:r>
          <a:r>
            <a:rPr lang="ru-RU" sz="4300" kern="1200" dirty="0" smtClean="0">
              <a:solidFill>
                <a:srgbClr val="002060"/>
              </a:solidFill>
            </a:rPr>
            <a:t> для </a:t>
          </a:r>
          <a:r>
            <a:rPr lang="ru-RU" sz="4300" kern="1200" dirty="0" err="1" smtClean="0">
              <a:solidFill>
                <a:srgbClr val="002060"/>
              </a:solidFill>
            </a:rPr>
            <a:t>знищення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бактерій</a:t>
          </a:r>
          <a:r>
            <a:rPr lang="ru-RU" sz="4300" kern="1200" dirty="0" smtClean="0">
              <a:solidFill>
                <a:srgbClr val="002060"/>
              </a:solidFill>
            </a:rPr>
            <a:t> та </a:t>
          </a:r>
          <a:r>
            <a:rPr lang="ru-RU" sz="4300" kern="1200" dirty="0" err="1" smtClean="0">
              <a:solidFill>
                <a:srgbClr val="002060"/>
              </a:solidFill>
            </a:rPr>
            <a:t>інших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патогенів</a:t>
          </a:r>
          <a:r>
            <a:rPr lang="ru-RU" sz="4300" kern="1200" dirty="0" smtClean="0">
              <a:solidFill>
                <a:srgbClr val="002060"/>
              </a:solidFill>
            </a:rPr>
            <a:t> на </a:t>
          </a:r>
          <a:r>
            <a:rPr lang="ru-RU" sz="4300" kern="1200" dirty="0" err="1" smtClean="0">
              <a:solidFill>
                <a:srgbClr val="002060"/>
              </a:solidFill>
            </a:rPr>
            <a:t>поверхнях</a:t>
          </a:r>
          <a:r>
            <a:rPr lang="ru-RU" sz="4300" kern="1200" dirty="0" smtClean="0">
              <a:solidFill>
                <a:srgbClr val="002060"/>
              </a:solidFill>
            </a:rPr>
            <a:t>, </a:t>
          </a:r>
          <a:r>
            <a:rPr lang="ru-RU" sz="4300" kern="1200" dirty="0" err="1" smtClean="0">
              <a:solidFill>
                <a:srgbClr val="002060"/>
              </a:solidFill>
            </a:rPr>
            <a:t>щоб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запобігти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забрудненню</a:t>
          </a:r>
          <a:r>
            <a:rPr lang="ru-RU" sz="4300" kern="1200" dirty="0" smtClean="0">
              <a:solidFill>
                <a:srgbClr val="002060"/>
              </a:solidFill>
            </a:rPr>
            <a:t> і </a:t>
          </a:r>
          <a:r>
            <a:rPr lang="ru-RU" sz="4300" kern="1200" dirty="0" err="1" smtClean="0">
              <a:solidFill>
                <a:srgbClr val="002060"/>
              </a:solidFill>
            </a:rPr>
            <a:t>скоротити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ризик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інфекції</a:t>
          </a:r>
          <a:r>
            <a:rPr lang="ru-RU" sz="4300" kern="1200" dirty="0" smtClean="0">
              <a:solidFill>
                <a:srgbClr val="002060"/>
              </a:solidFill>
            </a:rPr>
            <a:t>.</a:t>
          </a:r>
          <a:endParaRPr lang="ru-RU" sz="4300" kern="1200" dirty="0">
            <a:solidFill>
              <a:srgbClr val="002060"/>
            </a:solidFill>
          </a:endParaRPr>
        </a:p>
      </dsp:txBody>
      <dsp:txXfrm>
        <a:off x="1339115" y="1004331"/>
        <a:ext cx="6465769" cy="4849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98EE8-B761-4092-B860-EABDF8745424}">
      <dsp:nvSpPr>
        <dsp:cNvPr id="0" name=""/>
        <dsp:cNvSpPr/>
      </dsp:nvSpPr>
      <dsp:spPr>
        <a:xfrm>
          <a:off x="7" y="0"/>
          <a:ext cx="9143984" cy="7029400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>
              <a:solidFill>
                <a:srgbClr val="002060"/>
              </a:solidFill>
            </a:rPr>
            <a:t>Бактерії</a:t>
          </a:r>
          <a:r>
            <a:rPr lang="ru-RU" sz="3500" kern="1200" dirty="0" smtClean="0">
              <a:solidFill>
                <a:srgbClr val="002060"/>
              </a:solidFill>
            </a:rPr>
            <a:t> </a:t>
          </a:r>
          <a:r>
            <a:rPr lang="ru-RU" sz="3500" kern="1200" dirty="0" err="1" smtClean="0">
              <a:solidFill>
                <a:srgbClr val="002060"/>
              </a:solidFill>
            </a:rPr>
            <a:t>необхідні</a:t>
          </a:r>
          <a:r>
            <a:rPr lang="ru-RU" sz="3500" kern="1200" dirty="0" smtClean="0">
              <a:solidFill>
                <a:srgbClr val="002060"/>
              </a:solidFill>
            </a:rPr>
            <a:t> для </a:t>
          </a:r>
          <a:r>
            <a:rPr lang="ru-RU" sz="3500" kern="1200" dirty="0" err="1" smtClean="0">
              <a:solidFill>
                <a:srgbClr val="002060"/>
              </a:solidFill>
            </a:rPr>
            <a:t>існування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здорової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людини</a:t>
          </a:r>
          <a:r>
            <a:rPr lang="ru-RU" sz="3500" kern="1200" dirty="0" smtClean="0">
              <a:solidFill>
                <a:srgbClr val="002060"/>
              </a:solidFill>
            </a:rPr>
            <a:t>, але вони </a:t>
          </a:r>
          <a:r>
            <a:rPr lang="ru-RU" sz="3500" kern="1200" dirty="0" err="1" smtClean="0">
              <a:solidFill>
                <a:srgbClr val="002060"/>
              </a:solidFill>
            </a:rPr>
            <a:t>також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складають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істотну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загрозу</a:t>
          </a:r>
          <a:r>
            <a:rPr lang="ru-RU" sz="3500" kern="1200" dirty="0" smtClean="0">
              <a:solidFill>
                <a:srgbClr val="002060"/>
              </a:solidFill>
            </a:rPr>
            <a:t> </a:t>
          </a:r>
          <a:r>
            <a:rPr lang="ru-RU" sz="3500" kern="1200" dirty="0" err="1" smtClean="0">
              <a:solidFill>
                <a:srgbClr val="002060"/>
              </a:solidFill>
            </a:rPr>
            <a:t>здоров'ю</a:t>
          </a:r>
          <a:r>
            <a:rPr lang="ru-RU" sz="3500" kern="1200" dirty="0" smtClean="0">
              <a:solidFill>
                <a:srgbClr val="002060"/>
              </a:solidFill>
            </a:rPr>
            <a:t>, </a:t>
          </a:r>
          <a:r>
            <a:rPr lang="ru-RU" sz="3500" kern="1200" dirty="0" err="1" smtClean="0">
              <a:solidFill>
                <a:srgbClr val="002060"/>
              </a:solidFill>
            </a:rPr>
            <a:t>породжуючи</a:t>
          </a:r>
          <a:r>
            <a:rPr lang="ru-RU" sz="3500" kern="1200" dirty="0" smtClean="0">
              <a:solidFill>
                <a:srgbClr val="002060"/>
              </a:solidFill>
            </a:rPr>
            <a:t> </a:t>
          </a:r>
          <a:r>
            <a:rPr lang="ru-RU" sz="3500" kern="1200" dirty="0" err="1" smtClean="0">
              <a:solidFill>
                <a:srgbClr val="002060"/>
              </a:solidFill>
            </a:rPr>
            <a:t>хвороби</a:t>
          </a:r>
          <a:r>
            <a:rPr lang="ru-RU" sz="3500" kern="1200" dirty="0" smtClean="0">
              <a:solidFill>
                <a:srgbClr val="002060"/>
              </a:solidFill>
            </a:rPr>
            <a:t>. У </a:t>
          </a:r>
          <a:r>
            <a:rPr lang="ru-RU" sz="3500" kern="1200" dirty="0" err="1" smtClean="0">
              <a:solidFill>
                <a:srgbClr val="002060"/>
              </a:solidFill>
            </a:rPr>
            <a:t>тілі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здорової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людини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міститься</a:t>
          </a:r>
          <a:r>
            <a:rPr lang="ru-RU" sz="3500" kern="1200" dirty="0" smtClean="0">
              <a:solidFill>
                <a:srgbClr val="002060"/>
              </a:solidFill>
            </a:rPr>
            <a:t> в 10 </a:t>
          </a:r>
          <a:r>
            <a:rPr lang="ru-RU" sz="3500" kern="1200" dirty="0" err="1" smtClean="0">
              <a:solidFill>
                <a:srgbClr val="002060"/>
              </a:solidFill>
            </a:rPr>
            <a:t>разів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більш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бактеріальних</a:t>
          </a:r>
          <a:r>
            <a:rPr lang="ru-RU" sz="3500" kern="1200" dirty="0" smtClean="0">
              <a:solidFill>
                <a:srgbClr val="002060"/>
              </a:solidFill>
            </a:rPr>
            <a:t> </a:t>
          </a:r>
          <a:r>
            <a:rPr lang="ru-RU" sz="3500" kern="1200" dirty="0" err="1" smtClean="0">
              <a:solidFill>
                <a:srgbClr val="002060"/>
              </a:solidFill>
            </a:rPr>
            <a:t>клітин</a:t>
          </a:r>
          <a:r>
            <a:rPr lang="ru-RU" sz="3500" kern="1200" dirty="0" smtClean="0">
              <a:solidFill>
                <a:srgbClr val="002060"/>
              </a:solidFill>
            </a:rPr>
            <a:t>, </a:t>
          </a:r>
          <a:r>
            <a:rPr lang="ru-RU" sz="3500" kern="1200" dirty="0" err="1" smtClean="0">
              <a:solidFill>
                <a:srgbClr val="002060"/>
              </a:solidFill>
            </a:rPr>
            <a:t>ніж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клітин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людини</a:t>
          </a:r>
          <a:r>
            <a:rPr lang="ru-RU" sz="3500" kern="1200" dirty="0" smtClean="0">
              <a:solidFill>
                <a:srgbClr val="002060"/>
              </a:solidFill>
            </a:rPr>
            <a:t>, </a:t>
          </a:r>
          <a:r>
            <a:rPr lang="ru-RU" sz="3500" kern="1200" dirty="0" err="1" smtClean="0">
              <a:solidFill>
                <a:srgbClr val="002060"/>
              </a:solidFill>
            </a:rPr>
            <a:t>більшість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бактерій</a:t>
          </a:r>
          <a:r>
            <a:rPr lang="ru-RU" sz="3500" kern="1200" dirty="0" smtClean="0">
              <a:solidFill>
                <a:srgbClr val="002060"/>
              </a:solidFill>
            </a:rPr>
            <a:t> </a:t>
          </a:r>
          <a:r>
            <a:rPr lang="ru-RU" sz="3500" kern="1200" dirty="0" err="1" smtClean="0">
              <a:solidFill>
                <a:srgbClr val="002060"/>
              </a:solidFill>
            </a:rPr>
            <a:t>знаходяться</a:t>
          </a:r>
          <a:r>
            <a:rPr lang="ru-RU" sz="3500" kern="1200" dirty="0" smtClean="0">
              <a:solidFill>
                <a:srgbClr val="002060"/>
              </a:solidFill>
            </a:rPr>
            <a:t> на </a:t>
          </a:r>
          <a:r>
            <a:rPr lang="ru-RU" sz="3500" kern="1200" dirty="0" err="1" smtClean="0">
              <a:solidFill>
                <a:srgbClr val="002060"/>
              </a:solidFill>
            </a:rPr>
            <a:t>шкірі</a:t>
          </a:r>
          <a:r>
            <a:rPr lang="ru-RU" sz="3500" kern="1200" dirty="0" smtClean="0">
              <a:solidFill>
                <a:srgbClr val="002060"/>
              </a:solidFill>
            </a:rPr>
            <a:t> і в травному </a:t>
          </a:r>
          <a:r>
            <a:rPr lang="ru-RU" sz="3500" kern="1200" dirty="0" err="1" smtClean="0">
              <a:solidFill>
                <a:srgbClr val="002060"/>
              </a:solidFill>
            </a:rPr>
            <a:t>тракті</a:t>
          </a:r>
          <a:r>
            <a:rPr lang="ru-RU" sz="3500" kern="1200" dirty="0" smtClean="0">
              <a:solidFill>
                <a:srgbClr val="002060"/>
              </a:solidFill>
            </a:rPr>
            <a:t>. </a:t>
          </a:r>
          <a:endParaRPr lang="ru-RU" sz="3500" kern="1200" dirty="0">
            <a:solidFill>
              <a:srgbClr val="002060"/>
            </a:solidFill>
          </a:endParaRPr>
        </a:p>
      </dsp:txBody>
      <dsp:txXfrm>
        <a:off x="1339112" y="1029432"/>
        <a:ext cx="6465774" cy="4970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3B53D-D14A-4E6D-BB65-C73EF4EDF989}">
      <dsp:nvSpPr>
        <dsp:cNvPr id="0" name=""/>
        <dsp:cNvSpPr/>
      </dsp:nvSpPr>
      <dsp:spPr>
        <a:xfrm>
          <a:off x="7" y="0"/>
          <a:ext cx="9143984" cy="6852917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>
              <a:solidFill>
                <a:srgbClr val="002060"/>
              </a:solidFill>
            </a:rPr>
            <a:t>Завдяки їх дрібноті, бактерії-коменсали усюди захоплюють тіла тварин і рослин точно так, як вони захоплюють будь-яку іншу поверхню. Проте, їх зростання може бути збільшене теплотою і потом, тому велике населення цих організмів в людині — наслідок виділень тіла. </a:t>
          </a:r>
          <a:endParaRPr lang="ru-RU" sz="3500" kern="1200">
            <a:solidFill>
              <a:srgbClr val="002060"/>
            </a:solidFill>
          </a:endParaRPr>
        </a:p>
      </dsp:txBody>
      <dsp:txXfrm>
        <a:off x="1339112" y="1003586"/>
        <a:ext cx="6465774" cy="48457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B9793-B784-4217-8EC2-8EA97743C389}">
      <dsp:nvSpPr>
        <dsp:cNvPr id="0" name=""/>
        <dsp:cNvSpPr/>
      </dsp:nvSpPr>
      <dsp:spPr>
        <a:xfrm>
          <a:off x="-11" y="0"/>
          <a:ext cx="9139862" cy="6858000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2060"/>
              </a:solidFill>
            </a:rPr>
            <a:t>У </a:t>
          </a:r>
          <a:r>
            <a:rPr lang="ru-RU" sz="2600" kern="1200" dirty="0" err="1" smtClean="0">
              <a:solidFill>
                <a:srgbClr val="002060"/>
              </a:solidFill>
            </a:rPr>
            <a:t>здоровій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людині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присутні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біля</a:t>
          </a:r>
          <a:r>
            <a:rPr lang="ru-RU" sz="2600" kern="1200" dirty="0" smtClean="0">
              <a:solidFill>
                <a:srgbClr val="002060"/>
              </a:solidFill>
            </a:rPr>
            <a:t> 1000 </a:t>
          </a:r>
          <a:r>
            <a:rPr lang="ru-RU" sz="2600" kern="1200" dirty="0" err="1" smtClean="0">
              <a:solidFill>
                <a:srgbClr val="002060"/>
              </a:solidFill>
            </a:rPr>
            <a:t>видів</a:t>
          </a:r>
          <a:r>
            <a:rPr lang="ru-RU" sz="2600" kern="1200" dirty="0" smtClean="0">
              <a:solidFill>
                <a:srgbClr val="002060"/>
              </a:solidFill>
            </a:rPr>
            <a:t> </a:t>
          </a:r>
          <a:r>
            <a:rPr lang="ru-RU" sz="2600" kern="1200" dirty="0" err="1" smtClean="0">
              <a:solidFill>
                <a:srgbClr val="002060"/>
              </a:solidFill>
            </a:rPr>
            <a:t>бактерій</a:t>
          </a:r>
          <a:r>
            <a:rPr lang="ru-RU" sz="2600" kern="1200" dirty="0" smtClean="0">
              <a:solidFill>
                <a:srgbClr val="002060"/>
              </a:solidFill>
            </a:rPr>
            <a:t>, </a:t>
          </a:r>
          <a:r>
            <a:rPr lang="ru-RU" sz="2600" kern="1200" dirty="0" err="1" smtClean="0">
              <a:solidFill>
                <a:srgbClr val="002060"/>
              </a:solidFill>
            </a:rPr>
            <a:t>здебільшого</a:t>
          </a:r>
          <a:r>
            <a:rPr lang="ru-RU" sz="2600" kern="1200" dirty="0" smtClean="0">
              <a:solidFill>
                <a:srgbClr val="002060"/>
              </a:solidFill>
            </a:rPr>
            <a:t> у кишечнику як флора кишечника, до вони </a:t>
          </a:r>
          <a:r>
            <a:rPr lang="ru-RU" sz="2600" kern="1200" dirty="0" err="1" smtClean="0">
              <a:solidFill>
                <a:srgbClr val="002060"/>
              </a:solidFill>
            </a:rPr>
            <a:t>можуть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сприяти</a:t>
          </a:r>
          <a:r>
            <a:rPr lang="ru-RU" sz="2600" kern="1200" dirty="0" smtClean="0">
              <a:solidFill>
                <a:srgbClr val="002060"/>
              </a:solidFill>
            </a:rPr>
            <a:t> </a:t>
          </a:r>
          <a:r>
            <a:rPr lang="ru-RU" sz="2600" kern="1200" dirty="0" err="1" smtClean="0">
              <a:solidFill>
                <a:srgbClr val="002060"/>
              </a:solidFill>
            </a:rPr>
            <a:t>імунітету</a:t>
          </a:r>
          <a:r>
            <a:rPr lang="en-US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smtClean="0">
              <a:solidFill>
                <a:srgbClr val="002060"/>
              </a:solidFill>
            </a:rPr>
            <a:t>кишечнику, </a:t>
          </a:r>
          <a:r>
            <a:rPr lang="ru-RU" sz="2600" kern="1200" dirty="0" err="1" smtClean="0">
              <a:solidFill>
                <a:srgbClr val="002060"/>
              </a:solidFill>
            </a:rPr>
            <a:t>синтезувати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деякі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необхідні</a:t>
          </a:r>
          <a:r>
            <a:rPr lang="ru-RU" sz="2600" kern="1200" dirty="0" smtClean="0">
              <a:solidFill>
                <a:srgbClr val="002060"/>
              </a:solidFill>
            </a:rPr>
            <a:t> </a:t>
          </a:r>
          <a:r>
            <a:rPr lang="ru-RU" sz="2600" kern="1200" dirty="0" err="1" smtClean="0">
              <a:solidFill>
                <a:srgbClr val="002060"/>
              </a:solidFill>
            </a:rPr>
            <a:t>вітаміни</a:t>
          </a:r>
          <a:r>
            <a:rPr lang="ru-RU" sz="2600" kern="1200" dirty="0" smtClean="0">
              <a:solidFill>
                <a:srgbClr val="002060"/>
              </a:solidFill>
            </a:rPr>
            <a:t>, </a:t>
          </a:r>
          <a:r>
            <a:rPr lang="ru-RU" sz="2600" kern="1200" dirty="0" err="1" smtClean="0">
              <a:solidFill>
                <a:srgbClr val="002060"/>
              </a:solidFill>
            </a:rPr>
            <a:t>наприклад</a:t>
          </a:r>
          <a:r>
            <a:rPr lang="ru-RU" sz="2600" kern="1200" dirty="0" smtClean="0">
              <a:solidFill>
                <a:srgbClr val="002060"/>
              </a:solidFill>
            </a:rPr>
            <a:t> </a:t>
          </a:r>
          <a:r>
            <a:rPr lang="ru-RU" sz="2600" kern="1200" dirty="0" err="1" smtClean="0">
              <a:solidFill>
                <a:srgbClr val="002060"/>
              </a:solidFill>
            </a:rPr>
            <a:t>фолієву</a:t>
          </a:r>
          <a:r>
            <a:rPr lang="ru-RU" sz="2600" kern="1200" dirty="0" smtClean="0">
              <a:solidFill>
                <a:srgbClr val="002060"/>
              </a:solidFill>
            </a:rPr>
            <a:t> кислоту, </a:t>
          </a:r>
          <a:r>
            <a:rPr lang="ru-RU" sz="2600" kern="1200" dirty="0" err="1" smtClean="0">
              <a:solidFill>
                <a:srgbClr val="002060"/>
              </a:solidFill>
            </a:rPr>
            <a:t>вітамін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en-US" sz="2600" kern="1200" dirty="0" smtClean="0">
              <a:solidFill>
                <a:srgbClr val="002060"/>
              </a:solidFill>
            </a:rPr>
            <a:t>K </a:t>
          </a:r>
          <a:r>
            <a:rPr lang="ru-RU" sz="2600" kern="1200" dirty="0" smtClean="0">
              <a:solidFill>
                <a:srgbClr val="002060"/>
              </a:solidFill>
            </a:rPr>
            <a:t>і </a:t>
          </a:r>
          <a:r>
            <a:rPr lang="ru-RU" sz="2600" kern="1200" dirty="0" err="1" smtClean="0">
              <a:solidFill>
                <a:srgbClr val="002060"/>
              </a:solidFill>
            </a:rPr>
            <a:t>біотин</a:t>
          </a:r>
          <a:r>
            <a:rPr lang="ru-RU" sz="2600" kern="1200" dirty="0" smtClean="0">
              <a:solidFill>
                <a:srgbClr val="002060"/>
              </a:solidFill>
            </a:rPr>
            <a:t>, </a:t>
          </a:r>
          <a:r>
            <a:rPr lang="ru-RU" sz="2600" kern="1200" dirty="0" err="1" smtClean="0">
              <a:solidFill>
                <a:srgbClr val="002060"/>
              </a:solidFill>
            </a:rPr>
            <a:t>також</a:t>
          </a:r>
          <a:r>
            <a:rPr lang="ru-RU" sz="2600" kern="1200" dirty="0" smtClean="0">
              <a:solidFill>
                <a:srgbClr val="002060"/>
              </a:solidFill>
            </a:rPr>
            <a:t> як і </a:t>
          </a:r>
          <a:r>
            <a:rPr lang="ru-RU" sz="2600" kern="1200" dirty="0" err="1" smtClean="0">
              <a:solidFill>
                <a:srgbClr val="002060"/>
              </a:solidFill>
            </a:rPr>
            <a:t>розчиняти</a:t>
          </a:r>
          <a:r>
            <a:rPr lang="ru-RU" sz="2600" kern="1200" dirty="0" smtClean="0">
              <a:solidFill>
                <a:srgbClr val="002060"/>
              </a:solidFill>
            </a:rPr>
            <a:t> за </a:t>
          </a:r>
          <a:r>
            <a:rPr lang="ru-RU" sz="2600" kern="1200" dirty="0" err="1" smtClean="0">
              <a:solidFill>
                <a:srgbClr val="002060"/>
              </a:solidFill>
            </a:rPr>
            <a:t>рахунок</a:t>
          </a:r>
          <a:r>
            <a:rPr lang="ru-RU" sz="2600" kern="1200" dirty="0" smtClean="0">
              <a:solidFill>
                <a:srgbClr val="002060"/>
              </a:solidFill>
            </a:rPr>
            <a:t> </a:t>
          </a:r>
          <a:r>
            <a:rPr lang="ru-RU" sz="2600" kern="1200" dirty="0" err="1" smtClean="0">
              <a:solidFill>
                <a:srgbClr val="002060"/>
              </a:solidFill>
            </a:rPr>
            <a:t>ферментації</a:t>
          </a:r>
          <a:r>
            <a:rPr lang="en-US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складні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нерозчинні</a:t>
          </a:r>
          <a:r>
            <a:rPr lang="ru-RU" sz="2600" kern="1200" dirty="0" smtClean="0">
              <a:solidFill>
                <a:srgbClr val="002060"/>
              </a:solidFill>
            </a:rPr>
            <a:t> </a:t>
          </a:r>
          <a:r>
            <a:rPr lang="ru-RU" sz="2600" kern="1200" dirty="0" err="1" smtClean="0">
              <a:solidFill>
                <a:srgbClr val="002060"/>
              </a:solidFill>
            </a:rPr>
            <a:t>вуглеводи</a:t>
          </a:r>
          <a:r>
            <a:rPr lang="ru-RU" sz="2600" kern="1200" dirty="0" smtClean="0">
              <a:solidFill>
                <a:srgbClr val="002060"/>
              </a:solidFill>
            </a:rPr>
            <a:t>. </a:t>
          </a:r>
          <a:r>
            <a:rPr lang="ru-RU" sz="2600" kern="1200" dirty="0" err="1" smtClean="0">
              <a:solidFill>
                <a:srgbClr val="002060"/>
              </a:solidFill>
            </a:rPr>
            <a:t>Бактерії</a:t>
          </a:r>
          <a:r>
            <a:rPr lang="ru-RU" sz="2600" kern="1200" dirty="0" smtClean="0">
              <a:solidFill>
                <a:srgbClr val="002060"/>
              </a:solidFill>
            </a:rPr>
            <a:t>, </a:t>
          </a:r>
          <a:r>
            <a:rPr lang="ru-RU" sz="2600" kern="1200" dirty="0" err="1" smtClean="0">
              <a:solidFill>
                <a:srgbClr val="002060"/>
              </a:solidFill>
            </a:rPr>
            <a:t>які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пропонують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деяку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вигоду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людині-хазяїну</a:t>
          </a:r>
          <a:r>
            <a:rPr lang="ru-RU" sz="2600" kern="1200" dirty="0" smtClean="0">
              <a:solidFill>
                <a:srgbClr val="002060"/>
              </a:solidFill>
            </a:rPr>
            <a:t>, </a:t>
          </a:r>
          <a:r>
            <a:rPr lang="ru-RU" sz="2600" kern="1200" dirty="0" err="1" smtClean="0">
              <a:solidFill>
                <a:srgbClr val="002060"/>
              </a:solidFill>
            </a:rPr>
            <a:t>включають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представників</a:t>
          </a:r>
          <a:r>
            <a:rPr lang="ru-RU" sz="2600" kern="1200" dirty="0" smtClean="0">
              <a:solidFill>
                <a:srgbClr val="002060"/>
              </a:solidFill>
            </a:rPr>
            <a:t> роду </a:t>
          </a:r>
          <a:r>
            <a:rPr lang="en-US" sz="2600" i="1" kern="1200" dirty="0" smtClean="0">
              <a:solidFill>
                <a:srgbClr val="002060"/>
              </a:solidFill>
            </a:rPr>
            <a:t>Lactobacillus</a:t>
          </a:r>
          <a:r>
            <a:rPr lang="en-US" sz="2600" kern="1200" dirty="0" smtClean="0">
              <a:solidFill>
                <a:srgbClr val="002060"/>
              </a:solidFill>
            </a:rPr>
            <a:t>, </a:t>
          </a:r>
          <a:r>
            <a:rPr lang="ru-RU" sz="2600" kern="1200" dirty="0" err="1" smtClean="0">
              <a:solidFill>
                <a:srgbClr val="002060"/>
              </a:solidFill>
            </a:rPr>
            <a:t>які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перетворюють</a:t>
          </a:r>
          <a:r>
            <a:rPr lang="ru-RU" sz="2600" kern="1200" dirty="0" smtClean="0">
              <a:solidFill>
                <a:srgbClr val="002060"/>
              </a:solidFill>
            </a:rPr>
            <a:t> </a:t>
          </a:r>
          <a:r>
            <a:rPr lang="ru-RU" sz="2600" kern="1200" dirty="0" err="1" smtClean="0">
              <a:solidFill>
                <a:srgbClr val="002060"/>
              </a:solidFill>
            </a:rPr>
            <a:t>молочні</a:t>
          </a:r>
          <a:r>
            <a:rPr lang="ru-RU" sz="2600" kern="1200" dirty="0" smtClean="0">
              <a:solidFill>
                <a:srgbClr val="002060"/>
              </a:solidFill>
            </a:rPr>
            <a:t> </a:t>
          </a:r>
          <a:r>
            <a:rPr lang="ru-RU" sz="2600" kern="1200" dirty="0" err="1" smtClean="0">
              <a:solidFill>
                <a:srgbClr val="002060"/>
              </a:solidFill>
            </a:rPr>
            <a:t>білки</a:t>
          </a:r>
          <a:r>
            <a:rPr lang="ru-RU" sz="2600" kern="1200" dirty="0" smtClean="0">
              <a:solidFill>
                <a:srgbClr val="002060"/>
              </a:solidFill>
            </a:rPr>
            <a:t> на </a:t>
          </a:r>
          <a:r>
            <a:rPr lang="ru-RU" sz="2600" kern="1200" dirty="0" err="1" smtClean="0">
              <a:solidFill>
                <a:srgbClr val="002060"/>
              </a:solidFill>
            </a:rPr>
            <a:t>молочну</a:t>
          </a:r>
          <a:r>
            <a:rPr lang="ru-RU" sz="2600" kern="1200" dirty="0" smtClean="0">
              <a:solidFill>
                <a:srgbClr val="002060"/>
              </a:solidFill>
            </a:rPr>
            <a:t> кислоту в кишечнику . 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1338491" y="1004331"/>
        <a:ext cx="6462858" cy="4849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2E3A8-88C7-4CD4-BF45-E03218EFDC03}">
      <dsp:nvSpPr>
        <dsp:cNvPr id="0" name=""/>
        <dsp:cNvSpPr/>
      </dsp:nvSpPr>
      <dsp:spPr>
        <a:xfrm>
          <a:off x="3" y="0"/>
          <a:ext cx="9134184" cy="6839063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Присутність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бактеріальних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колоній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також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перешкоджає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зростанню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потенційно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 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хвороботворних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 (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патогенних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)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бактерій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(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зазвичай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через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конкурентне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виключення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), і тому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деякі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з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цих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вигідних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бактерії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навіть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продаються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як 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пробіотичні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 </a:t>
          </a:r>
          <a:r>
            <a:rPr lang="ru-RU" sz="2800" kern="1200" dirty="0" err="1" smtClean="0">
              <a:solidFill>
                <a:schemeClr val="accent2">
                  <a:lumMod val="50000"/>
                </a:schemeClr>
              </a:solidFill>
            </a:rPr>
            <a:t>харчові</a:t>
          </a:r>
          <a:r>
            <a:rPr lang="ru-RU" sz="2800" kern="1200" dirty="0" smtClean="0">
              <a:solidFill>
                <a:schemeClr val="accent2">
                  <a:lumMod val="50000"/>
                </a:schemeClr>
              </a:solidFill>
            </a:rPr>
            <a:t> добавки </a:t>
          </a:r>
          <a:r>
            <a:rPr lang="en-US" sz="2800" kern="1200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ru-RU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337673" y="1001558"/>
        <a:ext cx="6458844" cy="48359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5809D-5B2B-49BC-8126-DB4598E59013}">
      <dsp:nvSpPr>
        <dsp:cNvPr id="0" name=""/>
        <dsp:cNvSpPr/>
      </dsp:nvSpPr>
      <dsp:spPr>
        <a:xfrm>
          <a:off x="7" y="0"/>
          <a:ext cx="9128169" cy="6855296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Хоча</a:t>
          </a:r>
          <a:r>
            <a:rPr lang="ru-RU" sz="2600" kern="1200" dirty="0" smtClean="0"/>
            <a:t> обширна </a:t>
          </a:r>
          <a:r>
            <a:rPr lang="ru-RU" sz="2600" kern="1200" dirty="0" err="1" smtClean="0"/>
            <a:t>більшість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бактерій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безневинні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або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вигідні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деякі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хвороботворні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бактерії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викликають</a:t>
          </a:r>
          <a:r>
            <a:rPr lang="ru-RU" sz="2600" kern="1200" dirty="0" smtClean="0"/>
            <a:t> </a:t>
          </a:r>
          <a:r>
            <a:rPr lang="ru-RU" sz="2600" kern="1200" dirty="0" err="1" smtClean="0"/>
            <a:t>інфекційні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захворювання</a:t>
          </a:r>
          <a:r>
            <a:rPr lang="ru-RU" sz="2600" kern="1200" dirty="0" smtClean="0"/>
            <a:t>. </a:t>
          </a:r>
          <a:r>
            <a:rPr lang="ru-RU" sz="2600" kern="1200" dirty="0" err="1" smtClean="0"/>
            <a:t>Найзагальнішою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бактеріальною</a:t>
          </a:r>
          <a:r>
            <a:rPr lang="ru-RU" sz="2600" kern="1200" dirty="0" smtClean="0"/>
            <a:t> хворобою зараз є </a:t>
          </a:r>
          <a:r>
            <a:rPr lang="ru-RU" sz="2600" kern="1200" dirty="0" err="1" smtClean="0"/>
            <a:t>туберкульоз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який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викликається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бактерією</a:t>
          </a:r>
          <a:r>
            <a:rPr lang="ru-RU" sz="2600" kern="1200" dirty="0" smtClean="0"/>
            <a:t> </a:t>
          </a:r>
          <a:r>
            <a:rPr lang="en-US" sz="2600" i="1" kern="1200" dirty="0" smtClean="0"/>
            <a:t>Mycobacterium tuberculosis</a:t>
          </a:r>
          <a:r>
            <a:rPr lang="en-US" sz="2600" kern="1200" dirty="0" smtClean="0"/>
            <a:t>, </a:t>
          </a:r>
          <a:r>
            <a:rPr lang="ru-RU" sz="2600" kern="1200" dirty="0" smtClean="0"/>
            <a:t>яка </a:t>
          </a:r>
          <a:r>
            <a:rPr lang="ru-RU" sz="2600" kern="1200" dirty="0" err="1" smtClean="0"/>
            <a:t>вбиває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близько</a:t>
          </a:r>
          <a:r>
            <a:rPr lang="ru-RU" sz="2600" kern="1200" dirty="0" smtClean="0"/>
            <a:t> 2 </a:t>
          </a:r>
          <a:r>
            <a:rPr lang="ru-RU" sz="2600" kern="1200" dirty="0" err="1" smtClean="0"/>
            <a:t>мільйонів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чоловік</a:t>
          </a:r>
          <a:r>
            <a:rPr lang="ru-RU" sz="2600" kern="1200" dirty="0" smtClean="0"/>
            <a:t> у </a:t>
          </a:r>
          <a:r>
            <a:rPr lang="ru-RU" sz="2600" kern="1200" dirty="0" err="1" smtClean="0"/>
            <a:t>рік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здебільшого</a:t>
          </a:r>
          <a:r>
            <a:rPr lang="ru-RU" sz="2600" kern="1200" dirty="0" smtClean="0"/>
            <a:t> в </a:t>
          </a:r>
          <a:r>
            <a:rPr lang="ru-RU" sz="2600" kern="1200" dirty="0" err="1" smtClean="0"/>
            <a:t>Південній</a:t>
          </a:r>
          <a:r>
            <a:rPr lang="ru-RU" sz="2600" kern="1200" dirty="0" smtClean="0"/>
            <a:t> та </a:t>
          </a:r>
          <a:r>
            <a:rPr lang="ru-RU" sz="2600" kern="1200" dirty="0" err="1" smtClean="0"/>
            <a:t>Центральній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Африці</a:t>
          </a:r>
          <a:r>
            <a:rPr lang="ru-RU" sz="2600" kern="1200" dirty="0" smtClean="0"/>
            <a:t>. </a:t>
          </a:r>
          <a:r>
            <a:rPr lang="ru-RU" sz="2600" kern="1200" dirty="0" err="1" smtClean="0"/>
            <a:t>Хвороботворні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бактерії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викликають</a:t>
          </a:r>
          <a:r>
            <a:rPr lang="ru-RU" sz="2600" kern="1200" dirty="0" smtClean="0"/>
            <a:t> і </a:t>
          </a:r>
          <a:r>
            <a:rPr lang="ru-RU" sz="2600" kern="1200" dirty="0" err="1" smtClean="0"/>
            <a:t>інші</a:t>
          </a:r>
          <a:r>
            <a:rPr lang="ru-RU" sz="2600" kern="1200" dirty="0" smtClean="0"/>
            <a:t> глобально </a:t>
          </a:r>
          <a:r>
            <a:rPr lang="ru-RU" sz="2600" kern="1200" dirty="0" err="1" smtClean="0"/>
            <a:t>важливі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хвороби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наприклад</a:t>
          </a:r>
          <a:r>
            <a:rPr lang="ru-RU" sz="2600" kern="1200" dirty="0" smtClean="0"/>
            <a:t> </a:t>
          </a:r>
          <a:r>
            <a:rPr lang="ru-RU" sz="2600" kern="1200" dirty="0" err="1" smtClean="0"/>
            <a:t>пневмонію</a:t>
          </a:r>
          <a:r>
            <a:rPr lang="ru-RU" sz="2600" kern="1200" dirty="0" smtClean="0"/>
            <a:t>, яку </a:t>
          </a:r>
          <a:r>
            <a:rPr lang="ru-RU" sz="2600" kern="1200" dirty="0" err="1" smtClean="0"/>
            <a:t>можуть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викликати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багато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бактерій</a:t>
          </a:r>
          <a:r>
            <a:rPr lang="en-US" sz="2600" kern="1200" dirty="0" smtClean="0"/>
            <a:t>.</a:t>
          </a:r>
          <a:endParaRPr lang="ru-RU" sz="2600" kern="1200" dirty="0"/>
        </a:p>
      </dsp:txBody>
      <dsp:txXfrm>
        <a:off x="1336796" y="1003935"/>
        <a:ext cx="6454591" cy="48474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84A5D-3249-453A-AD9F-8DEB9444ECF7}">
      <dsp:nvSpPr>
        <dsp:cNvPr id="0" name=""/>
        <dsp:cNvSpPr/>
      </dsp:nvSpPr>
      <dsp:spPr>
        <a:xfrm>
          <a:off x="179492" y="0"/>
          <a:ext cx="8783768" cy="6866772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err="1" smtClean="0">
              <a:solidFill>
                <a:srgbClr val="002060"/>
              </a:solidFill>
            </a:rPr>
            <a:t>Постулати</a:t>
          </a:r>
          <a:r>
            <a:rPr lang="ru-RU" sz="4300" kern="1200" dirty="0" smtClean="0">
              <a:solidFill>
                <a:srgbClr val="002060"/>
              </a:solidFill>
            </a:rPr>
            <a:t> Коха, </a:t>
          </a:r>
          <a:r>
            <a:rPr lang="ru-RU" sz="4300" kern="1200" dirty="0" err="1" smtClean="0">
              <a:solidFill>
                <a:srgbClr val="002060"/>
              </a:solidFill>
            </a:rPr>
            <a:t>запропоновані</a:t>
          </a:r>
          <a:r>
            <a:rPr lang="ru-RU" sz="4300" kern="1200" dirty="0" smtClean="0">
              <a:solidFill>
                <a:srgbClr val="002060"/>
              </a:solidFill>
            </a:rPr>
            <a:t> Робертом Кохом в 1890, — </a:t>
          </a:r>
          <a:r>
            <a:rPr lang="ru-RU" sz="4300" kern="1200" dirty="0" err="1" smtClean="0">
              <a:solidFill>
                <a:srgbClr val="002060"/>
              </a:solidFill>
            </a:rPr>
            <a:t>критерії</a:t>
          </a:r>
          <a:r>
            <a:rPr lang="ru-RU" sz="4300" kern="1200" dirty="0" smtClean="0">
              <a:solidFill>
                <a:srgbClr val="002060"/>
              </a:solidFill>
            </a:rPr>
            <a:t>, </a:t>
          </a:r>
          <a:r>
            <a:rPr lang="ru-RU" sz="4300" kern="1200" dirty="0" err="1" smtClean="0">
              <a:solidFill>
                <a:srgbClr val="002060"/>
              </a:solidFill>
            </a:rPr>
            <a:t>створені</a:t>
          </a:r>
          <a:r>
            <a:rPr lang="ru-RU" sz="4300" kern="1200" dirty="0" smtClean="0">
              <a:solidFill>
                <a:srgbClr val="002060"/>
              </a:solidFill>
            </a:rPr>
            <a:t> для </a:t>
          </a:r>
          <a:r>
            <a:rPr lang="ru-RU" sz="4300" kern="1200" dirty="0" err="1" smtClean="0">
              <a:solidFill>
                <a:srgbClr val="002060"/>
              </a:solidFill>
            </a:rPr>
            <a:t>встановлення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причинних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взаємовідношень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між</a:t>
          </a:r>
          <a:r>
            <a:rPr lang="ru-RU" sz="4300" kern="1200" dirty="0" smtClean="0">
              <a:solidFill>
                <a:srgbClr val="002060"/>
              </a:solidFill>
            </a:rPr>
            <a:t> </a:t>
          </a:r>
          <a:r>
            <a:rPr lang="ru-RU" sz="4300" kern="1200" dirty="0" err="1" smtClean="0">
              <a:solidFill>
                <a:srgbClr val="002060"/>
              </a:solidFill>
            </a:rPr>
            <a:t>підозрююмим</a:t>
          </a:r>
          <a:r>
            <a:rPr lang="ru-RU" sz="4300" kern="1200" dirty="0" smtClean="0">
              <a:solidFill>
                <a:srgbClr val="002060"/>
              </a:solidFill>
            </a:rPr>
            <a:t> </a:t>
          </a:r>
          <a:r>
            <a:rPr lang="ru-RU" sz="4300" kern="1200" dirty="0" err="1" smtClean="0">
              <a:solidFill>
                <a:srgbClr val="002060"/>
              </a:solidFill>
            </a:rPr>
            <a:t>мікробом-збудником</a:t>
          </a:r>
          <a:r>
            <a:rPr lang="ru-RU" sz="4300" kern="1200" dirty="0" smtClean="0">
              <a:solidFill>
                <a:srgbClr val="002060"/>
              </a:solidFill>
            </a:rPr>
            <a:t> і хворобою. </a:t>
          </a:r>
          <a:endParaRPr lang="ru-RU" sz="4300" kern="1200" dirty="0">
            <a:solidFill>
              <a:srgbClr val="002060"/>
            </a:solidFill>
          </a:endParaRPr>
        </a:p>
      </dsp:txBody>
      <dsp:txXfrm>
        <a:off x="1465845" y="1005615"/>
        <a:ext cx="6211062" cy="48555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3A9A7-8A8D-491B-A2A0-881E54137C97}">
      <dsp:nvSpPr>
        <dsp:cNvPr id="0" name=""/>
        <dsp:cNvSpPr/>
      </dsp:nvSpPr>
      <dsp:spPr>
        <a:xfrm>
          <a:off x="11" y="0"/>
          <a:ext cx="9143977" cy="6858000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>
              <a:solidFill>
                <a:srgbClr val="002060"/>
              </a:solidFill>
            </a:rPr>
            <a:t>Збудник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відомої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хвороби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інколи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виявляється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навіть</a:t>
          </a:r>
          <a:r>
            <a:rPr lang="ru-RU" sz="3400" kern="1200" dirty="0" smtClean="0">
              <a:solidFill>
                <a:srgbClr val="002060"/>
              </a:solidFill>
            </a:rPr>
            <a:t> для хвороб, </a:t>
          </a:r>
          <a:r>
            <a:rPr lang="ru-RU" sz="3400" kern="1200" dirty="0" err="1" smtClean="0">
              <a:solidFill>
                <a:srgbClr val="002060"/>
              </a:solidFill>
            </a:rPr>
            <a:t>які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протягом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довгого</a:t>
          </a:r>
          <a:r>
            <a:rPr lang="ru-RU" sz="3400" kern="1200" dirty="0" smtClean="0">
              <a:solidFill>
                <a:srgbClr val="002060"/>
              </a:solidFill>
            </a:rPr>
            <a:t> часу </a:t>
          </a:r>
          <a:r>
            <a:rPr lang="ru-RU" sz="3400" kern="1200" dirty="0" err="1" smtClean="0">
              <a:solidFill>
                <a:srgbClr val="002060"/>
              </a:solidFill>
            </a:rPr>
            <a:t>вважалися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викликаними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іншими</a:t>
          </a:r>
          <a:r>
            <a:rPr lang="ru-RU" sz="3400" kern="1200" dirty="0" smtClean="0">
              <a:solidFill>
                <a:srgbClr val="002060"/>
              </a:solidFill>
            </a:rPr>
            <a:t> причинами, </a:t>
          </a:r>
          <a:r>
            <a:rPr lang="ru-RU" sz="3400" kern="1200" dirty="0" err="1" smtClean="0">
              <a:solidFill>
                <a:srgbClr val="002060"/>
              </a:solidFill>
            </a:rPr>
            <a:t>наприклад</a:t>
          </a:r>
          <a:r>
            <a:rPr lang="ru-RU" sz="3400" kern="1200" dirty="0" smtClean="0">
              <a:solidFill>
                <a:srgbClr val="002060"/>
              </a:solidFill>
            </a:rPr>
            <a:t>, </a:t>
          </a:r>
          <a:r>
            <a:rPr lang="ru-RU" sz="3400" kern="1200" dirty="0" err="1" smtClean="0">
              <a:solidFill>
                <a:srgbClr val="002060"/>
              </a:solidFill>
            </a:rPr>
            <a:t>збудником</a:t>
          </a:r>
          <a:r>
            <a:rPr lang="ru-RU" sz="3400" kern="1200" dirty="0" smtClean="0">
              <a:solidFill>
                <a:srgbClr val="002060"/>
              </a:solidFill>
            </a:rPr>
            <a:t> </a:t>
          </a:r>
          <a:r>
            <a:rPr lang="ru-RU" sz="3400" kern="1200" dirty="0" err="1" smtClean="0">
              <a:solidFill>
                <a:srgbClr val="002060"/>
              </a:solidFill>
            </a:rPr>
            <a:t>виразки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шлунку</a:t>
          </a:r>
          <a:r>
            <a:rPr lang="ru-RU" sz="3400" kern="1200" dirty="0" smtClean="0">
              <a:solidFill>
                <a:srgbClr val="002060"/>
              </a:solidFill>
            </a:rPr>
            <a:t> </a:t>
          </a:r>
          <a:r>
            <a:rPr lang="ru-RU" sz="3400" kern="1200" dirty="0" err="1" smtClean="0">
              <a:solidFill>
                <a:srgbClr val="002060"/>
              </a:solidFill>
            </a:rPr>
            <a:t>виявилася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бактерія</a:t>
          </a:r>
          <a:r>
            <a:rPr lang="en-US" sz="3400" i="1" kern="1200" dirty="0" smtClean="0">
              <a:solidFill>
                <a:srgbClr val="002060"/>
              </a:solidFill>
            </a:rPr>
            <a:t>Helicobacter pylori</a:t>
          </a:r>
          <a:r>
            <a:rPr lang="en-US" sz="3400" kern="1200" dirty="0" smtClean="0">
              <a:solidFill>
                <a:srgbClr val="002060"/>
              </a:solidFill>
            </a:rPr>
            <a:t>, </a:t>
          </a:r>
          <a:r>
            <a:rPr lang="ru-RU" sz="3400" kern="1200" dirty="0" err="1" smtClean="0">
              <a:solidFill>
                <a:srgbClr val="002060"/>
              </a:solidFill>
            </a:rPr>
            <a:t>відкрита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тільки</a:t>
          </a:r>
          <a:r>
            <a:rPr lang="ru-RU" sz="3400" kern="1200" dirty="0" smtClean="0">
              <a:solidFill>
                <a:srgbClr val="002060"/>
              </a:solidFill>
            </a:rPr>
            <a:t> на початку 1990-х </a:t>
          </a:r>
          <a:r>
            <a:rPr lang="ru-RU" sz="3400" kern="1200" dirty="0" err="1" smtClean="0">
              <a:solidFill>
                <a:srgbClr val="002060"/>
              </a:solidFill>
            </a:rPr>
            <a:t>років</a:t>
          </a:r>
          <a:r>
            <a:rPr lang="ru-RU" sz="3400" kern="1200" dirty="0" smtClean="0">
              <a:solidFill>
                <a:srgbClr val="002060"/>
              </a:solidFill>
            </a:rPr>
            <a:t>.</a:t>
          </a:r>
          <a:endParaRPr lang="ru-RU" sz="3400" kern="1200" dirty="0">
            <a:solidFill>
              <a:srgbClr val="002060"/>
            </a:solidFill>
          </a:endParaRPr>
        </a:p>
      </dsp:txBody>
      <dsp:txXfrm>
        <a:off x="1339115" y="1004331"/>
        <a:ext cx="6465769" cy="48493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0082F-232B-46A6-AA82-197E0602D098}">
      <dsp:nvSpPr>
        <dsp:cNvPr id="0" name=""/>
        <dsp:cNvSpPr/>
      </dsp:nvSpPr>
      <dsp:spPr>
        <a:xfrm>
          <a:off x="14" y="0"/>
          <a:ext cx="9143970" cy="6862370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>
              <a:solidFill>
                <a:srgbClr val="002060"/>
              </a:solidFill>
            </a:rPr>
            <a:t>Кожний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від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патогенних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бактерій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має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характерну</a:t>
          </a:r>
          <a:r>
            <a:rPr lang="ru-RU" sz="3400" kern="1200" dirty="0" smtClean="0">
              <a:solidFill>
                <a:srgbClr val="002060"/>
              </a:solidFill>
            </a:rPr>
            <a:t> картину </a:t>
          </a:r>
          <a:r>
            <a:rPr lang="ru-RU" sz="3400" kern="1200" dirty="0" err="1" smtClean="0">
              <a:solidFill>
                <a:srgbClr val="002060"/>
              </a:solidFill>
            </a:rPr>
            <a:t>взаємодії</a:t>
          </a:r>
          <a:r>
            <a:rPr lang="ru-RU" sz="3400" kern="1200" dirty="0" smtClean="0">
              <a:solidFill>
                <a:srgbClr val="002060"/>
              </a:solidFill>
            </a:rPr>
            <a:t> з </a:t>
          </a:r>
          <a:r>
            <a:rPr lang="ru-RU" sz="3400" kern="1200" dirty="0" err="1" smtClean="0">
              <a:solidFill>
                <a:srgbClr val="002060"/>
              </a:solidFill>
            </a:rPr>
            <a:t>людиною-хазяїном</a:t>
          </a:r>
          <a:r>
            <a:rPr lang="ru-RU" sz="3400" kern="1200" dirty="0" smtClean="0">
              <a:solidFill>
                <a:srgbClr val="002060"/>
              </a:solidFill>
            </a:rPr>
            <a:t>. </a:t>
          </a:r>
          <a:r>
            <a:rPr lang="ru-RU" sz="3400" kern="1200" dirty="0" err="1" smtClean="0">
              <a:solidFill>
                <a:srgbClr val="002060"/>
              </a:solidFill>
            </a:rPr>
            <a:t>Деякі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бактерії</a:t>
          </a:r>
          <a:r>
            <a:rPr lang="en-US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можуть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викликати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інфекції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шкіри,пневмонію</a:t>
          </a:r>
          <a:r>
            <a:rPr lang="ru-RU" sz="3400" kern="1200" dirty="0" smtClean="0">
              <a:solidFill>
                <a:srgbClr val="002060"/>
              </a:solidFill>
            </a:rPr>
            <a:t>, </a:t>
          </a:r>
          <a:r>
            <a:rPr lang="ru-RU" sz="3400" kern="1200" dirty="0" err="1" smtClean="0">
              <a:solidFill>
                <a:srgbClr val="002060"/>
              </a:solidFill>
            </a:rPr>
            <a:t>менінгіт</a:t>
          </a:r>
          <a:r>
            <a:rPr lang="ru-RU" sz="3400" kern="1200" dirty="0" smtClean="0">
              <a:solidFill>
                <a:srgbClr val="002060"/>
              </a:solidFill>
            </a:rPr>
            <a:t> і </a:t>
          </a:r>
          <a:r>
            <a:rPr lang="ru-RU" sz="3400" kern="1200" dirty="0" err="1" smtClean="0">
              <a:solidFill>
                <a:srgbClr val="002060"/>
              </a:solidFill>
            </a:rPr>
            <a:t>навіть</a:t>
          </a:r>
          <a:r>
            <a:rPr lang="ru-RU" sz="3400" kern="1200" dirty="0" smtClean="0">
              <a:solidFill>
                <a:srgbClr val="002060"/>
              </a:solidFill>
            </a:rPr>
            <a:t> сепсис, </a:t>
          </a:r>
          <a:r>
            <a:rPr lang="ru-RU" sz="3400" kern="1200" dirty="0" err="1" smtClean="0">
              <a:solidFill>
                <a:srgbClr val="002060"/>
              </a:solidFill>
            </a:rPr>
            <a:t>системну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запалювальну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відповідь</a:t>
          </a:r>
          <a:r>
            <a:rPr lang="ru-RU" sz="3400" kern="1200" dirty="0" smtClean="0">
              <a:solidFill>
                <a:srgbClr val="002060"/>
              </a:solidFill>
            </a:rPr>
            <a:t>, </a:t>
          </a:r>
          <a:r>
            <a:rPr lang="ru-RU" sz="3400" kern="1200" dirty="0" err="1" smtClean="0">
              <a:solidFill>
                <a:srgbClr val="002060"/>
              </a:solidFill>
            </a:rPr>
            <a:t>що</a:t>
          </a:r>
          <a:r>
            <a:rPr lang="ru-RU" sz="3400" kern="1200" dirty="0" smtClean="0">
              <a:solidFill>
                <a:srgbClr val="002060"/>
              </a:solidFill>
            </a:rPr>
            <a:t> приводить до шокового стану, </a:t>
          </a:r>
          <a:r>
            <a:rPr lang="ru-RU" sz="3400" kern="1200" dirty="0" err="1" smtClean="0">
              <a:solidFill>
                <a:srgbClr val="002060"/>
              </a:solidFill>
            </a:rPr>
            <a:t>масивної</a:t>
          </a:r>
          <a:r>
            <a:rPr lang="ru-RU" sz="3400" kern="1200" dirty="0" smtClean="0">
              <a:solidFill>
                <a:srgbClr val="002060"/>
              </a:solidFill>
            </a:rPr>
            <a:t> </a:t>
          </a:r>
          <a:r>
            <a:rPr lang="ru-RU" sz="3400" kern="1200" dirty="0" err="1" smtClean="0">
              <a:solidFill>
                <a:srgbClr val="002060"/>
              </a:solidFill>
            </a:rPr>
            <a:t>вазоділатації</a:t>
          </a:r>
          <a:r>
            <a:rPr lang="ru-RU" sz="3400" kern="1200" dirty="0" smtClean="0">
              <a:solidFill>
                <a:srgbClr val="002060"/>
              </a:solidFill>
            </a:rPr>
            <a:t> і </a:t>
          </a:r>
          <a:r>
            <a:rPr lang="ru-RU" sz="3400" kern="1200" dirty="0" err="1" smtClean="0">
              <a:solidFill>
                <a:srgbClr val="002060"/>
              </a:solidFill>
            </a:rPr>
            <a:t>смерті</a:t>
          </a:r>
          <a:r>
            <a:rPr lang="ru-RU" sz="3400" kern="1200" dirty="0" smtClean="0">
              <a:solidFill>
                <a:srgbClr val="002060"/>
              </a:solidFill>
            </a:rPr>
            <a:t> . </a:t>
          </a:r>
          <a:endParaRPr lang="ru-RU" sz="3400" kern="1200" dirty="0">
            <a:solidFill>
              <a:srgbClr val="002060"/>
            </a:solidFill>
          </a:endParaRPr>
        </a:p>
      </dsp:txBody>
      <dsp:txXfrm>
        <a:off x="1339117" y="1004971"/>
        <a:ext cx="6465764" cy="4852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296EA-4A9E-4D01-A0CB-987B91027949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BCD53-808B-4BCB-BB7F-E483C3E65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6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CD53-808B-4BCB-BB7F-E483C3E655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5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ашка\Фоны\359689-1366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34"/>
          <a:stretch/>
        </p:blipFill>
        <p:spPr bwMode="auto">
          <a:xfrm>
            <a:off x="-7492" y="0"/>
            <a:ext cx="9151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242866"/>
              </p:ext>
            </p:extLst>
          </p:nvPr>
        </p:nvGraphicFramePr>
        <p:xfrm>
          <a:off x="0" y="13111"/>
          <a:ext cx="9144000" cy="684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33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ашка\Фоны\471477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"/>
            <a:ext cx="9144000" cy="685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57696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0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ашка\Фоны\422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70"/>
            <a:ext cx="9144000" cy="68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563610"/>
              </p:ext>
            </p:extLst>
          </p:nvPr>
        </p:nvGraphicFramePr>
        <p:xfrm>
          <a:off x="0" y="-4370"/>
          <a:ext cx="9144000" cy="686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08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ашка\Фоны\462528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98" y="0"/>
            <a:ext cx="9178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10857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35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ашка\Фоны\548837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861999"/>
              </p:ext>
            </p:extLst>
          </p:nvPr>
        </p:nvGraphicFramePr>
        <p:xfrm>
          <a:off x="26756" y="18937"/>
          <a:ext cx="9009740" cy="683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072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ашка\Фоны\325466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922573"/>
              </p:ext>
            </p:extLst>
          </p:nvPr>
        </p:nvGraphicFramePr>
        <p:xfrm>
          <a:off x="-3512" y="0"/>
          <a:ext cx="914751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40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ашка\Фоны\380637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98"/>
            <a:ext cx="9252520" cy="688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468924"/>
              </p:ext>
            </p:extLst>
          </p:nvPr>
        </p:nvGraphicFramePr>
        <p:xfrm>
          <a:off x="0" y="-28098"/>
          <a:ext cx="9252520" cy="6886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57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ашка\Фоны\335408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4" y="-14514"/>
            <a:ext cx="9150333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720861"/>
              </p:ext>
            </p:extLst>
          </p:nvPr>
        </p:nvGraphicFramePr>
        <p:xfrm>
          <a:off x="-1" y="-4553"/>
          <a:ext cx="9143999" cy="686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454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ашка\Фоны\400603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8118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91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7" name="Picture 59" descr="D:\Дашка\Фоны\макро_голубой_роса_кап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-41275" y="0"/>
            <a:ext cx="11598051" cy="6858000"/>
            <a:chOff x="2196" y="9930"/>
            <a:chExt cx="10376" cy="6691"/>
          </a:xfrm>
        </p:grpSpPr>
        <p:sp>
          <p:nvSpPr>
            <p:cNvPr id="6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196" y="9930"/>
              <a:ext cx="10376" cy="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 rot="5400000">
              <a:off x="3466" y="11162"/>
              <a:ext cx="1708" cy="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КОНТАКТНИЙ</a:t>
              </a: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34"/>
            <p:cNvSpPr>
              <a:spLocks noChangeArrowheads="1"/>
            </p:cNvSpPr>
            <p:nvPr/>
          </p:nvSpPr>
          <p:spPr bwMode="auto">
            <a:xfrm rot="5400000">
              <a:off x="4900" y="11124"/>
              <a:ext cx="1708" cy="80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itchFamily="18" charset="0"/>
                  <a:cs typeface="Arial" panose="020B0604020202020204" pitchFamily="34" charset="0"/>
                </a:rPr>
                <a:t>КОНТАКТНО-ПОБУТОВИЙ</a:t>
              </a:r>
              <a:endParaRPr kumimoji="0" lang="uk-UA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33"/>
            <p:cNvSpPr>
              <a:spLocks noChangeArrowheads="1"/>
            </p:cNvSpPr>
            <p:nvPr/>
          </p:nvSpPr>
          <p:spPr bwMode="auto">
            <a:xfrm rot="5400000">
              <a:off x="6354" y="11143"/>
              <a:ext cx="1707" cy="73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ПОВІТРЯНО-КРАПЛИННИЙ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32"/>
            <p:cNvSpPr>
              <a:spLocks noChangeArrowheads="1"/>
            </p:cNvSpPr>
            <p:nvPr/>
          </p:nvSpPr>
          <p:spPr bwMode="auto">
            <a:xfrm rot="5400000">
              <a:off x="7672" y="11177"/>
              <a:ext cx="1707" cy="66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ВОДНИЙ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31"/>
            <p:cNvSpPr>
              <a:spLocks noChangeArrowheads="1"/>
            </p:cNvSpPr>
            <p:nvPr/>
          </p:nvSpPr>
          <p:spPr bwMode="auto">
            <a:xfrm>
              <a:off x="3894" y="12615"/>
              <a:ext cx="1012" cy="341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відбувається пряме зіткнення хворого зі здоровою людиною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29"/>
            <p:cNvSpPr>
              <a:spLocks noChangeArrowheads="1"/>
            </p:cNvSpPr>
            <p:nvPr/>
          </p:nvSpPr>
          <p:spPr bwMode="auto">
            <a:xfrm>
              <a:off x="7105" y="10526"/>
              <a:ext cx="102" cy="148"/>
            </a:xfrm>
            <a:prstGeom prst="downArrow">
              <a:avLst>
                <a:gd name="adj1" fmla="val 50000"/>
                <a:gd name="adj2" fmla="val 36275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28"/>
            <p:cNvSpPr>
              <a:spLocks noChangeArrowheads="1"/>
            </p:cNvSpPr>
            <p:nvPr/>
          </p:nvSpPr>
          <p:spPr bwMode="auto">
            <a:xfrm>
              <a:off x="4269" y="10500"/>
              <a:ext cx="102" cy="146"/>
            </a:xfrm>
            <a:prstGeom prst="downArrow">
              <a:avLst>
                <a:gd name="adj1" fmla="val 50000"/>
                <a:gd name="adj2" fmla="val 35784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5439" y="10458"/>
              <a:ext cx="103" cy="148"/>
            </a:xfrm>
            <a:prstGeom prst="downArrow">
              <a:avLst>
                <a:gd name="adj1" fmla="val 50000"/>
                <a:gd name="adj2" fmla="val 35922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26"/>
            <p:cNvSpPr>
              <a:spLocks noChangeArrowheads="1"/>
            </p:cNvSpPr>
            <p:nvPr/>
          </p:nvSpPr>
          <p:spPr bwMode="auto">
            <a:xfrm>
              <a:off x="8417" y="10583"/>
              <a:ext cx="103" cy="150"/>
            </a:xfrm>
            <a:prstGeom prst="downArrow">
              <a:avLst>
                <a:gd name="adj1" fmla="val 50000"/>
                <a:gd name="adj2" fmla="val 36408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25"/>
            <p:cNvSpPr>
              <a:spLocks noChangeArrowheads="1"/>
            </p:cNvSpPr>
            <p:nvPr/>
          </p:nvSpPr>
          <p:spPr bwMode="auto">
            <a:xfrm>
              <a:off x="3968" y="10119"/>
              <a:ext cx="4892" cy="38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ШЛЯХИ ПОШИРЕННЯ БАКТЕРІАЛЬНИХ ЗАХВОРЮВАНЬ ЛЮДИНИ</a:t>
              </a: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>
              <a:off x="5214" y="12642"/>
              <a:ext cx="1080" cy="341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передача інфекції відбувається через предмети домашнього вжитку (білизна, рушники, іграшки </a:t>
              </a: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…</a:t>
              </a: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), забруднени виділеннями хворого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>
              <a:off x="6714" y="12608"/>
              <a:ext cx="883" cy="341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через повітря (через дихальні шляхи)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22"/>
            <p:cNvSpPr>
              <a:spLocks noChangeArrowheads="1"/>
            </p:cNvSpPr>
            <p:nvPr/>
          </p:nvSpPr>
          <p:spPr bwMode="auto">
            <a:xfrm>
              <a:off x="8051" y="12608"/>
              <a:ext cx="937" cy="341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під час купання у водоймах, використанні інфікованої води для пиття, побутових і господарських потреб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" y="12388"/>
              <a:ext cx="337" cy="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1" y="12382"/>
              <a:ext cx="337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" y="12382"/>
              <a:ext cx="336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" y="12416"/>
              <a:ext cx="336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24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0" name="Picture 58" descr="D:\Дашка\Фоны\554257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-3884667" y="188640"/>
            <a:ext cx="12292063" cy="6022975"/>
            <a:chOff x="2196" y="9930"/>
            <a:chExt cx="10376" cy="6691"/>
          </a:xfrm>
        </p:grpSpPr>
        <p:sp>
          <p:nvSpPr>
            <p:cNvPr id="6" name="AutoShape 36"/>
            <p:cNvSpPr>
              <a:spLocks noChangeAspect="1" noChangeArrowheads="1" noTextEdit="1"/>
            </p:cNvSpPr>
            <p:nvPr/>
          </p:nvSpPr>
          <p:spPr bwMode="auto">
            <a:xfrm>
              <a:off x="2196" y="9930"/>
              <a:ext cx="10376" cy="6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30"/>
            <p:cNvSpPr>
              <a:spLocks noChangeArrowheads="1"/>
            </p:cNvSpPr>
            <p:nvPr/>
          </p:nvSpPr>
          <p:spPr bwMode="auto">
            <a:xfrm>
              <a:off x="6480" y="11133"/>
              <a:ext cx="1227" cy="256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ЧЕРЕЗ ШЛУНКОВО-КИШКОВИЙ ТРАКТ РАЗОМ З ПРОДУКТАМИ ХАРЧУВАННЯ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auto">
            <a:xfrm>
              <a:off x="6480" y="10368"/>
              <a:ext cx="5803" cy="43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ДО ОРГАНІЗМУ ХАЗЯЇНА МІКРООРГАНІЗМИ ПРОНИКАЮТЬ</a:t>
              </a:r>
              <a:endPara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8902" y="11133"/>
              <a:ext cx="803" cy="256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ПІД ЧАС СТАТЕВИХ КОНТАКТІВ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7819" y="11133"/>
              <a:ext cx="807" cy="256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ЧЕРЕЗ ПОШКОДЖЕННЯ ПОКРИВІВ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>
              <a:off x="10045" y="11133"/>
              <a:ext cx="783" cy="256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ЧЕРЕЗ ДИХАЛЬНІ ШЛЯХИ З ПОВІТРЯМ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17"/>
            <p:cNvSpPr>
              <a:spLocks noChangeArrowheads="1"/>
            </p:cNvSpPr>
            <p:nvPr/>
          </p:nvSpPr>
          <p:spPr bwMode="auto">
            <a:xfrm>
              <a:off x="6658" y="13890"/>
              <a:ext cx="918" cy="25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бактерії-збудники сальмонельозу, дизентерії, холери, чуми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11442" y="11133"/>
              <a:ext cx="783" cy="256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ЗА ДОПОМОГОЮ КОМАХ І КЛІЩІВ-ПЕРЕНОСНИКІВ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AutoShape 15"/>
            <p:cNvSpPr>
              <a:spLocks noChangeArrowheads="1"/>
            </p:cNvSpPr>
            <p:nvPr/>
          </p:nvSpPr>
          <p:spPr bwMode="auto">
            <a:xfrm>
              <a:off x="11061" y="13891"/>
              <a:ext cx="1222" cy="254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пацюкова блоха (чума), людські воші (висипний тиф), мухи (дизентерія, сальмонельоз, туберкульоз)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9920" y="13891"/>
              <a:ext cx="993" cy="254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збудники  туберкульозу, ангіни, пневмонії, дифтерії, чуми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AutoShape 13"/>
            <p:cNvSpPr>
              <a:spLocks noChangeArrowheads="1"/>
            </p:cNvSpPr>
            <p:nvPr/>
          </p:nvSpPr>
          <p:spPr bwMode="auto">
            <a:xfrm>
              <a:off x="8849" y="13891"/>
              <a:ext cx="920" cy="254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збудники сифілісу, гонореї, хламідіозу та інш. венеричних захворювань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auto">
            <a:xfrm>
              <a:off x="7886" y="13890"/>
              <a:ext cx="740" cy="25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бактерії, що паразитують у шкірі, нігтях тощо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" y="10801"/>
              <a:ext cx="5745" cy="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" y="13785"/>
              <a:ext cx="337" cy="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1" y="13785"/>
              <a:ext cx="337" cy="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2" y="13785"/>
              <a:ext cx="337" cy="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9" y="13785"/>
              <a:ext cx="337" cy="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" y="13785"/>
              <a:ext cx="337" cy="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29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Дашка\Фоны\332166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750805"/>
              </p:ext>
            </p:extLst>
          </p:nvPr>
        </p:nvGraphicFramePr>
        <p:xfrm>
          <a:off x="0" y="0"/>
          <a:ext cx="9144000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01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ашка\Фоны\403366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623304"/>
              </p:ext>
            </p:extLst>
          </p:nvPr>
        </p:nvGraphicFramePr>
        <p:xfrm>
          <a:off x="0" y="5083"/>
          <a:ext cx="9144000" cy="685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41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ашка\Фоны\562032-3428x1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408696"/>
              </p:ext>
            </p:extLst>
          </p:nvPr>
        </p:nvGraphicFramePr>
        <p:xfrm>
          <a:off x="4160" y="0"/>
          <a:ext cx="913983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99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ашка\Фоны\102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4"/>
            <a:ext cx="9144000" cy="686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79478"/>
              </p:ext>
            </p:extLst>
          </p:nvPr>
        </p:nvGraphicFramePr>
        <p:xfrm>
          <a:off x="9808" y="18937"/>
          <a:ext cx="9134191" cy="683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77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Дашка\Фоны\403574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6" y="0"/>
            <a:ext cx="9151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406639"/>
              </p:ext>
            </p:extLst>
          </p:nvPr>
        </p:nvGraphicFramePr>
        <p:xfrm>
          <a:off x="0" y="2704"/>
          <a:ext cx="9128185" cy="685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4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ашка\Фоны\400603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334271"/>
              </p:ext>
            </p:extLst>
          </p:nvPr>
        </p:nvGraphicFramePr>
        <p:xfrm>
          <a:off x="1246" y="-8772"/>
          <a:ext cx="9142753" cy="6866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070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289</Words>
  <Application>Microsoft Office PowerPoint</Application>
  <PresentationFormat>Экран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2014-02-28T17:41:43Z</dcterms:created>
  <dcterms:modified xsi:type="dcterms:W3CDTF">2014-03-04T15:47:35Z</dcterms:modified>
</cp:coreProperties>
</file>