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4" r:id="rId6"/>
    <p:sldId id="262" r:id="rId7"/>
    <p:sldId id="263" r:id="rId8"/>
    <p:sldId id="266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60" r:id="rId20"/>
    <p:sldId id="261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7A0EF-1D44-41A0-91FD-5F9819069425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1709A-577F-4027-90B4-B891F36E7D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83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4E03-F608-4068-B505-B5CEBCAA6B4F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78524-5CA3-4185-BC20-3D0E6C6EBE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4E03-F608-4068-B505-B5CEBCAA6B4F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78524-5CA3-4185-BC20-3D0E6C6EBE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4E03-F608-4068-B505-B5CEBCAA6B4F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78524-5CA3-4185-BC20-3D0E6C6EBE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4E03-F608-4068-B505-B5CEBCAA6B4F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78524-5CA3-4185-BC20-3D0E6C6EBE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4E03-F608-4068-B505-B5CEBCAA6B4F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78524-5CA3-4185-BC20-3D0E6C6EBE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4E03-F608-4068-B505-B5CEBCAA6B4F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78524-5CA3-4185-BC20-3D0E6C6EBEA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4E03-F608-4068-B505-B5CEBCAA6B4F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78524-5CA3-4185-BC20-3D0E6C6EBE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4E03-F608-4068-B505-B5CEBCAA6B4F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78524-5CA3-4185-BC20-3D0E6C6EBE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4E03-F608-4068-B505-B5CEBCAA6B4F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78524-5CA3-4185-BC20-3D0E6C6EBE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4E03-F608-4068-B505-B5CEBCAA6B4F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B78524-5CA3-4185-BC20-3D0E6C6EBE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4E03-F608-4068-B505-B5CEBCAA6B4F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78524-5CA3-4185-BC20-3D0E6C6EBE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DCC4E03-F608-4068-B505-B5CEBCAA6B4F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5B78524-5CA3-4185-BC20-3D0E6C6EBE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51971" y="3284984"/>
            <a:ext cx="3313355" cy="1702160"/>
          </a:xfrm>
        </p:spPr>
        <p:txBody>
          <a:bodyPr/>
          <a:lstStyle/>
          <a:p>
            <a:r>
              <a:rPr lang="uk-UA" sz="5400" dirty="0" smtClean="0">
                <a:solidFill>
                  <a:srgbClr val="FFC000"/>
                </a:solidFill>
              </a:rPr>
              <a:t>Вітаміни</a:t>
            </a:r>
            <a:r>
              <a:rPr lang="uk-UA" dirty="0" smtClean="0">
                <a:solidFill>
                  <a:srgbClr val="FFC000"/>
                </a:solidFill>
              </a:rPr>
              <a:t> 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93" y="29879"/>
            <a:ext cx="3705151" cy="2967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216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520940" cy="548640"/>
          </a:xfrm>
        </p:spPr>
        <p:txBody>
          <a:bodyPr/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                   Вітаміни групи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в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908720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Вітамін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B1</a:t>
            </a:r>
            <a:r>
              <a:rPr lang="en-US" dirty="0"/>
              <a:t>: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оптимізації</a:t>
            </a:r>
            <a:r>
              <a:rPr lang="ru-RU" dirty="0"/>
              <a:t> </a:t>
            </a:r>
            <a:r>
              <a:rPr lang="ru-RU" dirty="0" err="1"/>
              <a:t>пізнавальної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, </a:t>
            </a:r>
            <a:r>
              <a:rPr lang="ru-RU" dirty="0" err="1"/>
              <a:t>робить</a:t>
            </a:r>
            <a:r>
              <a:rPr lang="ru-RU" dirty="0"/>
              <a:t> </a:t>
            </a:r>
            <a:r>
              <a:rPr lang="ru-RU" dirty="0" err="1"/>
              <a:t>позитивний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зростання</a:t>
            </a:r>
            <a:r>
              <a:rPr lang="ru-RU" dirty="0"/>
              <a:t>,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, </a:t>
            </a:r>
            <a:r>
              <a:rPr lang="ru-RU" dirty="0" err="1"/>
              <a:t>нормалізує</a:t>
            </a:r>
            <a:r>
              <a:rPr lang="ru-RU" dirty="0"/>
              <a:t> </a:t>
            </a:r>
            <a:r>
              <a:rPr lang="ru-RU" dirty="0" err="1"/>
              <a:t>апетит</a:t>
            </a:r>
            <a:r>
              <a:rPr lang="ru-RU" dirty="0"/>
              <a:t>, </a:t>
            </a:r>
            <a:r>
              <a:rPr lang="ru-RU" dirty="0" err="1"/>
              <a:t>необхідний</a:t>
            </a:r>
            <a:r>
              <a:rPr lang="ru-RU" dirty="0"/>
              <a:t> для тонусу </a:t>
            </a:r>
            <a:r>
              <a:rPr lang="ru-RU" dirty="0" err="1"/>
              <a:t>м’язів</a:t>
            </a:r>
            <a:r>
              <a:rPr lang="ru-RU" dirty="0"/>
              <a:t> ШКТ і </a:t>
            </a:r>
            <a:r>
              <a:rPr lang="ru-RU" dirty="0" err="1"/>
              <a:t>серця</a:t>
            </a:r>
            <a:r>
              <a:rPr lang="ru-RU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2060848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Вітамін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B2</a:t>
            </a:r>
            <a:r>
              <a:rPr lang="en-US" dirty="0" smtClean="0"/>
              <a:t>: </a:t>
            </a:r>
            <a:r>
              <a:rPr lang="ru-RU" dirty="0"/>
              <a:t>спектр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вітаміну</a:t>
            </a:r>
            <a:r>
              <a:rPr lang="ru-RU" dirty="0"/>
              <a:t> В2 </a:t>
            </a:r>
            <a:r>
              <a:rPr lang="ru-RU" dirty="0" err="1"/>
              <a:t>дуже</a:t>
            </a:r>
            <a:r>
              <a:rPr lang="ru-RU" dirty="0"/>
              <a:t> широкий.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захищає</a:t>
            </a:r>
            <a:r>
              <a:rPr lang="ru-RU" dirty="0"/>
              <a:t> </a:t>
            </a:r>
            <a:r>
              <a:rPr lang="ru-RU" dirty="0" err="1"/>
              <a:t>сітківку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УФ-</a:t>
            </a:r>
            <a:r>
              <a:rPr lang="ru-RU" dirty="0" err="1"/>
              <a:t>променів</a:t>
            </a:r>
            <a:r>
              <a:rPr lang="ru-RU" dirty="0"/>
              <a:t>, </a:t>
            </a:r>
            <a:r>
              <a:rPr lang="ru-RU" dirty="0" err="1"/>
              <a:t>відповідає</a:t>
            </a:r>
            <a:r>
              <a:rPr lang="ru-RU" dirty="0"/>
              <a:t> за </a:t>
            </a:r>
            <a:r>
              <a:rPr lang="ru-RU" dirty="0" err="1"/>
              <a:t>виробництво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 </a:t>
            </a:r>
            <a:r>
              <a:rPr lang="ru-RU" dirty="0" err="1"/>
              <a:t>гормонів</a:t>
            </a:r>
            <a:r>
              <a:rPr lang="ru-RU" dirty="0"/>
              <a:t> </a:t>
            </a:r>
            <a:r>
              <a:rPr lang="ru-RU" dirty="0" err="1"/>
              <a:t>стресу</a:t>
            </a:r>
            <a:r>
              <a:rPr lang="ru-RU" dirty="0"/>
              <a:t> і </a:t>
            </a:r>
            <a:r>
              <a:rPr lang="ru-RU" dirty="0" err="1"/>
              <a:t>нормальної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перетворювати</a:t>
            </a:r>
            <a:r>
              <a:rPr lang="ru-RU" dirty="0"/>
              <a:t> в </a:t>
            </a:r>
            <a:r>
              <a:rPr lang="ru-RU" dirty="0" err="1"/>
              <a:t>енергію</a:t>
            </a:r>
            <a:r>
              <a:rPr lang="ru-RU" dirty="0"/>
              <a:t> </a:t>
            </a:r>
            <a:r>
              <a:rPr lang="ru-RU" dirty="0" err="1"/>
              <a:t>жири</a:t>
            </a:r>
            <a:r>
              <a:rPr lang="ru-RU" dirty="0"/>
              <a:t> і </a:t>
            </a:r>
            <a:r>
              <a:rPr lang="ru-RU" dirty="0" err="1"/>
              <a:t>вуглеводи</a:t>
            </a:r>
            <a:r>
              <a:rPr lang="ru-RU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1493" y="3353404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Вітамін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B6</a:t>
            </a:r>
            <a:r>
              <a:rPr lang="ru-RU" dirty="0"/>
              <a:t>: </a:t>
            </a:r>
            <a:r>
              <a:rPr lang="ru-RU" dirty="0" err="1"/>
              <a:t>виконує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 </a:t>
            </a:r>
            <a:r>
              <a:rPr lang="ru-RU" dirty="0" err="1"/>
              <a:t>безліч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, </a:t>
            </a:r>
            <a:r>
              <a:rPr lang="ru-RU" dirty="0" err="1"/>
              <a:t>основна-забезпечення</a:t>
            </a:r>
            <a:r>
              <a:rPr lang="ru-RU" dirty="0"/>
              <a:t> </a:t>
            </a:r>
            <a:r>
              <a:rPr lang="ru-RU" dirty="0" err="1"/>
              <a:t>правильної</a:t>
            </a:r>
            <a:r>
              <a:rPr lang="ru-RU" dirty="0"/>
              <a:t> </a:t>
            </a:r>
            <a:r>
              <a:rPr lang="ru-RU" dirty="0" err="1"/>
              <a:t>переробки</a:t>
            </a:r>
            <a:r>
              <a:rPr lang="ru-RU" dirty="0"/>
              <a:t> </a:t>
            </a:r>
            <a:r>
              <a:rPr lang="ru-RU" dirty="0" err="1"/>
              <a:t>амінокислот</a:t>
            </a:r>
            <a:r>
              <a:rPr lang="ru-RU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6" y="422108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Вітамін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B12</a:t>
            </a:r>
            <a:r>
              <a:rPr lang="en-US" dirty="0"/>
              <a:t>: </a:t>
            </a:r>
            <a:r>
              <a:rPr lang="ru-RU" dirty="0" err="1"/>
              <a:t>запобігає</a:t>
            </a:r>
            <a:r>
              <a:rPr lang="ru-RU" dirty="0"/>
              <a:t> </a:t>
            </a:r>
            <a:r>
              <a:rPr lang="ru-RU" dirty="0" err="1"/>
              <a:t>появі</a:t>
            </a:r>
            <a:r>
              <a:rPr lang="ru-RU" dirty="0"/>
              <a:t> </a:t>
            </a:r>
            <a:r>
              <a:rPr lang="ru-RU" dirty="0" err="1"/>
              <a:t>анемії</a:t>
            </a:r>
            <a:r>
              <a:rPr lang="ru-RU" dirty="0"/>
              <a:t>, </a:t>
            </a:r>
            <a:r>
              <a:rPr lang="ru-RU" dirty="0" err="1"/>
              <a:t>збільшує</a:t>
            </a:r>
            <a:r>
              <a:rPr lang="ru-RU" dirty="0"/>
              <a:t> </a:t>
            </a:r>
            <a:r>
              <a:rPr lang="ru-RU" dirty="0" err="1"/>
              <a:t>енергію</a:t>
            </a:r>
            <a:r>
              <a:rPr lang="ru-RU" dirty="0"/>
              <a:t>, </a:t>
            </a:r>
            <a:r>
              <a:rPr lang="ru-RU" dirty="0" err="1"/>
              <a:t>покращує</a:t>
            </a:r>
            <a:r>
              <a:rPr lang="ru-RU" dirty="0"/>
              <a:t> </a:t>
            </a:r>
            <a:r>
              <a:rPr lang="ru-RU" dirty="0" err="1"/>
              <a:t>концентрацію</a:t>
            </a:r>
            <a:r>
              <a:rPr lang="ru-RU" dirty="0"/>
              <a:t> і </a:t>
            </a:r>
            <a:r>
              <a:rPr lang="ru-RU" dirty="0" err="1"/>
              <a:t>пам’ять</a:t>
            </a:r>
            <a:r>
              <a:rPr lang="ru-RU" dirty="0"/>
              <a:t>, </a:t>
            </a:r>
            <a:r>
              <a:rPr lang="ru-RU" dirty="0" err="1"/>
              <a:t>підтримує</a:t>
            </a:r>
            <a:r>
              <a:rPr lang="ru-RU" dirty="0"/>
              <a:t> </a:t>
            </a:r>
            <a:r>
              <a:rPr lang="ru-RU" dirty="0" err="1"/>
              <a:t>нервову</a:t>
            </a:r>
            <a:r>
              <a:rPr lang="ru-RU" dirty="0"/>
              <a:t> систему.</a:t>
            </a:r>
          </a:p>
        </p:txBody>
      </p:sp>
    </p:spTree>
    <p:extLst>
      <p:ext uri="{BB962C8B-B14F-4D97-AF65-F5344CB8AC3E}">
        <p14:creationId xmlns:p14="http://schemas.microsoft.com/office/powerpoint/2010/main" val="3990119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Вітамін</a:t>
            </a:r>
            <a:r>
              <a:rPr lang="uk-UA" dirty="0" smtClean="0"/>
              <a:t>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с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2597"/>
            <a:ext cx="2553072" cy="2553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684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                           Вітамін</a:t>
            </a:r>
            <a:r>
              <a:rPr lang="uk-UA" dirty="0" smtClean="0"/>
              <a:t>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с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412776"/>
            <a:ext cx="78488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Вітамін</a:t>
            </a:r>
            <a:r>
              <a:rPr lang="ru-RU" dirty="0" smtClean="0"/>
              <a:t> </a:t>
            </a:r>
            <a:r>
              <a:rPr lang="ru-RU" dirty="0"/>
              <a:t>С </a:t>
            </a:r>
            <a:r>
              <a:rPr lang="ru-RU" dirty="0" err="1"/>
              <a:t>настільки</a:t>
            </a:r>
            <a:r>
              <a:rPr lang="ru-RU" dirty="0"/>
              <a:t> </a:t>
            </a:r>
            <a:r>
              <a:rPr lang="ru-RU" dirty="0" err="1"/>
              <a:t>важливий</a:t>
            </a:r>
            <a:r>
              <a:rPr lang="ru-RU" dirty="0"/>
              <a:t> для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неможливо</a:t>
            </a:r>
            <a:endParaRPr lang="ru-RU" dirty="0"/>
          </a:p>
          <a:p>
            <a:r>
              <a:rPr lang="ru-RU" dirty="0" err="1"/>
              <a:t>представити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 хворобу, при </a:t>
            </a:r>
            <a:r>
              <a:rPr lang="ru-RU" dirty="0" err="1"/>
              <a:t>якій</a:t>
            </a:r>
            <a:r>
              <a:rPr lang="ru-RU" dirty="0"/>
              <a:t> добавки не приводили б до того </a:t>
            </a:r>
            <a:r>
              <a:rPr lang="ru-RU" dirty="0" err="1"/>
              <a:t>чи</a:t>
            </a:r>
            <a:endParaRPr lang="ru-RU" dirty="0"/>
          </a:p>
          <a:p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покращення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err="1" smtClean="0"/>
              <a:t>Аскорбінова</a:t>
            </a:r>
            <a:r>
              <a:rPr lang="ru-RU" dirty="0" smtClean="0"/>
              <a:t> </a:t>
            </a:r>
            <a:r>
              <a:rPr lang="ru-RU" dirty="0"/>
              <a:t>кислота – </a:t>
            </a:r>
            <a:r>
              <a:rPr lang="ru-RU" dirty="0" err="1"/>
              <a:t>це</a:t>
            </a:r>
            <a:r>
              <a:rPr lang="ru-RU" dirty="0"/>
              <a:t> одна з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поживних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–</a:t>
            </a:r>
          </a:p>
          <a:p>
            <a:r>
              <a:rPr lang="ru-RU" dirty="0" err="1"/>
              <a:t>антиоксидантів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знищує</a:t>
            </a:r>
            <a:r>
              <a:rPr lang="ru-RU" dirty="0"/>
              <a:t> </a:t>
            </a:r>
            <a:r>
              <a:rPr lang="ru-RU" dirty="0" err="1"/>
              <a:t>вільні</a:t>
            </a:r>
            <a:r>
              <a:rPr lang="ru-RU" dirty="0"/>
              <a:t> </a:t>
            </a:r>
            <a:r>
              <a:rPr lang="ru-RU" dirty="0" err="1"/>
              <a:t>радикали</a:t>
            </a:r>
            <a:r>
              <a:rPr lang="ru-RU" dirty="0"/>
              <a:t> і </a:t>
            </a:r>
            <a:r>
              <a:rPr lang="ru-RU" dirty="0" err="1"/>
              <a:t>мікробні</a:t>
            </a:r>
            <a:endParaRPr lang="ru-RU" dirty="0"/>
          </a:p>
          <a:p>
            <a:r>
              <a:rPr lang="ru-RU" dirty="0" err="1"/>
              <a:t>інфекції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продовжує</a:t>
            </a:r>
            <a:r>
              <a:rPr lang="ru-RU" dirty="0"/>
              <a:t> </a:t>
            </a:r>
            <a:r>
              <a:rPr lang="ru-RU" dirty="0" err="1"/>
              <a:t>життєдіяльність</a:t>
            </a:r>
            <a:r>
              <a:rPr lang="ru-RU" dirty="0"/>
              <a:t> </a:t>
            </a:r>
            <a:r>
              <a:rPr lang="ru-RU" dirty="0" err="1"/>
              <a:t>вільних</a:t>
            </a:r>
            <a:r>
              <a:rPr lang="ru-RU" dirty="0"/>
              <a:t> </a:t>
            </a:r>
            <a:r>
              <a:rPr lang="ru-RU" dirty="0" err="1"/>
              <a:t>антиоксидантів</a:t>
            </a:r>
            <a:r>
              <a:rPr lang="ru-RU" dirty="0"/>
              <a:t>,</a:t>
            </a:r>
          </a:p>
          <a:p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вітамін</a:t>
            </a:r>
            <a:r>
              <a:rPr lang="ru-RU" dirty="0"/>
              <a:t> Е і </a:t>
            </a:r>
            <a:r>
              <a:rPr lang="ru-RU" dirty="0" err="1"/>
              <a:t>глутатіон</a:t>
            </a:r>
            <a:r>
              <a:rPr lang="ru-RU" dirty="0"/>
              <a:t>. </a:t>
            </a:r>
            <a:r>
              <a:rPr lang="ru-RU" dirty="0" err="1"/>
              <a:t>Хоча</a:t>
            </a:r>
            <a:r>
              <a:rPr lang="ru-RU" dirty="0"/>
              <a:t> вона </a:t>
            </a:r>
            <a:r>
              <a:rPr lang="ru-RU" dirty="0" err="1"/>
              <a:t>виявляє</a:t>
            </a:r>
            <a:r>
              <a:rPr lang="ru-RU" dirty="0"/>
              <a:t> і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та</a:t>
            </a:r>
          </a:p>
          <a:p>
            <a:r>
              <a:rPr lang="ru-RU" dirty="0" err="1"/>
              <a:t>основна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люди 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вживають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вітаміну</a:t>
            </a:r>
            <a:r>
              <a:rPr lang="ru-RU" dirty="0"/>
              <a:t> С, </a:t>
            </a:r>
            <a:r>
              <a:rPr lang="ru-RU" dirty="0" err="1" smtClean="0"/>
              <a:t>живуть</a:t>
            </a:r>
            <a:r>
              <a:rPr lang="ru-RU" dirty="0" smtClean="0"/>
              <a:t> </a:t>
            </a:r>
            <a:r>
              <a:rPr lang="ru-RU" dirty="0" err="1" smtClean="0"/>
              <a:t>довше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вживає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0909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Вітамін</a:t>
            </a:r>
            <a:r>
              <a:rPr lang="uk-UA" dirty="0" smtClean="0"/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d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46123"/>
            <a:ext cx="2592288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74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                      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Вітамін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D 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124744"/>
            <a:ext cx="69847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Вітамін</a:t>
            </a:r>
            <a:r>
              <a:rPr lang="ru-RU" dirty="0"/>
              <a:t> </a:t>
            </a:r>
            <a:r>
              <a:rPr lang="en-US" dirty="0"/>
              <a:t>D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жиророзчинних</a:t>
            </a:r>
            <a:r>
              <a:rPr lang="ru-RU" dirty="0"/>
              <a:t> </a:t>
            </a:r>
            <a:r>
              <a:rPr lang="ru-RU" dirty="0" err="1"/>
              <a:t>вітамінів</a:t>
            </a:r>
            <a:r>
              <a:rPr lang="ru-RU" dirty="0"/>
              <a:t> (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розчиняються</a:t>
            </a:r>
            <a:r>
              <a:rPr lang="ru-RU" dirty="0"/>
              <a:t> в жирах і </a:t>
            </a:r>
            <a:r>
              <a:rPr lang="ru-RU" dirty="0" err="1"/>
              <a:t>органічних</a:t>
            </a:r>
            <a:r>
              <a:rPr lang="ru-RU" dirty="0"/>
              <a:t> </a:t>
            </a:r>
            <a:r>
              <a:rPr lang="ru-RU" dirty="0" err="1"/>
              <a:t>сполуках</a:t>
            </a:r>
            <a:r>
              <a:rPr lang="ru-RU" dirty="0"/>
              <a:t> і </a:t>
            </a:r>
            <a:r>
              <a:rPr lang="ru-RU" dirty="0" err="1"/>
              <a:t>нерозчинні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утворюються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ультрафіолетового</a:t>
            </a:r>
            <a:r>
              <a:rPr lang="ru-RU" dirty="0"/>
              <a:t> </a:t>
            </a:r>
            <a:r>
              <a:rPr lang="ru-RU" dirty="0" err="1"/>
              <a:t>опромінення</a:t>
            </a:r>
            <a:r>
              <a:rPr lang="ru-RU" dirty="0"/>
              <a:t> в тканинах </a:t>
            </a:r>
            <a:r>
              <a:rPr lang="ru-RU" dirty="0" err="1"/>
              <a:t>тварин</a:t>
            </a:r>
            <a:r>
              <a:rPr lang="ru-RU" dirty="0"/>
              <a:t> і </a:t>
            </a:r>
            <a:r>
              <a:rPr lang="ru-RU" dirty="0" err="1"/>
              <a:t>рослин</a:t>
            </a:r>
            <a:r>
              <a:rPr lang="ru-RU" dirty="0"/>
              <a:t> з </a:t>
            </a:r>
            <a:r>
              <a:rPr lang="ru-RU" dirty="0" err="1"/>
              <a:t>стеринів</a:t>
            </a:r>
            <a:r>
              <a:rPr lang="ru-RU" dirty="0" smtClean="0"/>
              <a:t>.</a:t>
            </a:r>
          </a:p>
          <a:p>
            <a:endParaRPr lang="en-US" dirty="0" smtClean="0"/>
          </a:p>
          <a:p>
            <a:r>
              <a:rPr lang="uk-UA" dirty="0" smtClean="0"/>
              <a:t>У разі</a:t>
            </a:r>
            <a:r>
              <a:rPr lang="ru-RU" dirty="0" smtClean="0"/>
              <a:t> </a:t>
            </a:r>
            <a:r>
              <a:rPr lang="ru-RU" dirty="0" err="1"/>
              <a:t>недостатності</a:t>
            </a:r>
            <a:r>
              <a:rPr lang="ru-RU" dirty="0"/>
              <a:t> </a:t>
            </a:r>
            <a:r>
              <a:rPr lang="ru-RU" dirty="0" err="1"/>
              <a:t>вітамінів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en-US" dirty="0"/>
              <a:t>D, </a:t>
            </a:r>
            <a:r>
              <a:rPr lang="ru-RU" dirty="0"/>
              <a:t>у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перших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з'являються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рахіту</a:t>
            </a:r>
            <a:r>
              <a:rPr lang="ru-RU" dirty="0"/>
              <a:t>. В </a:t>
            </a:r>
            <a:r>
              <a:rPr lang="ru-RU" dirty="0" err="1"/>
              <a:t>дорослих</a:t>
            </a:r>
            <a:r>
              <a:rPr lang="ru-RU" dirty="0"/>
              <a:t> (особливо у </a:t>
            </a:r>
            <a:r>
              <a:rPr lang="ru-RU" dirty="0" err="1"/>
              <a:t>вагітних</a:t>
            </a:r>
            <a:r>
              <a:rPr lang="ru-RU" dirty="0"/>
              <a:t> </a:t>
            </a:r>
            <a:r>
              <a:rPr lang="ru-RU" dirty="0" err="1"/>
              <a:t>жінок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мало </a:t>
            </a:r>
            <a:r>
              <a:rPr lang="ru-RU" dirty="0" err="1"/>
              <a:t>перебувають</a:t>
            </a:r>
            <a:r>
              <a:rPr lang="ru-RU" dirty="0"/>
              <a:t> на </a:t>
            </a:r>
            <a:r>
              <a:rPr lang="ru-RU" dirty="0" err="1"/>
              <a:t>сонці</a:t>
            </a:r>
            <a:r>
              <a:rPr lang="ru-RU" dirty="0"/>
              <a:t>, не </a:t>
            </a:r>
            <a:r>
              <a:rPr lang="ru-RU" dirty="0" err="1"/>
              <a:t>вживають</a:t>
            </a:r>
            <a:r>
              <a:rPr lang="ru-RU" dirty="0"/>
              <a:t>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повноцінної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, </a:t>
            </a:r>
            <a:r>
              <a:rPr lang="ru-RU" dirty="0" err="1"/>
              <a:t>кісткова</a:t>
            </a:r>
            <a:r>
              <a:rPr lang="ru-RU" dirty="0"/>
              <a:t> тканина </a:t>
            </a:r>
            <a:r>
              <a:rPr lang="ru-RU" dirty="0" err="1"/>
              <a:t>втрачає</a:t>
            </a:r>
            <a:r>
              <a:rPr lang="ru-RU" dirty="0"/>
              <a:t> </a:t>
            </a:r>
            <a:r>
              <a:rPr lang="ru-RU" dirty="0" err="1"/>
              <a:t>кальцій</a:t>
            </a:r>
            <a:r>
              <a:rPr lang="ru-RU" dirty="0"/>
              <a:t> і </a:t>
            </a:r>
            <a:r>
              <a:rPr lang="ru-RU" dirty="0" err="1"/>
              <a:t>кістки</a:t>
            </a:r>
            <a:r>
              <a:rPr lang="ru-RU" dirty="0"/>
              <a:t> </a:t>
            </a:r>
            <a:r>
              <a:rPr lang="ru-RU" dirty="0" err="1"/>
              <a:t>розм'якшуються</a:t>
            </a:r>
            <a:r>
              <a:rPr lang="ru-RU" dirty="0"/>
              <a:t>. В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остеопорозом</a:t>
            </a:r>
            <a:r>
              <a:rPr lang="ru-RU" dirty="0" smtClean="0"/>
              <a:t>. До того ж,  </a:t>
            </a:r>
            <a:r>
              <a:rPr lang="ru-RU" dirty="0" err="1" smtClean="0"/>
              <a:t>недостатність</a:t>
            </a:r>
            <a:r>
              <a:rPr lang="ru-RU" dirty="0" smtClean="0"/>
              <a:t> </a:t>
            </a:r>
            <a:r>
              <a:rPr lang="ru-RU" dirty="0" err="1"/>
              <a:t>вітамінів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en-US" dirty="0"/>
              <a:t>D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розвинутись</a:t>
            </a:r>
            <a:r>
              <a:rPr lang="ru-RU" dirty="0"/>
              <a:t> і у </a:t>
            </a:r>
            <a:r>
              <a:rPr lang="ru-RU" dirty="0" err="1"/>
              <a:t>дітей</a:t>
            </a:r>
            <a:r>
              <a:rPr lang="ru-RU" dirty="0"/>
              <a:t> старших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, особливо в </a:t>
            </a:r>
            <a:r>
              <a:rPr lang="ru-RU" dirty="0" err="1"/>
              <a:t>періоди</a:t>
            </a:r>
            <a:r>
              <a:rPr lang="ru-RU" dirty="0"/>
              <a:t> </a:t>
            </a:r>
            <a:r>
              <a:rPr lang="ru-RU" dirty="0" err="1"/>
              <a:t>інтенсивного</a:t>
            </a:r>
            <a:r>
              <a:rPr lang="ru-RU" dirty="0"/>
              <a:t> </a:t>
            </a:r>
            <a:r>
              <a:rPr lang="ru-RU" dirty="0" smtClean="0"/>
              <a:t>росту.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929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Вітамін</a:t>
            </a:r>
            <a:r>
              <a:rPr lang="uk-UA" dirty="0" smtClean="0"/>
              <a:t>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Е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2857500" cy="2381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31853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Вітамін</a:t>
            </a:r>
            <a:r>
              <a:rPr lang="uk-UA" dirty="0" smtClean="0"/>
              <a:t>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е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196752"/>
            <a:ext cx="6624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Захищає клітини мембрани від пошкоджень,стимулює життєздатність статевих клітин, відповідає за збереження вагітності.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110" y="2348880"/>
            <a:ext cx="3871683" cy="248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799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Вітамін</a:t>
            </a:r>
            <a:r>
              <a:rPr lang="uk-UA" dirty="0" smtClean="0"/>
              <a:t>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К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60648"/>
            <a:ext cx="187642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775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                    Вітамін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К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196752"/>
            <a:ext cx="7632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Вітамін</a:t>
            </a:r>
            <a:r>
              <a:rPr lang="ru-RU" dirty="0"/>
              <a:t> К — </a:t>
            </a:r>
            <a:r>
              <a:rPr lang="ru-RU" dirty="0" err="1"/>
              <a:t>необхідний</a:t>
            </a:r>
            <a:r>
              <a:rPr lang="ru-RU" dirty="0"/>
              <a:t> для </a:t>
            </a:r>
            <a:r>
              <a:rPr lang="ru-RU" dirty="0" err="1"/>
              <a:t>вироблення</a:t>
            </a:r>
            <a:r>
              <a:rPr lang="ru-RU" dirty="0"/>
              <a:t> у </a:t>
            </a:r>
            <a:r>
              <a:rPr lang="ru-RU" dirty="0" err="1"/>
              <a:t>печінці</a:t>
            </a:r>
            <a:r>
              <a:rPr lang="ru-RU" dirty="0"/>
              <a:t> </a:t>
            </a:r>
            <a:r>
              <a:rPr lang="ru-RU" dirty="0" err="1"/>
              <a:t>протромбіну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протеїнів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участь у </a:t>
            </a:r>
            <a:r>
              <a:rPr lang="ru-RU" dirty="0" err="1"/>
              <a:t>процесах</a:t>
            </a:r>
            <a:r>
              <a:rPr lang="ru-RU" dirty="0"/>
              <a:t> </a:t>
            </a:r>
            <a:r>
              <a:rPr lang="ru-RU" dirty="0" err="1"/>
              <a:t>зсіданні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, </a:t>
            </a:r>
            <a:r>
              <a:rPr lang="ru-RU" dirty="0" err="1"/>
              <a:t>регуляції</a:t>
            </a:r>
            <a:r>
              <a:rPr lang="ru-RU" dirty="0"/>
              <a:t> </a:t>
            </a:r>
            <a:r>
              <a:rPr lang="ru-RU" dirty="0" err="1"/>
              <a:t>ектопічної</a:t>
            </a:r>
            <a:r>
              <a:rPr lang="ru-RU" dirty="0"/>
              <a:t> </a:t>
            </a:r>
            <a:r>
              <a:rPr lang="ru-RU" dirty="0" err="1"/>
              <a:t>кальцифікації</a:t>
            </a:r>
            <a:r>
              <a:rPr lang="ru-RU" dirty="0"/>
              <a:t> та </a:t>
            </a:r>
            <a:r>
              <a:rPr lang="ru-RU" dirty="0" err="1" smtClean="0"/>
              <a:t>ін.Сприяє</a:t>
            </a:r>
            <a:r>
              <a:rPr lang="ru-RU" dirty="0" smtClean="0"/>
              <a:t> </a:t>
            </a:r>
            <a:r>
              <a:rPr lang="ru-RU" dirty="0" err="1"/>
              <a:t>зміцненню</a:t>
            </a:r>
            <a:r>
              <a:rPr lang="ru-RU" dirty="0"/>
              <a:t> </a:t>
            </a:r>
            <a:r>
              <a:rPr lang="ru-RU" dirty="0" err="1"/>
              <a:t>капілярів</a:t>
            </a:r>
            <a:r>
              <a:rPr lang="ru-RU" dirty="0"/>
              <a:t> та </a:t>
            </a:r>
            <a:r>
              <a:rPr lang="ru-RU" dirty="0" err="1"/>
              <a:t>припиненню</a:t>
            </a:r>
            <a:r>
              <a:rPr lang="ru-RU" dirty="0"/>
              <a:t> </a:t>
            </a:r>
            <a:r>
              <a:rPr lang="ru-RU" dirty="0" err="1"/>
              <a:t>кровотеч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Значна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вітаміну</a:t>
            </a:r>
            <a:r>
              <a:rPr lang="ru-RU" dirty="0"/>
              <a:t> </a:t>
            </a:r>
            <a:r>
              <a:rPr lang="ru-RU" dirty="0" err="1"/>
              <a:t>міститься</a:t>
            </a:r>
            <a:r>
              <a:rPr lang="ru-RU" dirty="0"/>
              <a:t> у </a:t>
            </a:r>
            <a:r>
              <a:rPr lang="ru-RU" dirty="0" err="1"/>
              <a:t>білокачанній</a:t>
            </a:r>
            <a:r>
              <a:rPr lang="ru-RU" dirty="0"/>
              <a:t> </a:t>
            </a:r>
            <a:r>
              <a:rPr lang="ru-RU" dirty="0" err="1"/>
              <a:t>капусті</a:t>
            </a:r>
            <a:r>
              <a:rPr lang="ru-RU" dirty="0"/>
              <a:t>, </a:t>
            </a:r>
            <a:r>
              <a:rPr lang="ru-RU" dirty="0" err="1"/>
              <a:t>гарбузах</a:t>
            </a:r>
            <a:r>
              <a:rPr lang="ru-RU" dirty="0"/>
              <a:t>, </a:t>
            </a:r>
            <a:r>
              <a:rPr lang="ru-RU" dirty="0" err="1"/>
              <a:t>щавлі</a:t>
            </a:r>
            <a:r>
              <a:rPr lang="ru-RU" dirty="0"/>
              <a:t>, </a:t>
            </a:r>
            <a:r>
              <a:rPr lang="ru-RU" dirty="0" err="1"/>
              <a:t>печінці</a:t>
            </a:r>
            <a:r>
              <a:rPr lang="ru-RU" dirty="0"/>
              <a:t>, </a:t>
            </a:r>
            <a:r>
              <a:rPr lang="ru-RU" dirty="0" err="1"/>
              <a:t>шпинаті</a:t>
            </a:r>
            <a:r>
              <a:rPr lang="ru-RU" dirty="0"/>
              <a:t>. Є </a:t>
            </a:r>
            <a:r>
              <a:rPr lang="ru-RU" dirty="0" err="1"/>
              <a:t>він</a:t>
            </a:r>
            <a:r>
              <a:rPr lang="ru-RU" dirty="0"/>
              <a:t> у </a:t>
            </a:r>
            <a:r>
              <a:rPr lang="ru-RU" dirty="0" err="1"/>
              <a:t>картоплі</a:t>
            </a:r>
            <a:r>
              <a:rPr lang="ru-RU" dirty="0"/>
              <a:t>, томатах, </a:t>
            </a:r>
            <a:r>
              <a:rPr lang="ru-RU" dirty="0" err="1"/>
              <a:t>горосі</a:t>
            </a:r>
            <a:r>
              <a:rPr lang="ru-RU" dirty="0"/>
              <a:t>, </a:t>
            </a:r>
            <a:r>
              <a:rPr lang="ru-RU" dirty="0" err="1"/>
              <a:t>яйцях</a:t>
            </a:r>
            <a:r>
              <a:rPr lang="ru-RU" dirty="0"/>
              <a:t>, </a:t>
            </a:r>
            <a:r>
              <a:rPr lang="ru-RU" dirty="0" err="1"/>
              <a:t>моркві</a:t>
            </a:r>
            <a:r>
              <a:rPr lang="ru-RU" dirty="0"/>
              <a:t>, </a:t>
            </a:r>
            <a:r>
              <a:rPr lang="ru-RU" dirty="0" err="1"/>
              <a:t>буряках</a:t>
            </a:r>
            <a:r>
              <a:rPr lang="ru-RU" dirty="0"/>
              <a:t>. </a:t>
            </a:r>
            <a:r>
              <a:rPr lang="ru-RU" dirty="0" err="1"/>
              <a:t>Добова</a:t>
            </a:r>
            <a:r>
              <a:rPr lang="ru-RU" dirty="0"/>
              <a:t> потреба у </a:t>
            </a:r>
            <a:r>
              <a:rPr lang="ru-RU" dirty="0" err="1"/>
              <a:t>вітаміні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збільшується</a:t>
            </a:r>
            <a:r>
              <a:rPr lang="ru-RU" dirty="0"/>
              <a:t> при гепатитах, </a:t>
            </a:r>
            <a:r>
              <a:rPr lang="ru-RU" dirty="0" err="1"/>
              <a:t>цирозі</a:t>
            </a:r>
            <a:r>
              <a:rPr lang="ru-RU" dirty="0"/>
              <a:t> </a:t>
            </a:r>
            <a:r>
              <a:rPr lang="ru-RU" dirty="0" err="1"/>
              <a:t>печінки</a:t>
            </a:r>
            <a:r>
              <a:rPr lang="ru-RU" dirty="0"/>
              <a:t>, </a:t>
            </a:r>
            <a:r>
              <a:rPr lang="ru-RU" dirty="0" err="1"/>
              <a:t>жовчокам'яній</a:t>
            </a:r>
            <a:r>
              <a:rPr lang="ru-RU" dirty="0"/>
              <a:t> </a:t>
            </a:r>
            <a:r>
              <a:rPr lang="ru-RU" dirty="0" err="1"/>
              <a:t>недузі</a:t>
            </a:r>
            <a:r>
              <a:rPr lang="ru-RU" dirty="0"/>
              <a:t>, хворобах кишечника, </a:t>
            </a:r>
            <a:r>
              <a:rPr lang="ru-RU" dirty="0" err="1"/>
              <a:t>кровотечах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при </a:t>
            </a:r>
            <a:r>
              <a:rPr lang="ru-RU" dirty="0" err="1"/>
              <a:t>тривалому</a:t>
            </a:r>
            <a:r>
              <a:rPr lang="ru-RU" dirty="0"/>
              <a:t> </a:t>
            </a:r>
            <a:r>
              <a:rPr lang="ru-RU" dirty="0" err="1"/>
              <a:t>застосуванні</a:t>
            </a:r>
            <a:r>
              <a:rPr lang="ru-RU" dirty="0"/>
              <a:t> </a:t>
            </a:r>
            <a:r>
              <a:rPr lang="ru-RU" dirty="0" err="1"/>
              <a:t>антибіотиків</a:t>
            </a:r>
            <a:r>
              <a:rPr lang="ru-RU" dirty="0"/>
              <a:t> та </a:t>
            </a:r>
            <a:r>
              <a:rPr lang="ru-RU" dirty="0" err="1"/>
              <a:t>сульфаніламідних</a:t>
            </a:r>
            <a:r>
              <a:rPr lang="ru-RU" dirty="0"/>
              <a:t> </a:t>
            </a:r>
            <a:r>
              <a:rPr lang="ru-RU" dirty="0" err="1" smtClean="0"/>
              <a:t>препараті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0202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520940" cy="548640"/>
          </a:xfrm>
        </p:spPr>
        <p:txBody>
          <a:bodyPr/>
          <a:lstStyle/>
          <a:p>
            <a:r>
              <a:rPr lang="uk-UA" dirty="0" smtClean="0">
                <a:solidFill>
                  <a:srgbClr val="FFC000"/>
                </a:solidFill>
              </a:rPr>
              <a:t>Сторінка з історії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308479"/>
            <a:ext cx="55446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До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кінця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</a:t>
            </a:r>
            <a:r>
              <a:rPr lang="en-US" b="0" i="0" dirty="0" smtClean="0">
                <a:solidFill>
                  <a:srgbClr val="414141"/>
                </a:solidFill>
                <a:effectLst/>
                <a:latin typeface="PFDinTextCondProRegular"/>
              </a:rPr>
              <a:t>XIX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століття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дивна й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небезпечна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хвороба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під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назвою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«цинга» часто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вражала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команди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кораблів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у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всьому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світі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. За час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існу­вання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парусного флоту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від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цинги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загинуло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моряків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більше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,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ніж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у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всіх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морських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битвах, разом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узятих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.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Ще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наприкінці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</a:t>
            </a:r>
            <a:r>
              <a:rPr lang="en-US" b="0" i="0" dirty="0" smtClean="0">
                <a:solidFill>
                  <a:srgbClr val="414141"/>
                </a:solidFill>
                <a:effectLst/>
                <a:latin typeface="PFDinTextCondProRegular"/>
              </a:rPr>
              <a:t>XVIII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століття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було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виявлено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,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що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за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допомогою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свіжих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фруктів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і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овочів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ця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небезпечна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хво­роба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виліковується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.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Ученим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знадобилося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100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років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,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щоб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відкрити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при­чину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цього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явища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: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свіжі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продукти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містили</a:t>
            </a:r>
            <a:r>
              <a:rPr lang="ru-RU" b="0" i="0" dirty="0" smtClean="0">
                <a:solidFill>
                  <a:srgbClr val="414141"/>
                </a:solidFill>
                <a:effectLst/>
                <a:latin typeface="PFDinTextCondProRegular"/>
              </a:rPr>
              <a:t> </a:t>
            </a:r>
            <a:r>
              <a:rPr lang="ru-RU" b="0" i="0" dirty="0" err="1" smtClean="0">
                <a:solidFill>
                  <a:srgbClr val="414141"/>
                </a:solidFill>
                <a:effectLst/>
                <a:latin typeface="PFDinTextCondProRegular"/>
              </a:rPr>
              <a:t>вітаміни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6462" y="1652728"/>
            <a:ext cx="3344637" cy="2173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167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060" y="472217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rgbClr val="FFC000"/>
                </a:solidFill>
              </a:rPr>
              <a:t>Вітаміни – запорука здоров'я</a:t>
            </a:r>
            <a:endParaRPr lang="ru-RU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628800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Із самого дитинства нам відомо,що вітаміни – запорука здоров</a:t>
            </a:r>
            <a:r>
              <a:rPr lang="en-US" sz="2000" b="1" dirty="0" smtClean="0"/>
              <a:t>’</a:t>
            </a:r>
            <a:r>
              <a:rPr lang="uk-UA" sz="2000" b="1" dirty="0" smtClean="0"/>
              <a:t>я</a:t>
            </a:r>
            <a:r>
              <a:rPr lang="ru-RU" sz="2000" b="1" dirty="0" smtClean="0"/>
              <a:t>.  А </a:t>
            </a:r>
            <a:r>
              <a:rPr lang="ru-RU" sz="2000" b="1" dirty="0" err="1" smtClean="0"/>
              <a:t>що</a:t>
            </a:r>
            <a:r>
              <a:rPr lang="ru-RU" sz="2000" b="1" dirty="0" smtClean="0"/>
              <a:t> ж </a:t>
            </a:r>
            <a:r>
              <a:rPr lang="ru-RU" sz="2000" b="1" dirty="0" err="1" smtClean="0"/>
              <a:t>таке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вітаміни</a:t>
            </a:r>
            <a:r>
              <a:rPr lang="ru-RU" sz="2000" b="1" dirty="0" smtClean="0"/>
              <a:t>?</a:t>
            </a:r>
            <a:endParaRPr lang="ru-RU" sz="2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988840"/>
            <a:ext cx="3644435" cy="27368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2987957"/>
            <a:ext cx="39354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Вітаміни – біологічно активні речовини різної хімічної природи, необхідні для забезпечення певних фізіологічних і біохімічних процесів в організмі.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3542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041"/>
            <a:ext cx="7535685" cy="548640"/>
          </a:xfrm>
          <a:noFill/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Сторінка з історії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548680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 1893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молодий</a:t>
            </a:r>
            <a:r>
              <a:rPr lang="ru-RU" dirty="0" smtClean="0"/>
              <a:t> </a:t>
            </a:r>
            <a:r>
              <a:rPr lang="ru-RU" dirty="0" err="1" smtClean="0"/>
              <a:t>голландський</a:t>
            </a:r>
            <a:r>
              <a:rPr lang="ru-RU" dirty="0" smtClean="0"/>
              <a:t> </a:t>
            </a:r>
            <a:r>
              <a:rPr lang="ru-RU" dirty="0" err="1" smtClean="0"/>
              <a:t>лікар</a:t>
            </a:r>
            <a:r>
              <a:rPr lang="ru-RU" dirty="0" smtClean="0"/>
              <a:t> </a:t>
            </a:r>
            <a:r>
              <a:rPr lang="ru-RU" dirty="0" err="1" smtClean="0"/>
              <a:t>Ейкман</a:t>
            </a:r>
            <a:r>
              <a:rPr lang="ru-RU" dirty="0" smtClean="0"/>
              <a:t> </a:t>
            </a:r>
            <a:r>
              <a:rPr lang="ru-RU" dirty="0" err="1" smtClean="0"/>
              <a:t>оселився</a:t>
            </a:r>
            <a:r>
              <a:rPr lang="ru-RU" dirty="0" smtClean="0"/>
              <a:t> на </a:t>
            </a:r>
            <a:r>
              <a:rPr lang="ru-RU" dirty="0" err="1" smtClean="0"/>
              <a:t>Яві</a:t>
            </a:r>
            <a:r>
              <a:rPr lang="ru-RU" dirty="0" smtClean="0"/>
              <a:t>, де </a:t>
            </a:r>
            <a:r>
              <a:rPr lang="ru-RU" dirty="0" err="1" smtClean="0"/>
              <a:t>лютувала</a:t>
            </a:r>
            <a:r>
              <a:rPr lang="ru-RU" dirty="0" smtClean="0"/>
              <a:t> страшна хвороба "</a:t>
            </a:r>
            <a:r>
              <a:rPr lang="ru-RU" dirty="0" err="1" smtClean="0"/>
              <a:t>бері-бері</a:t>
            </a:r>
            <a:r>
              <a:rPr lang="ru-RU" dirty="0" smtClean="0"/>
              <a:t>". Вона </a:t>
            </a:r>
            <a:r>
              <a:rPr lang="ru-RU" dirty="0" err="1" smtClean="0"/>
              <a:t>вражала</a:t>
            </a:r>
            <a:r>
              <a:rPr lang="ru-RU" dirty="0" smtClean="0"/>
              <a:t> людей в </a:t>
            </a:r>
            <a:r>
              <a:rPr lang="ru-RU" dirty="0" err="1" smtClean="0"/>
              <a:t>Китаї</a:t>
            </a:r>
            <a:r>
              <a:rPr lang="ru-RU" dirty="0" smtClean="0"/>
              <a:t>, </a:t>
            </a:r>
            <a:r>
              <a:rPr lang="ru-RU" dirty="0" err="1" smtClean="0"/>
              <a:t>Японії</a:t>
            </a:r>
            <a:r>
              <a:rPr lang="ru-RU" dirty="0" smtClean="0"/>
              <a:t>, в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err="1" smtClean="0"/>
              <a:t>Південної</a:t>
            </a:r>
            <a:r>
              <a:rPr lang="ru-RU" dirty="0" smtClean="0"/>
              <a:t> Америки і Африки - </a:t>
            </a:r>
            <a:r>
              <a:rPr lang="ru-RU" dirty="0" err="1" smtClean="0"/>
              <a:t>всюди</a:t>
            </a:r>
            <a:r>
              <a:rPr lang="ru-RU" dirty="0" smtClean="0"/>
              <a:t>, де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живилося</a:t>
            </a:r>
            <a:r>
              <a:rPr lang="ru-RU" dirty="0" smtClean="0"/>
              <a:t> рисом.</a:t>
            </a:r>
          </a:p>
          <a:p>
            <a:endParaRPr lang="ru-RU" dirty="0" smtClean="0"/>
          </a:p>
          <a:p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ліків</a:t>
            </a:r>
            <a:r>
              <a:rPr lang="ru-RU" dirty="0" smtClean="0"/>
              <a:t> </a:t>
            </a:r>
            <a:r>
              <a:rPr lang="ru-RU" dirty="0" err="1" smtClean="0"/>
              <a:t>перепробував</a:t>
            </a:r>
            <a:r>
              <a:rPr lang="ru-RU" dirty="0" smtClean="0"/>
              <a:t> </a:t>
            </a:r>
            <a:r>
              <a:rPr lang="ru-RU" dirty="0" err="1" smtClean="0"/>
              <a:t>Ейкман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страшної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, але безрезультатно. </a:t>
            </a:r>
            <a:r>
              <a:rPr lang="ru-RU" dirty="0" err="1" smtClean="0"/>
              <a:t>Допомогли</a:t>
            </a:r>
            <a:r>
              <a:rPr lang="ru-RU" dirty="0" smtClean="0"/>
              <a:t> </a:t>
            </a:r>
            <a:r>
              <a:rPr lang="ru-RU" dirty="0" err="1" smtClean="0"/>
              <a:t>несподівано</a:t>
            </a:r>
            <a:r>
              <a:rPr lang="ru-RU" dirty="0" smtClean="0"/>
              <a:t>, кури.</a:t>
            </a:r>
          </a:p>
          <a:p>
            <a:endParaRPr lang="ru-RU" dirty="0" smtClean="0"/>
          </a:p>
          <a:p>
            <a:r>
              <a:rPr lang="ru-RU" dirty="0" smtClean="0"/>
              <a:t>Одного разу, </a:t>
            </a:r>
            <a:r>
              <a:rPr lang="ru-RU" dirty="0" err="1" smtClean="0"/>
              <a:t>проходячи</a:t>
            </a:r>
            <a:r>
              <a:rPr lang="ru-RU" dirty="0" smtClean="0"/>
              <a:t> </a:t>
            </a:r>
            <a:r>
              <a:rPr lang="ru-RU" dirty="0" err="1" smtClean="0"/>
              <a:t>повз</a:t>
            </a:r>
            <a:r>
              <a:rPr lang="ru-RU" dirty="0" smtClean="0"/>
              <a:t> </a:t>
            </a:r>
            <a:r>
              <a:rPr lang="ru-RU" dirty="0" err="1" smtClean="0"/>
              <a:t>курник</a:t>
            </a:r>
            <a:r>
              <a:rPr lang="ru-RU" dirty="0" smtClean="0"/>
              <a:t>, </a:t>
            </a:r>
            <a:r>
              <a:rPr lang="ru-RU" dirty="0" err="1" smtClean="0"/>
              <a:t>лікар</a:t>
            </a:r>
            <a:r>
              <a:rPr lang="ru-RU" dirty="0" smtClean="0"/>
              <a:t> </a:t>
            </a:r>
            <a:r>
              <a:rPr lang="ru-RU" dirty="0" err="1" smtClean="0"/>
              <a:t>помітив</a:t>
            </a:r>
            <a:r>
              <a:rPr lang="ru-RU" dirty="0" smtClean="0"/>
              <a:t> у </a:t>
            </a:r>
            <a:r>
              <a:rPr lang="ru-RU" dirty="0" err="1" smtClean="0"/>
              <a:t>птахів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. </a:t>
            </a:r>
            <a:r>
              <a:rPr lang="ru-RU" dirty="0" err="1" smtClean="0"/>
              <a:t>Спостерігаючи</a:t>
            </a:r>
            <a:r>
              <a:rPr lang="ru-RU" dirty="0" smtClean="0"/>
              <a:t> за ними,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знайшов</a:t>
            </a:r>
            <a:r>
              <a:rPr lang="ru-RU" dirty="0" smtClean="0"/>
              <a:t> причину </a:t>
            </a:r>
            <a:r>
              <a:rPr lang="ru-RU" dirty="0" err="1" smtClean="0"/>
              <a:t>захворювання</a:t>
            </a:r>
            <a:r>
              <a:rPr lang="ru-RU" dirty="0" smtClean="0"/>
              <a:t>. </a:t>
            </a:r>
            <a:r>
              <a:rPr lang="ru-RU" dirty="0" err="1" smtClean="0"/>
              <a:t>Виявилось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кури </a:t>
            </a:r>
            <a:r>
              <a:rPr lang="ru-RU" dirty="0" err="1" smtClean="0"/>
              <a:t>живилися</a:t>
            </a:r>
            <a:r>
              <a:rPr lang="ru-RU" dirty="0" smtClean="0"/>
              <a:t> </a:t>
            </a:r>
            <a:r>
              <a:rPr lang="ru-RU" dirty="0" err="1" smtClean="0"/>
              <a:t>залишками</a:t>
            </a:r>
            <a:r>
              <a:rPr lang="ru-RU" dirty="0" smtClean="0"/>
              <a:t> </a:t>
            </a:r>
            <a:r>
              <a:rPr lang="ru-RU" dirty="0" err="1" smtClean="0"/>
              <a:t>лікарняних</a:t>
            </a:r>
            <a:r>
              <a:rPr lang="ru-RU" dirty="0" smtClean="0"/>
              <a:t> </a:t>
            </a:r>
            <a:r>
              <a:rPr lang="ru-RU" dirty="0" err="1" smtClean="0"/>
              <a:t>обідів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готувалися</a:t>
            </a:r>
            <a:r>
              <a:rPr lang="ru-RU" dirty="0" smtClean="0"/>
              <a:t> з </a:t>
            </a:r>
            <a:r>
              <a:rPr lang="ru-RU" dirty="0" err="1" smtClean="0"/>
              <a:t>білого</a:t>
            </a:r>
            <a:r>
              <a:rPr lang="ru-RU" dirty="0" smtClean="0"/>
              <a:t>, </a:t>
            </a:r>
            <a:r>
              <a:rPr lang="ru-RU" dirty="0" err="1" smtClean="0"/>
              <a:t>очищеного</a:t>
            </a:r>
            <a:r>
              <a:rPr lang="ru-RU" dirty="0" smtClean="0"/>
              <a:t> рису. </a:t>
            </a:r>
            <a:r>
              <a:rPr lang="ru-RU" dirty="0" err="1" smtClean="0"/>
              <a:t>Досліди</a:t>
            </a:r>
            <a:r>
              <a:rPr lang="ru-RU" dirty="0" smtClean="0"/>
              <a:t> показали,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домісити</a:t>
            </a:r>
            <a:r>
              <a:rPr lang="ru-RU" dirty="0" smtClean="0"/>
              <a:t> до рису </a:t>
            </a:r>
            <a:r>
              <a:rPr lang="ru-RU" dirty="0" err="1" smtClean="0"/>
              <a:t>трохи</a:t>
            </a:r>
            <a:r>
              <a:rPr lang="ru-RU" dirty="0" smtClean="0"/>
              <a:t> </a:t>
            </a:r>
            <a:r>
              <a:rPr lang="ru-RU" dirty="0" err="1" smtClean="0"/>
              <a:t>висівок</a:t>
            </a:r>
            <a:r>
              <a:rPr lang="ru-RU" dirty="0" smtClean="0"/>
              <a:t> (</a:t>
            </a:r>
            <a:r>
              <a:rPr lang="ru-RU" dirty="0" err="1" smtClean="0"/>
              <a:t>оболонки</a:t>
            </a:r>
            <a:r>
              <a:rPr lang="ru-RU" dirty="0" smtClean="0"/>
              <a:t> </a:t>
            </a:r>
            <a:r>
              <a:rPr lang="ru-RU" dirty="0" err="1" smtClean="0"/>
              <a:t>рисових</a:t>
            </a:r>
            <a:r>
              <a:rPr lang="ru-RU" dirty="0" smtClean="0"/>
              <a:t> зерен), як хвороба </a:t>
            </a:r>
            <a:r>
              <a:rPr lang="ru-RU" dirty="0" err="1" smtClean="0"/>
              <a:t>негайно</a:t>
            </a:r>
            <a:r>
              <a:rPr lang="ru-RU" dirty="0" smtClean="0"/>
              <a:t> </a:t>
            </a:r>
            <a:r>
              <a:rPr lang="ru-RU" dirty="0" err="1" smtClean="0"/>
              <a:t>виліковувалася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Яка ж </a:t>
            </a:r>
            <a:r>
              <a:rPr lang="ru-RU" dirty="0" err="1" smtClean="0"/>
              <a:t>речовина</a:t>
            </a:r>
            <a:r>
              <a:rPr lang="ru-RU" dirty="0" smtClean="0"/>
              <a:t> </a:t>
            </a:r>
            <a:r>
              <a:rPr lang="ru-RU" dirty="0" err="1" smtClean="0"/>
              <a:t>міститься</a:t>
            </a:r>
            <a:r>
              <a:rPr lang="ru-RU" dirty="0" smtClean="0"/>
              <a:t> у </a:t>
            </a:r>
            <a:r>
              <a:rPr lang="ru-RU" dirty="0" err="1" smtClean="0"/>
              <a:t>висівках</a:t>
            </a:r>
            <a:r>
              <a:rPr lang="ru-RU" dirty="0" smtClean="0"/>
              <a:t> рису? На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дав </a:t>
            </a:r>
            <a:r>
              <a:rPr lang="ru-RU" dirty="0" err="1" smtClean="0"/>
              <a:t>відповідь</a:t>
            </a:r>
            <a:r>
              <a:rPr lang="ru-RU" dirty="0" smtClean="0"/>
              <a:t> </a:t>
            </a:r>
            <a:r>
              <a:rPr lang="ru-RU" dirty="0" err="1" smtClean="0"/>
              <a:t>польський</a:t>
            </a:r>
            <a:r>
              <a:rPr lang="ru-RU" dirty="0" smtClean="0"/>
              <a:t> </a:t>
            </a:r>
            <a:r>
              <a:rPr lang="ru-RU" dirty="0" err="1" smtClean="0"/>
              <a:t>вчений</a:t>
            </a:r>
            <a:r>
              <a:rPr lang="ru-RU" dirty="0" smtClean="0"/>
              <a:t> </a:t>
            </a:r>
            <a:r>
              <a:rPr lang="ru-RU" dirty="0" err="1" smtClean="0"/>
              <a:t>Функ</a:t>
            </a:r>
            <a:r>
              <a:rPr lang="ru-RU" dirty="0" smtClean="0"/>
              <a:t>. У 1912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виділив</a:t>
            </a:r>
            <a:r>
              <a:rPr lang="ru-RU" dirty="0" smtClean="0"/>
              <a:t> з </a:t>
            </a:r>
            <a:r>
              <a:rPr lang="ru-RU" dirty="0" err="1" smtClean="0"/>
              <a:t>рисових</a:t>
            </a:r>
            <a:r>
              <a:rPr lang="ru-RU" dirty="0" smtClean="0"/>
              <a:t> </a:t>
            </a:r>
            <a:r>
              <a:rPr lang="ru-RU" dirty="0" err="1" smtClean="0"/>
              <a:t>висівок</a:t>
            </a:r>
            <a:r>
              <a:rPr lang="ru-RU" dirty="0" smtClean="0"/>
              <a:t> </a:t>
            </a:r>
            <a:r>
              <a:rPr lang="ru-RU" dirty="0" err="1" smtClean="0"/>
              <a:t>цілющу</a:t>
            </a:r>
            <a:r>
              <a:rPr lang="ru-RU" dirty="0" smtClean="0"/>
              <a:t> </a:t>
            </a:r>
            <a:r>
              <a:rPr lang="ru-RU" dirty="0" err="1" smtClean="0"/>
              <a:t>речовину</a:t>
            </a:r>
            <a:r>
              <a:rPr lang="ru-RU" dirty="0" smtClean="0"/>
              <a:t>, </a:t>
            </a:r>
            <a:r>
              <a:rPr lang="ru-RU" dirty="0" err="1" smtClean="0"/>
              <a:t>названу</a:t>
            </a:r>
            <a:r>
              <a:rPr lang="ru-RU" dirty="0" smtClean="0"/>
              <a:t> </a:t>
            </a:r>
            <a:r>
              <a:rPr lang="ru-RU" dirty="0" err="1" smtClean="0"/>
              <a:t>вітаміном</a:t>
            </a:r>
            <a:r>
              <a:rPr lang="ru-RU" dirty="0" smtClean="0"/>
              <a:t> - "</a:t>
            </a:r>
            <a:r>
              <a:rPr lang="ru-RU" dirty="0" err="1" smtClean="0"/>
              <a:t>речовиною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".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72995"/>
            <a:ext cx="9144000" cy="1785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7909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1196752"/>
            <a:ext cx="7128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ПРЕЗЕНТАЦІЮ НА ТЕМУ «ВІТАМІНИ» ВИКОНАЛА : </a:t>
            </a:r>
          </a:p>
          <a:p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УЧЕНИЦЯ 9-А КЛАСУ </a:t>
            </a:r>
          </a:p>
          <a:p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ГІМНАЗІЇ №290</a:t>
            </a:r>
          </a:p>
          <a:p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М.КИЄВА </a:t>
            </a:r>
          </a:p>
          <a:p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БОНДАРЕНКО СВІТЛАНА </a:t>
            </a:r>
          </a:p>
          <a:p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КЕРІВНИК : </a:t>
            </a:r>
          </a:p>
          <a:p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ГОНЧАР ТЕТЯНА АНАТОЛІЇВНА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039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7297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rgbClr val="FFC000"/>
                </a:solidFill>
              </a:rPr>
              <a:t>Докладніше про вітаміни </a:t>
            </a:r>
            <a:endParaRPr lang="ru-RU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754232"/>
            <a:ext cx="58326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На відміну від білків, жирів та вуглеводів, вітаміни не є матеріалом для біологічного синтезу органічних сполук чи джерелом енергії. Вони у складі молекул багатьох ферментів беруть участь в обміні речовин як регулятори цих процесів.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0492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67944" y="620688"/>
            <a:ext cx="7520940" cy="54864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814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               Вітамін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3193"/>
            <a:ext cx="2983188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860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332656"/>
            <a:ext cx="7520940" cy="548640"/>
          </a:xfrm>
        </p:spPr>
        <p:txBody>
          <a:bodyPr/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                   Вітамін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а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та його користь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Вітамін</a:t>
            </a:r>
            <a:r>
              <a:rPr lang="ru-RU" dirty="0"/>
              <a:t> А - </a:t>
            </a:r>
            <a:r>
              <a:rPr lang="ru-RU" dirty="0" err="1"/>
              <a:t>сильний</a:t>
            </a:r>
            <a:r>
              <a:rPr lang="ru-RU" dirty="0"/>
              <a:t> антиоксидант.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здатний</a:t>
            </a:r>
            <a:r>
              <a:rPr lang="ru-RU" dirty="0"/>
              <a:t> </a:t>
            </a:r>
            <a:r>
              <a:rPr lang="ru-RU" dirty="0" err="1"/>
              <a:t>гальмувати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старіння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, </a:t>
            </a:r>
            <a:r>
              <a:rPr lang="ru-RU" dirty="0" err="1"/>
              <a:t>вітамін</a:t>
            </a:r>
            <a:r>
              <a:rPr lang="ru-RU" dirty="0"/>
              <a:t> 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величезну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для </a:t>
            </a:r>
            <a:r>
              <a:rPr lang="ru-RU" dirty="0" err="1"/>
              <a:t>процесу</a:t>
            </a:r>
            <a:r>
              <a:rPr lang="ru-RU" dirty="0"/>
              <a:t> росту і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, </a:t>
            </a:r>
            <a:r>
              <a:rPr lang="ru-RU" dirty="0" err="1"/>
              <a:t>бере</a:t>
            </a:r>
            <a:r>
              <a:rPr lang="ru-RU" dirty="0"/>
              <a:t> участь у </a:t>
            </a:r>
            <a:r>
              <a:rPr lang="ru-RU" dirty="0" err="1"/>
              <a:t>формуванні</a:t>
            </a:r>
            <a:r>
              <a:rPr lang="ru-RU" dirty="0"/>
              <a:t> </a:t>
            </a:r>
            <a:r>
              <a:rPr lang="ru-RU" dirty="0" err="1"/>
              <a:t>кісток</a:t>
            </a:r>
            <a:r>
              <a:rPr lang="ru-RU" dirty="0"/>
              <a:t> скелета. Не </a:t>
            </a:r>
            <a:r>
              <a:rPr lang="ru-RU" dirty="0" err="1"/>
              <a:t>даремно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«</a:t>
            </a:r>
            <a:r>
              <a:rPr lang="ru-RU" dirty="0" err="1"/>
              <a:t>вітаміном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». Ось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їжа</a:t>
            </a:r>
            <a:r>
              <a:rPr lang="ru-RU" dirty="0"/>
              <a:t>, </a:t>
            </a:r>
            <a:r>
              <a:rPr lang="ru-RU" dirty="0" err="1"/>
              <a:t>багата</a:t>
            </a:r>
            <a:r>
              <a:rPr lang="ru-RU" dirty="0"/>
              <a:t> </a:t>
            </a:r>
            <a:r>
              <a:rPr lang="ru-RU" dirty="0" err="1"/>
              <a:t>вітаміном</a:t>
            </a:r>
            <a:r>
              <a:rPr lang="ru-RU" dirty="0"/>
              <a:t> А, так </a:t>
            </a:r>
            <a:r>
              <a:rPr lang="ru-RU" dirty="0" err="1"/>
              <a:t>корисна</a:t>
            </a:r>
            <a:r>
              <a:rPr lang="ru-RU" dirty="0"/>
              <a:t> </a:t>
            </a:r>
            <a:r>
              <a:rPr lang="ru-RU" dirty="0" err="1"/>
              <a:t>дітям</a:t>
            </a:r>
            <a:r>
              <a:rPr lang="ru-RU" dirty="0"/>
              <a:t> і </a:t>
            </a:r>
            <a:r>
              <a:rPr lang="ru-RU" dirty="0" err="1"/>
              <a:t>підліткам</a:t>
            </a:r>
            <a:r>
              <a:rPr lang="ru-RU" dirty="0"/>
              <a:t>. Каротин </a:t>
            </a:r>
            <a:r>
              <a:rPr lang="ru-RU" dirty="0" err="1"/>
              <a:t>здатний</a:t>
            </a:r>
            <a:r>
              <a:rPr lang="ru-RU" dirty="0"/>
              <a:t> </a:t>
            </a:r>
            <a:r>
              <a:rPr lang="ru-RU" dirty="0" err="1"/>
              <a:t>зберігати</a:t>
            </a:r>
            <a:r>
              <a:rPr lang="ru-RU" dirty="0"/>
              <a:t> </a:t>
            </a:r>
            <a:r>
              <a:rPr lang="ru-RU" dirty="0" err="1"/>
              <a:t>зір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зміцнює</a:t>
            </a:r>
            <a:r>
              <a:rPr lang="ru-RU" dirty="0"/>
              <a:t> </a:t>
            </a:r>
            <a:r>
              <a:rPr lang="ru-RU" dirty="0" err="1"/>
              <a:t>імунну</a:t>
            </a:r>
            <a:r>
              <a:rPr lang="ru-RU" dirty="0"/>
              <a:t> систему, служить для </a:t>
            </a:r>
            <a:r>
              <a:rPr lang="ru-RU" dirty="0" err="1"/>
              <a:t>профілактики</a:t>
            </a:r>
            <a:r>
              <a:rPr lang="ru-RU" dirty="0"/>
              <a:t> </a:t>
            </a:r>
            <a:r>
              <a:rPr lang="ru-RU" dirty="0" err="1"/>
              <a:t>ракових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. </a:t>
            </a:r>
            <a:r>
              <a:rPr lang="ru-RU" dirty="0" err="1"/>
              <a:t>Нещодавно</a:t>
            </a:r>
            <a:r>
              <a:rPr lang="ru-RU" dirty="0"/>
              <a:t> </a:t>
            </a:r>
            <a:r>
              <a:rPr lang="ru-RU" dirty="0" err="1"/>
              <a:t>вчені</a:t>
            </a:r>
            <a:r>
              <a:rPr lang="ru-RU" dirty="0"/>
              <a:t> </a:t>
            </a:r>
            <a:r>
              <a:rPr lang="ru-RU" dirty="0" err="1"/>
              <a:t>підтвердили</a:t>
            </a:r>
            <a:r>
              <a:rPr lang="ru-RU" dirty="0"/>
              <a:t> факт,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вітамін</a:t>
            </a:r>
            <a:r>
              <a:rPr lang="ru-RU" dirty="0"/>
              <a:t>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здатний</a:t>
            </a:r>
            <a:r>
              <a:rPr lang="ru-RU" dirty="0"/>
              <a:t> </a:t>
            </a:r>
            <a:r>
              <a:rPr lang="ru-RU" dirty="0" err="1"/>
              <a:t>регулювати</a:t>
            </a:r>
            <a:r>
              <a:rPr lang="ru-RU" dirty="0"/>
              <a:t> </a:t>
            </a:r>
            <a:r>
              <a:rPr lang="ru-RU" dirty="0" err="1"/>
              <a:t>вміст</a:t>
            </a:r>
            <a:r>
              <a:rPr lang="ru-RU" dirty="0"/>
              <a:t> </a:t>
            </a:r>
            <a:r>
              <a:rPr lang="ru-RU" dirty="0" err="1"/>
              <a:t>цукру</a:t>
            </a:r>
            <a:r>
              <a:rPr lang="ru-RU" dirty="0"/>
              <a:t> в </a:t>
            </a:r>
            <a:r>
              <a:rPr lang="ru-RU" dirty="0" err="1"/>
              <a:t>крові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6195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                   Вітамін</a:t>
            </a:r>
            <a:r>
              <a:rPr lang="uk-UA" dirty="0" smtClean="0"/>
              <a:t>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uk-UA" dirty="0" smtClean="0"/>
              <a:t>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та краса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556792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Особливу</a:t>
            </a:r>
            <a:r>
              <a:rPr lang="ru-RU" dirty="0"/>
              <a:t> роль </a:t>
            </a:r>
            <a:r>
              <a:rPr lang="ru-RU" dirty="0" err="1"/>
              <a:t>відіграє</a:t>
            </a:r>
            <a:r>
              <a:rPr lang="ru-RU" dirty="0"/>
              <a:t> </a:t>
            </a:r>
            <a:r>
              <a:rPr lang="ru-RU" dirty="0" err="1"/>
              <a:t>вітамін</a:t>
            </a:r>
            <a:r>
              <a:rPr lang="ru-RU" dirty="0"/>
              <a:t> А для </a:t>
            </a:r>
            <a:r>
              <a:rPr lang="ru-RU" dirty="0" err="1"/>
              <a:t>шкіри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є </a:t>
            </a:r>
            <a:r>
              <a:rPr lang="ru-RU" dirty="0" err="1"/>
              <a:t>важливою</a:t>
            </a:r>
            <a:r>
              <a:rPr lang="ru-RU" dirty="0"/>
              <a:t> </a:t>
            </a:r>
            <a:r>
              <a:rPr lang="ru-RU" dirty="0" err="1"/>
              <a:t>складовою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регенерації</a:t>
            </a:r>
            <a:r>
              <a:rPr lang="ru-RU" dirty="0"/>
              <a:t> </a:t>
            </a:r>
            <a:r>
              <a:rPr lang="ru-RU" dirty="0" err="1"/>
              <a:t>шкіри</a:t>
            </a:r>
            <a:r>
              <a:rPr lang="ru-RU" dirty="0"/>
              <a:t> і </a:t>
            </a:r>
            <a:r>
              <a:rPr lang="ru-RU" dirty="0" err="1"/>
              <a:t>слизових</a:t>
            </a:r>
            <a:r>
              <a:rPr lang="ru-RU" dirty="0"/>
              <a:t> </a:t>
            </a:r>
            <a:r>
              <a:rPr lang="ru-RU" dirty="0" err="1"/>
              <a:t>оболонок</a:t>
            </a:r>
            <a:r>
              <a:rPr lang="ru-RU" dirty="0"/>
              <a:t>. </a:t>
            </a:r>
            <a:r>
              <a:rPr lang="ru-RU" dirty="0" err="1"/>
              <a:t>Бере</a:t>
            </a:r>
            <a:r>
              <a:rPr lang="ru-RU" dirty="0"/>
              <a:t> участь в </a:t>
            </a:r>
            <a:r>
              <a:rPr lang="ru-RU" dirty="0" err="1"/>
              <a:t>обміні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в </a:t>
            </a:r>
            <a:r>
              <a:rPr lang="ru-RU" dirty="0" err="1"/>
              <a:t>клітинах</a:t>
            </a:r>
            <a:r>
              <a:rPr lang="ru-RU" dirty="0"/>
              <a:t> </a:t>
            </a:r>
            <a:r>
              <a:rPr lang="ru-RU" dirty="0" err="1"/>
              <a:t>шкіри</a:t>
            </a:r>
            <a:r>
              <a:rPr lang="ru-RU" dirty="0"/>
              <a:t>, </a:t>
            </a:r>
            <a:r>
              <a:rPr lang="ru-RU" dirty="0" err="1"/>
              <a:t>регулює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сальних</a:t>
            </a:r>
            <a:r>
              <a:rPr lang="ru-RU" dirty="0"/>
              <a:t> і </a:t>
            </a:r>
            <a:r>
              <a:rPr lang="ru-RU" dirty="0" err="1"/>
              <a:t>потових</a:t>
            </a:r>
            <a:r>
              <a:rPr lang="ru-RU" dirty="0"/>
              <a:t> </a:t>
            </a:r>
            <a:r>
              <a:rPr lang="ru-RU" dirty="0" err="1"/>
              <a:t>залоз</a:t>
            </a:r>
            <a:r>
              <a:rPr lang="ru-RU" dirty="0"/>
              <a:t>. Тому </a:t>
            </a:r>
            <a:r>
              <a:rPr lang="ru-RU" dirty="0" err="1"/>
              <a:t>ретиноїди</a:t>
            </a:r>
            <a:r>
              <a:rPr lang="ru-RU" dirty="0"/>
              <a:t> (</a:t>
            </a:r>
            <a:r>
              <a:rPr lang="ru-RU" dirty="0" err="1"/>
              <a:t>синтетичні</a:t>
            </a:r>
            <a:r>
              <a:rPr lang="ru-RU" dirty="0"/>
              <a:t> </a:t>
            </a:r>
            <a:r>
              <a:rPr lang="ru-RU" dirty="0" err="1"/>
              <a:t>похідні</a:t>
            </a:r>
            <a:r>
              <a:rPr lang="ru-RU" dirty="0"/>
              <a:t> </a:t>
            </a:r>
            <a:r>
              <a:rPr lang="ru-RU" dirty="0" err="1"/>
              <a:t>вітаміну</a:t>
            </a:r>
            <a:r>
              <a:rPr lang="ru-RU" dirty="0"/>
              <a:t> А) </a:t>
            </a:r>
            <a:r>
              <a:rPr lang="ru-RU" dirty="0" err="1"/>
              <a:t>містяться</a:t>
            </a:r>
            <a:r>
              <a:rPr lang="ru-RU" dirty="0"/>
              <a:t> в </a:t>
            </a:r>
            <a:r>
              <a:rPr lang="ru-RU" dirty="0" err="1"/>
              <a:t>безлічі</a:t>
            </a:r>
            <a:r>
              <a:rPr lang="ru-RU" dirty="0"/>
              <a:t> </a:t>
            </a:r>
            <a:r>
              <a:rPr lang="ru-RU" dirty="0" err="1"/>
              <a:t>косметичних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. </a:t>
            </a:r>
            <a:r>
              <a:rPr lang="ru-RU" dirty="0" err="1"/>
              <a:t>Вітамін</a:t>
            </a:r>
            <a:r>
              <a:rPr lang="ru-RU" dirty="0"/>
              <a:t> А </a:t>
            </a:r>
            <a:r>
              <a:rPr lang="ru-RU" dirty="0" err="1"/>
              <a:t>уповільнює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зморшок</a:t>
            </a:r>
            <a:r>
              <a:rPr lang="ru-RU" dirty="0"/>
              <a:t>, </a:t>
            </a:r>
            <a:r>
              <a:rPr lang="ru-RU" dirty="0" err="1"/>
              <a:t>зміцнює</a:t>
            </a:r>
            <a:r>
              <a:rPr lang="ru-RU" dirty="0"/>
              <a:t> </a:t>
            </a:r>
            <a:r>
              <a:rPr lang="ru-RU" dirty="0" err="1"/>
              <a:t>капіляри</a:t>
            </a:r>
            <a:r>
              <a:rPr lang="ru-RU" dirty="0"/>
              <a:t> і </a:t>
            </a:r>
            <a:r>
              <a:rPr lang="ru-RU" dirty="0" err="1"/>
              <a:t>покращує</a:t>
            </a:r>
            <a:r>
              <a:rPr lang="ru-RU" dirty="0"/>
              <a:t> </a:t>
            </a:r>
            <a:r>
              <a:rPr lang="ru-RU" dirty="0" err="1"/>
              <a:t>кровопостачання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140968"/>
            <a:ext cx="238125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112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Вітаміни групи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2656"/>
            <a:ext cx="2473461" cy="266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97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                  Вітаміни групи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484784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Вітамін</a:t>
            </a:r>
            <a:r>
              <a:rPr lang="ru-RU" dirty="0"/>
              <a:t> </a:t>
            </a:r>
            <a:r>
              <a:rPr lang="en-US" dirty="0"/>
              <a:t>B </a:t>
            </a:r>
            <a:r>
              <a:rPr lang="ru-RU" dirty="0" err="1"/>
              <a:t>відноситься</a:t>
            </a:r>
            <a:r>
              <a:rPr lang="ru-RU" dirty="0"/>
              <a:t> до ряду </a:t>
            </a:r>
            <a:r>
              <a:rPr lang="ru-RU" dirty="0" err="1"/>
              <a:t>водорозчинних</a:t>
            </a:r>
            <a:r>
              <a:rPr lang="ru-RU" dirty="0"/>
              <a:t> </a:t>
            </a:r>
            <a:r>
              <a:rPr lang="ru-RU" dirty="0" err="1"/>
              <a:t>вітамінів</a:t>
            </a:r>
            <a:r>
              <a:rPr lang="ru-RU" dirty="0"/>
              <a:t>, і </a:t>
            </a:r>
            <a:r>
              <a:rPr lang="ru-RU" dirty="0" err="1"/>
              <a:t>відіграє</a:t>
            </a:r>
            <a:r>
              <a:rPr lang="ru-RU" dirty="0"/>
              <a:t> </a:t>
            </a:r>
            <a:r>
              <a:rPr lang="ru-RU" dirty="0" err="1"/>
              <a:t>ключову</a:t>
            </a:r>
            <a:r>
              <a:rPr lang="ru-RU" dirty="0"/>
              <a:t> роль у </a:t>
            </a:r>
            <a:r>
              <a:rPr lang="ru-RU" dirty="0" err="1"/>
              <a:t>забезпеченні</a:t>
            </a:r>
            <a:r>
              <a:rPr lang="ru-RU" dirty="0"/>
              <a:t> нормального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мозку</a:t>
            </a:r>
            <a:r>
              <a:rPr lang="ru-RU" dirty="0"/>
              <a:t> і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. </a:t>
            </a:r>
            <a:r>
              <a:rPr lang="ru-RU" dirty="0" err="1"/>
              <a:t>Вітамін</a:t>
            </a:r>
            <a:r>
              <a:rPr lang="ru-RU" dirty="0"/>
              <a:t> В, як правило, </a:t>
            </a:r>
            <a:r>
              <a:rPr lang="ru-RU" dirty="0" err="1"/>
              <a:t>бере</a:t>
            </a:r>
            <a:r>
              <a:rPr lang="ru-RU" dirty="0"/>
              <a:t> участь у </a:t>
            </a:r>
            <a:r>
              <a:rPr lang="ru-RU" dirty="0" err="1"/>
              <a:t>метаболізмі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 </a:t>
            </a:r>
            <a:r>
              <a:rPr lang="ru-RU" dirty="0" err="1"/>
              <a:t>людського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, особливо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 синтезу та </a:t>
            </a:r>
            <a:r>
              <a:rPr lang="ru-RU" dirty="0" err="1"/>
              <a:t>регулювання</a:t>
            </a:r>
            <a:r>
              <a:rPr lang="ru-RU" dirty="0"/>
              <a:t> ДНК, а </a:t>
            </a:r>
            <a:r>
              <a:rPr lang="ru-RU" dirty="0" err="1"/>
              <a:t>також</a:t>
            </a:r>
            <a:r>
              <a:rPr lang="ru-RU" dirty="0"/>
              <a:t> синтезу </a:t>
            </a:r>
            <a:r>
              <a:rPr lang="ru-RU" dirty="0" err="1"/>
              <a:t>жирних</a:t>
            </a:r>
            <a:r>
              <a:rPr lang="ru-RU" dirty="0"/>
              <a:t> кислот і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782" y="3006438"/>
            <a:ext cx="1872574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955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112</TotalTime>
  <Words>1011</Words>
  <Application>Microsoft Office PowerPoint</Application>
  <PresentationFormat>Экран (4:3)</PresentationFormat>
  <Paragraphs>59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Углы</vt:lpstr>
      <vt:lpstr>Вітаміни </vt:lpstr>
      <vt:lpstr>Презентация PowerPoint</vt:lpstr>
      <vt:lpstr>Презентация PowerPoint</vt:lpstr>
      <vt:lpstr>Презентация PowerPoint</vt:lpstr>
      <vt:lpstr>               Вітамін а </vt:lpstr>
      <vt:lpstr>                   Вітамін а та його користь</vt:lpstr>
      <vt:lpstr>                   Вітамін а та краса </vt:lpstr>
      <vt:lpstr>Вітаміни групи в </vt:lpstr>
      <vt:lpstr>                  Вітаміни групи в </vt:lpstr>
      <vt:lpstr>                   Вітаміни групи в</vt:lpstr>
      <vt:lpstr>Вітамін с</vt:lpstr>
      <vt:lpstr>                           Вітамін с </vt:lpstr>
      <vt:lpstr>Вітамін d</vt:lpstr>
      <vt:lpstr>                         Вітамін D  </vt:lpstr>
      <vt:lpstr>Вітамін Е </vt:lpstr>
      <vt:lpstr>                             Вітамін е </vt:lpstr>
      <vt:lpstr>Вітамін К </vt:lpstr>
      <vt:lpstr>                    Вітамін К </vt:lpstr>
      <vt:lpstr>Сторінка з історії</vt:lpstr>
      <vt:lpstr>Сторінка з історії 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Вітаміни</dc:title>
  <dc:creator>Мария</dc:creator>
  <cp:lastModifiedBy>Мария</cp:lastModifiedBy>
  <cp:revision>14</cp:revision>
  <dcterms:created xsi:type="dcterms:W3CDTF">2014-05-03T17:49:16Z</dcterms:created>
  <dcterms:modified xsi:type="dcterms:W3CDTF">2014-05-22T19:43:35Z</dcterms:modified>
</cp:coreProperties>
</file>