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2" autoAdjust="0"/>
  </p:normalViewPr>
  <p:slideViewPr>
    <p:cSldViewPr>
      <p:cViewPr varScale="1">
        <p:scale>
          <a:sx n="69" d="100"/>
          <a:sy n="69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80%D0%B8%D1%80%D0%BE%D0%B4%D0%B0" TargetMode="External"/><Relationship Id="rId2" Type="http://schemas.openxmlformats.org/officeDocument/2006/relationships/hyperlink" Target="http://uk.wikipedia.org/wiki/%D0%A1%D1%83%D1%81%D0%BF%D1%96%D0%BB%D1%8C%D1%81%D1%82%D0%B2%D0%BE" TargetMode="External"/><Relationship Id="rId1" Type="http://schemas.openxmlformats.org/officeDocument/2006/relationships/hyperlink" Target="http://uk.wikipedia.org/wiki/%D0%9B%D1%8E%D0%B4%D0%B8%D0%BD%D0%B0" TargetMode="External"/><Relationship Id="rId5" Type="http://schemas.openxmlformats.org/officeDocument/2006/relationships/hyperlink" Target="http://uk.wikipedia.org/wiki/%D0%9A%D0%BB%D1%96%D0%BC%D0%B0%D1%82" TargetMode="External"/><Relationship Id="rId4" Type="http://schemas.openxmlformats.org/officeDocument/2006/relationships/hyperlink" Target="http://uk.wikipedia.org/wiki/%D0%9A%D0%BE%D1%80%D0%B8%D1%81%D0%BD%D1%96_%D0%BA%D0%BE%D0%BF%D0%B0%D0%BB%D0%B8%D0%BD%D0%B8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uk.wikipedia.org/wiki/%D0%9E%D1%85%D0%BE%D1%80%D0%BE%D0%BD%D0%B0_%D0%BF%D1%80%D0%B8%D1%80%D0%BE%D0%B4%D0%B8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80%D0%B8%D1%80%D0%BE%D0%B4%D0%BD%D0%B8%D0%B9_%D0%B3%D0%B0%D0%B7" TargetMode="External"/><Relationship Id="rId2" Type="http://schemas.openxmlformats.org/officeDocument/2006/relationships/hyperlink" Target="http://uk.wikipedia.org/wiki/%D0%9A%D0%B0%D0%BC%27%D1%8F%D0%BD%D0%B5_%D0%B2%D1%83%D0%B3%D1%96%D0%BB%D0%BB%D1%8F" TargetMode="External"/><Relationship Id="rId1" Type="http://schemas.openxmlformats.org/officeDocument/2006/relationships/hyperlink" Target="http://uk.wikipedia.org/wiki/%D0%9D%D0%B0%D1%84%D1%82%D0%B0" TargetMode="External"/><Relationship Id="rId4" Type="http://schemas.openxmlformats.org/officeDocument/2006/relationships/hyperlink" Target="http://uk.wikipedia.org/wiki/%D0%9F%D1%80%D0%BE%D0%BC%D0%B8%D1%81%D0%BB%D0%BE%D0%B2%D1%96_%D0%B2%D1%96%D0%B4%D1%85%D0%BE%D0%B4%D0%B8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://uk.wikipedia.org/w/index.php?title=%D0%A2%D0%B5%D1%85%D0%BD%D0%BE%D0%B3%D0%B5%D0%BD%D0%BD%D0%B0_%D0%BA%D0%B0%D1%82%D0%B0%D1%81%D1%82%D1%80%D0%BE%D1%84%D0%B0&amp;action=edit&amp;redlink=1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80%D0%B8%D1%80%D0%BE%D0%B4%D0%B0" TargetMode="External"/><Relationship Id="rId2" Type="http://schemas.openxmlformats.org/officeDocument/2006/relationships/hyperlink" Target="http://uk.wikipedia.org/wiki/%D0%A1%D1%83%D1%81%D0%BF%D1%96%D0%BB%D1%8C%D1%81%D1%82%D0%B2%D0%BE" TargetMode="External"/><Relationship Id="rId1" Type="http://schemas.openxmlformats.org/officeDocument/2006/relationships/hyperlink" Target="http://uk.wikipedia.org/wiki/%D0%9B%D1%8E%D0%B4%D0%B8%D0%BD%D0%B0" TargetMode="External"/><Relationship Id="rId5" Type="http://schemas.openxmlformats.org/officeDocument/2006/relationships/hyperlink" Target="http://uk.wikipedia.org/wiki/%D0%9A%D0%BB%D1%96%D0%BC%D0%B0%D1%82" TargetMode="External"/><Relationship Id="rId4" Type="http://schemas.openxmlformats.org/officeDocument/2006/relationships/hyperlink" Target="http://uk.wikipedia.org/wiki/%D0%9A%D0%BE%D1%80%D0%B8%D1%81%D0%BD%D1%96_%D0%BA%D0%BE%D0%BF%D0%B0%D0%BB%D0%B8%D0%BD%D0%B8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uk.wikipedia.org/wiki/%D0%9E%D1%85%D0%BE%D1%80%D0%BE%D0%BD%D0%B0_%D0%BF%D1%80%D0%B8%D1%80%D0%BE%D0%B4%D0%B8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80%D0%B8%D1%80%D0%BE%D0%B4%D0%BD%D0%B8%D0%B9_%D0%B3%D0%B0%D0%B7" TargetMode="External"/><Relationship Id="rId2" Type="http://schemas.openxmlformats.org/officeDocument/2006/relationships/hyperlink" Target="http://uk.wikipedia.org/wiki/%D0%9A%D0%B0%D0%BC%27%D1%8F%D0%BD%D0%B5_%D0%B2%D1%83%D0%B3%D1%96%D0%BB%D0%BB%D1%8F" TargetMode="External"/><Relationship Id="rId1" Type="http://schemas.openxmlformats.org/officeDocument/2006/relationships/hyperlink" Target="http://uk.wikipedia.org/wiki/%D0%9D%D0%B0%D1%84%D1%82%D0%B0" TargetMode="External"/><Relationship Id="rId4" Type="http://schemas.openxmlformats.org/officeDocument/2006/relationships/hyperlink" Target="http://uk.wikipedia.org/wiki/%D0%9F%D1%80%D0%BE%D0%BC%D0%B8%D1%81%D0%BB%D0%BE%D0%B2%D1%96_%D0%B2%D1%96%D0%B4%D1%85%D0%BE%D0%B4%D0%B8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://uk.wikipedia.org/w/index.php?title=%D0%A2%D0%B5%D1%85%D0%BD%D0%BE%D0%B3%D0%B5%D0%BD%D0%BD%D0%B0_%D0%BA%D0%B0%D1%82%D0%B0%D1%81%D1%82%D1%80%D0%BE%D1%84%D0%B0&amp;action=edit&amp;redlink=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2805A-4F4C-479A-A757-277FEE0B4E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EB236B7-49B0-4BF0-8191-56F7AD4348CC}">
      <dgm:prSet/>
      <dgm:spPr/>
      <dgm:t>
        <a:bodyPr/>
        <a:lstStyle/>
        <a:p>
          <a:pPr rtl="0"/>
          <a:r>
            <a:rPr lang="ru-RU" b="1" i="1" u="sng" smtClean="0"/>
            <a:t>Зміст</a:t>
          </a:r>
          <a:r>
            <a:rPr lang="ru-RU" b="1" i="1" smtClean="0"/>
            <a:t>: </a:t>
          </a:r>
          <a:endParaRPr lang="ru-RU"/>
        </a:p>
      </dgm:t>
    </dgm:pt>
    <dgm:pt modelId="{3F0573F7-565A-4F88-B963-D632F4F0E062}" type="parTrans" cxnId="{AC9C884A-15B3-488B-BF31-B59290D6AA1E}">
      <dgm:prSet/>
      <dgm:spPr/>
      <dgm:t>
        <a:bodyPr/>
        <a:lstStyle/>
        <a:p>
          <a:endParaRPr lang="ru-RU"/>
        </a:p>
      </dgm:t>
    </dgm:pt>
    <dgm:pt modelId="{C11EA24F-38F0-4080-93ED-4052EFED7CC1}" type="sibTrans" cxnId="{AC9C884A-15B3-488B-BF31-B59290D6AA1E}">
      <dgm:prSet/>
      <dgm:spPr/>
      <dgm:t>
        <a:bodyPr/>
        <a:lstStyle/>
        <a:p>
          <a:endParaRPr lang="ru-RU"/>
        </a:p>
      </dgm:t>
    </dgm:pt>
    <dgm:pt modelId="{9375CD7A-61A5-4838-AF33-73BDB2677B3F}">
      <dgm:prSet/>
      <dgm:spPr/>
      <dgm:t>
        <a:bodyPr/>
        <a:lstStyle/>
        <a:p>
          <a:pPr rtl="0"/>
          <a:r>
            <a:rPr lang="ru-RU" b="1" i="1" smtClean="0"/>
            <a:t>Кругообіг речовин; </a:t>
          </a:r>
          <a:endParaRPr lang="ru-RU"/>
        </a:p>
      </dgm:t>
    </dgm:pt>
    <dgm:pt modelId="{A5925B58-0677-47A7-B9AB-61A622DB6B60}" type="parTrans" cxnId="{4BB69CC9-BC09-459B-866B-21D99E636A09}">
      <dgm:prSet/>
      <dgm:spPr/>
      <dgm:t>
        <a:bodyPr/>
        <a:lstStyle/>
        <a:p>
          <a:endParaRPr lang="ru-RU"/>
        </a:p>
      </dgm:t>
    </dgm:pt>
    <dgm:pt modelId="{E196ECF8-1619-453E-BA6B-259881E60A95}" type="sibTrans" cxnId="{4BB69CC9-BC09-459B-866B-21D99E636A09}">
      <dgm:prSet/>
      <dgm:spPr/>
      <dgm:t>
        <a:bodyPr/>
        <a:lstStyle/>
        <a:p>
          <a:endParaRPr lang="ru-RU"/>
        </a:p>
      </dgm:t>
    </dgm:pt>
    <dgm:pt modelId="{1951AFC7-B5F6-4C8D-AF37-35288FC98AD0}">
      <dgm:prSet/>
      <dgm:spPr/>
      <dgm:t>
        <a:bodyPr/>
        <a:lstStyle/>
        <a:p>
          <a:pPr rtl="0"/>
          <a:r>
            <a:rPr lang="ru-RU" b="1" i="1" smtClean="0"/>
            <a:t>Вуглець в природі; </a:t>
          </a:r>
          <a:endParaRPr lang="ru-RU"/>
        </a:p>
      </dgm:t>
    </dgm:pt>
    <dgm:pt modelId="{5F519FCC-12B5-4F21-BC13-25C16DB114CE}" type="parTrans" cxnId="{57E3B1AD-3CD3-487C-917A-D854EAA475F4}">
      <dgm:prSet/>
      <dgm:spPr/>
      <dgm:t>
        <a:bodyPr/>
        <a:lstStyle/>
        <a:p>
          <a:endParaRPr lang="ru-RU"/>
        </a:p>
      </dgm:t>
    </dgm:pt>
    <dgm:pt modelId="{748B5F3D-ED65-444D-9931-CFC92A8D2398}" type="sibTrans" cxnId="{57E3B1AD-3CD3-487C-917A-D854EAA475F4}">
      <dgm:prSet/>
      <dgm:spPr/>
      <dgm:t>
        <a:bodyPr/>
        <a:lstStyle/>
        <a:p>
          <a:endParaRPr lang="ru-RU"/>
        </a:p>
      </dgm:t>
    </dgm:pt>
    <dgm:pt modelId="{84990692-D828-4F11-9C65-FE757F276760}">
      <dgm:prSet/>
      <dgm:spPr/>
      <dgm:t>
        <a:bodyPr/>
        <a:lstStyle/>
        <a:p>
          <a:pPr rtl="0"/>
          <a:r>
            <a:rPr lang="ru-RU" b="1" i="1" smtClean="0"/>
            <a:t>Кругообіг вуглецю в природі; </a:t>
          </a:r>
          <a:endParaRPr lang="ru-RU"/>
        </a:p>
      </dgm:t>
    </dgm:pt>
    <dgm:pt modelId="{3325E06D-F0B2-425B-90D5-8A0B6E0DC428}" type="parTrans" cxnId="{590E653B-C53B-4F9A-9CE8-9DB109A70F98}">
      <dgm:prSet/>
      <dgm:spPr/>
      <dgm:t>
        <a:bodyPr/>
        <a:lstStyle/>
        <a:p>
          <a:endParaRPr lang="ru-RU"/>
        </a:p>
      </dgm:t>
    </dgm:pt>
    <dgm:pt modelId="{1BAAD4BC-BAD2-43F4-8EB3-C59E50AE81BC}" type="sibTrans" cxnId="{590E653B-C53B-4F9A-9CE8-9DB109A70F98}">
      <dgm:prSet/>
      <dgm:spPr/>
      <dgm:t>
        <a:bodyPr/>
        <a:lstStyle/>
        <a:p>
          <a:endParaRPr lang="ru-RU"/>
        </a:p>
      </dgm:t>
    </dgm:pt>
    <dgm:pt modelId="{3C563A26-465E-4A4D-9B30-1F61BE1C1237}">
      <dgm:prSet/>
      <dgm:spPr/>
      <dgm:t>
        <a:bodyPr/>
        <a:lstStyle/>
        <a:p>
          <a:pPr rtl="0"/>
          <a:r>
            <a:rPr lang="ru-RU" b="1" i="1" smtClean="0"/>
            <a:t>Процеси у кругообігу вуглецю; </a:t>
          </a:r>
          <a:endParaRPr lang="ru-RU"/>
        </a:p>
      </dgm:t>
    </dgm:pt>
    <dgm:pt modelId="{5A0ABA5F-48C4-49F3-A94F-2A9A8C91DDC1}" type="parTrans" cxnId="{07F6E9C0-A7EA-41D9-BCAA-7B524AA245BA}">
      <dgm:prSet/>
      <dgm:spPr/>
      <dgm:t>
        <a:bodyPr/>
        <a:lstStyle/>
        <a:p>
          <a:endParaRPr lang="ru-RU"/>
        </a:p>
      </dgm:t>
    </dgm:pt>
    <dgm:pt modelId="{30A6D912-2366-4A1D-9246-603D591558B5}" type="sibTrans" cxnId="{07F6E9C0-A7EA-41D9-BCAA-7B524AA245BA}">
      <dgm:prSet/>
      <dgm:spPr/>
      <dgm:t>
        <a:bodyPr/>
        <a:lstStyle/>
        <a:p>
          <a:endParaRPr lang="ru-RU"/>
        </a:p>
      </dgm:t>
    </dgm:pt>
    <dgm:pt modelId="{B20EC51B-D40B-4046-AF81-2B1A7A2905BC}">
      <dgm:prSet/>
      <dgm:spPr/>
      <dgm:t>
        <a:bodyPr/>
        <a:lstStyle/>
        <a:p>
          <a:pPr rtl="0"/>
          <a:r>
            <a:rPr lang="ru-RU" b="1" i="1" smtClean="0"/>
            <a:t>Азот в природі; </a:t>
          </a:r>
          <a:endParaRPr lang="ru-RU"/>
        </a:p>
      </dgm:t>
    </dgm:pt>
    <dgm:pt modelId="{B4D323B6-2E73-418E-AF77-A0C193CF590F}" type="parTrans" cxnId="{6437712D-3B09-464A-80A8-1A60BC2C03DB}">
      <dgm:prSet/>
      <dgm:spPr/>
      <dgm:t>
        <a:bodyPr/>
        <a:lstStyle/>
        <a:p>
          <a:endParaRPr lang="ru-RU"/>
        </a:p>
      </dgm:t>
    </dgm:pt>
    <dgm:pt modelId="{07798D6C-7539-4CA0-B593-AA666D492E89}" type="sibTrans" cxnId="{6437712D-3B09-464A-80A8-1A60BC2C03DB}">
      <dgm:prSet/>
      <dgm:spPr/>
      <dgm:t>
        <a:bodyPr/>
        <a:lstStyle/>
        <a:p>
          <a:endParaRPr lang="ru-RU"/>
        </a:p>
      </dgm:t>
    </dgm:pt>
    <dgm:pt modelId="{3E46E1FB-93D2-4964-B9D5-624EA3D8FD75}">
      <dgm:prSet/>
      <dgm:spPr/>
      <dgm:t>
        <a:bodyPr/>
        <a:lstStyle/>
        <a:p>
          <a:pPr rtl="0"/>
          <a:r>
            <a:rPr lang="ru-RU" b="1" i="1" smtClean="0"/>
            <a:t>Кругообіг азоту; </a:t>
          </a:r>
          <a:endParaRPr lang="ru-RU"/>
        </a:p>
      </dgm:t>
    </dgm:pt>
    <dgm:pt modelId="{997CBA58-FFED-4E60-8EE9-DEE347570A52}" type="parTrans" cxnId="{798DF7E4-4D7A-48C4-8EC0-427BFC9788ED}">
      <dgm:prSet/>
      <dgm:spPr/>
      <dgm:t>
        <a:bodyPr/>
        <a:lstStyle/>
        <a:p>
          <a:endParaRPr lang="ru-RU"/>
        </a:p>
      </dgm:t>
    </dgm:pt>
    <dgm:pt modelId="{B83EAA4A-1F8E-40AA-AC33-E27FAA180842}" type="sibTrans" cxnId="{798DF7E4-4D7A-48C4-8EC0-427BFC9788ED}">
      <dgm:prSet/>
      <dgm:spPr/>
      <dgm:t>
        <a:bodyPr/>
        <a:lstStyle/>
        <a:p>
          <a:endParaRPr lang="ru-RU"/>
        </a:p>
      </dgm:t>
    </dgm:pt>
    <dgm:pt modelId="{F4108EE7-B05B-4F8A-9F37-DB7796A15948}">
      <dgm:prSet/>
      <dgm:spPr/>
      <dgm:t>
        <a:bodyPr/>
        <a:lstStyle/>
        <a:p>
          <a:pPr rtl="0"/>
          <a:r>
            <a:rPr lang="ru-RU" b="1" i="1" smtClean="0"/>
            <a:t>Кисень у природі; </a:t>
          </a:r>
          <a:endParaRPr lang="ru-RU"/>
        </a:p>
      </dgm:t>
    </dgm:pt>
    <dgm:pt modelId="{6232B921-3FF9-4FDB-9D14-26EFB878CC0C}" type="parTrans" cxnId="{9EC5AE59-F893-4F54-A466-7D79ABBFF94C}">
      <dgm:prSet/>
      <dgm:spPr/>
      <dgm:t>
        <a:bodyPr/>
        <a:lstStyle/>
        <a:p>
          <a:endParaRPr lang="ru-RU"/>
        </a:p>
      </dgm:t>
    </dgm:pt>
    <dgm:pt modelId="{7ABB0EFB-6D92-4FE6-BE44-64C7F5A971CF}" type="sibTrans" cxnId="{9EC5AE59-F893-4F54-A466-7D79ABBFF94C}">
      <dgm:prSet/>
      <dgm:spPr/>
      <dgm:t>
        <a:bodyPr/>
        <a:lstStyle/>
        <a:p>
          <a:endParaRPr lang="ru-RU"/>
        </a:p>
      </dgm:t>
    </dgm:pt>
    <dgm:pt modelId="{1A3DA37D-FB51-45A7-9486-056DAFC3B712}">
      <dgm:prSet/>
      <dgm:spPr/>
      <dgm:t>
        <a:bodyPr/>
        <a:lstStyle/>
        <a:p>
          <a:pPr rtl="0"/>
          <a:r>
            <a:rPr lang="ru-RU" b="1" i="1" smtClean="0"/>
            <a:t>Кругообіг кисню; </a:t>
          </a:r>
          <a:endParaRPr lang="ru-RU"/>
        </a:p>
      </dgm:t>
    </dgm:pt>
    <dgm:pt modelId="{29660F62-F88B-4B75-A346-E0258CF1EFA9}" type="parTrans" cxnId="{12D895A4-00E2-4AC4-B70C-9773E0AE9BA5}">
      <dgm:prSet/>
      <dgm:spPr/>
      <dgm:t>
        <a:bodyPr/>
        <a:lstStyle/>
        <a:p>
          <a:endParaRPr lang="ru-RU"/>
        </a:p>
      </dgm:t>
    </dgm:pt>
    <dgm:pt modelId="{F7194621-B22A-43B8-800F-29653C6DC19A}" type="sibTrans" cxnId="{12D895A4-00E2-4AC4-B70C-9773E0AE9BA5}">
      <dgm:prSet/>
      <dgm:spPr/>
      <dgm:t>
        <a:bodyPr/>
        <a:lstStyle/>
        <a:p>
          <a:endParaRPr lang="ru-RU"/>
        </a:p>
      </dgm:t>
    </dgm:pt>
    <dgm:pt modelId="{EB35C05A-2C5E-4C9B-9100-7A50ED0FEF44}">
      <dgm:prSet/>
      <dgm:spPr/>
      <dgm:t>
        <a:bodyPr/>
        <a:lstStyle/>
        <a:p>
          <a:pPr rtl="0"/>
          <a:r>
            <a:rPr lang="ru-RU" b="1" i="1" smtClean="0"/>
            <a:t>Антропогенний вплив на навколишнє середовище.</a:t>
          </a:r>
          <a:endParaRPr lang="ru-RU"/>
        </a:p>
      </dgm:t>
    </dgm:pt>
    <dgm:pt modelId="{42858C85-1D03-492E-9D8F-8A6B317593D1}" type="parTrans" cxnId="{95BA228C-84C9-4F2F-9236-A57D24E842A2}">
      <dgm:prSet/>
      <dgm:spPr/>
      <dgm:t>
        <a:bodyPr/>
        <a:lstStyle/>
        <a:p>
          <a:endParaRPr lang="ru-RU"/>
        </a:p>
      </dgm:t>
    </dgm:pt>
    <dgm:pt modelId="{87D987F5-E2B7-40B6-B721-01BCD55F4AAD}" type="sibTrans" cxnId="{95BA228C-84C9-4F2F-9236-A57D24E842A2}">
      <dgm:prSet/>
      <dgm:spPr/>
      <dgm:t>
        <a:bodyPr/>
        <a:lstStyle/>
        <a:p>
          <a:endParaRPr lang="ru-RU"/>
        </a:p>
      </dgm:t>
    </dgm:pt>
    <dgm:pt modelId="{957E496B-E665-4DB8-8AC8-F04DF40F827E}" type="pres">
      <dgm:prSet presAssocID="{E7D2805A-4F4C-479A-A757-277FEE0B4EFC}" presName="linear" presStyleCnt="0">
        <dgm:presLayoutVars>
          <dgm:animLvl val="lvl"/>
          <dgm:resizeHandles val="exact"/>
        </dgm:presLayoutVars>
      </dgm:prSet>
      <dgm:spPr/>
    </dgm:pt>
    <dgm:pt modelId="{66AC5610-4DF0-4C38-8AC7-BBAD656354B8}" type="pres">
      <dgm:prSet presAssocID="{AEB236B7-49B0-4BF0-8191-56F7AD4348C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E905558-579F-41D0-B228-A682375F9B76}" type="pres">
      <dgm:prSet presAssocID="{AEB236B7-49B0-4BF0-8191-56F7AD4348C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D9DD7A0-48A5-450F-B975-4E4A02F6B8C1}" type="presOf" srcId="{1951AFC7-B5F6-4C8D-AF37-35288FC98AD0}" destId="{4E905558-579F-41D0-B228-A682375F9B76}" srcOrd="0" destOrd="1" presId="urn:microsoft.com/office/officeart/2005/8/layout/vList2"/>
    <dgm:cxn modelId="{40CB990E-9710-4E71-B7A8-55AFD03115FB}" type="presOf" srcId="{EB35C05A-2C5E-4C9B-9100-7A50ED0FEF44}" destId="{4E905558-579F-41D0-B228-A682375F9B76}" srcOrd="0" destOrd="8" presId="urn:microsoft.com/office/officeart/2005/8/layout/vList2"/>
    <dgm:cxn modelId="{07F6E9C0-A7EA-41D9-BCAA-7B524AA245BA}" srcId="{AEB236B7-49B0-4BF0-8191-56F7AD4348CC}" destId="{3C563A26-465E-4A4D-9B30-1F61BE1C1237}" srcOrd="3" destOrd="0" parTransId="{5A0ABA5F-48C4-49F3-A94F-2A9A8C91DDC1}" sibTransId="{30A6D912-2366-4A1D-9246-603D591558B5}"/>
    <dgm:cxn modelId="{95BA228C-84C9-4F2F-9236-A57D24E842A2}" srcId="{AEB236B7-49B0-4BF0-8191-56F7AD4348CC}" destId="{EB35C05A-2C5E-4C9B-9100-7A50ED0FEF44}" srcOrd="8" destOrd="0" parTransId="{42858C85-1D03-492E-9D8F-8A6B317593D1}" sibTransId="{87D987F5-E2B7-40B6-B721-01BCD55F4AAD}"/>
    <dgm:cxn modelId="{E073B16A-1BC4-4A0D-9850-AE21D54DC72E}" type="presOf" srcId="{84990692-D828-4F11-9C65-FE757F276760}" destId="{4E905558-579F-41D0-B228-A682375F9B76}" srcOrd="0" destOrd="2" presId="urn:microsoft.com/office/officeart/2005/8/layout/vList2"/>
    <dgm:cxn modelId="{6437712D-3B09-464A-80A8-1A60BC2C03DB}" srcId="{AEB236B7-49B0-4BF0-8191-56F7AD4348CC}" destId="{B20EC51B-D40B-4046-AF81-2B1A7A2905BC}" srcOrd="4" destOrd="0" parTransId="{B4D323B6-2E73-418E-AF77-A0C193CF590F}" sibTransId="{07798D6C-7539-4CA0-B593-AA666D492E89}"/>
    <dgm:cxn modelId="{E7349F4F-EB54-426D-8B30-A237CF019E23}" type="presOf" srcId="{3E46E1FB-93D2-4964-B9D5-624EA3D8FD75}" destId="{4E905558-579F-41D0-B228-A682375F9B76}" srcOrd="0" destOrd="5" presId="urn:microsoft.com/office/officeart/2005/8/layout/vList2"/>
    <dgm:cxn modelId="{CC3E528E-CCAB-42CA-8ABF-17A785E9410C}" type="presOf" srcId="{3C563A26-465E-4A4D-9B30-1F61BE1C1237}" destId="{4E905558-579F-41D0-B228-A682375F9B76}" srcOrd="0" destOrd="3" presId="urn:microsoft.com/office/officeart/2005/8/layout/vList2"/>
    <dgm:cxn modelId="{FE5249BD-0E38-4741-9F73-A9D57DBABF3D}" type="presOf" srcId="{E7D2805A-4F4C-479A-A757-277FEE0B4EFC}" destId="{957E496B-E665-4DB8-8AC8-F04DF40F827E}" srcOrd="0" destOrd="0" presId="urn:microsoft.com/office/officeart/2005/8/layout/vList2"/>
    <dgm:cxn modelId="{4BB69CC9-BC09-459B-866B-21D99E636A09}" srcId="{AEB236B7-49B0-4BF0-8191-56F7AD4348CC}" destId="{9375CD7A-61A5-4838-AF33-73BDB2677B3F}" srcOrd="0" destOrd="0" parTransId="{A5925B58-0677-47A7-B9AB-61A622DB6B60}" sibTransId="{E196ECF8-1619-453E-BA6B-259881E60A95}"/>
    <dgm:cxn modelId="{590E653B-C53B-4F9A-9CE8-9DB109A70F98}" srcId="{AEB236B7-49B0-4BF0-8191-56F7AD4348CC}" destId="{84990692-D828-4F11-9C65-FE757F276760}" srcOrd="2" destOrd="0" parTransId="{3325E06D-F0B2-425B-90D5-8A0B6E0DC428}" sibTransId="{1BAAD4BC-BAD2-43F4-8EB3-C59E50AE81BC}"/>
    <dgm:cxn modelId="{798DF7E4-4D7A-48C4-8EC0-427BFC9788ED}" srcId="{AEB236B7-49B0-4BF0-8191-56F7AD4348CC}" destId="{3E46E1FB-93D2-4964-B9D5-624EA3D8FD75}" srcOrd="5" destOrd="0" parTransId="{997CBA58-FFED-4E60-8EE9-DEE347570A52}" sibTransId="{B83EAA4A-1F8E-40AA-AC33-E27FAA180842}"/>
    <dgm:cxn modelId="{0516C596-23B2-4AE0-88C9-3B1298DDE505}" type="presOf" srcId="{B20EC51B-D40B-4046-AF81-2B1A7A2905BC}" destId="{4E905558-579F-41D0-B228-A682375F9B76}" srcOrd="0" destOrd="4" presId="urn:microsoft.com/office/officeart/2005/8/layout/vList2"/>
    <dgm:cxn modelId="{5ECF54F0-8B2F-414C-AF25-25141EF0B7DB}" type="presOf" srcId="{F4108EE7-B05B-4F8A-9F37-DB7796A15948}" destId="{4E905558-579F-41D0-B228-A682375F9B76}" srcOrd="0" destOrd="6" presId="urn:microsoft.com/office/officeart/2005/8/layout/vList2"/>
    <dgm:cxn modelId="{D1E506E6-BAF2-4F46-86F6-B110A954B198}" type="presOf" srcId="{9375CD7A-61A5-4838-AF33-73BDB2677B3F}" destId="{4E905558-579F-41D0-B228-A682375F9B76}" srcOrd="0" destOrd="0" presId="urn:microsoft.com/office/officeart/2005/8/layout/vList2"/>
    <dgm:cxn modelId="{69C7F654-E244-46BF-B800-B391346B0924}" type="presOf" srcId="{AEB236B7-49B0-4BF0-8191-56F7AD4348CC}" destId="{66AC5610-4DF0-4C38-8AC7-BBAD656354B8}" srcOrd="0" destOrd="0" presId="urn:microsoft.com/office/officeart/2005/8/layout/vList2"/>
    <dgm:cxn modelId="{12D895A4-00E2-4AC4-B70C-9773E0AE9BA5}" srcId="{AEB236B7-49B0-4BF0-8191-56F7AD4348CC}" destId="{1A3DA37D-FB51-45A7-9486-056DAFC3B712}" srcOrd="7" destOrd="0" parTransId="{29660F62-F88B-4B75-A346-E0258CF1EFA9}" sibTransId="{F7194621-B22A-43B8-800F-29653C6DC19A}"/>
    <dgm:cxn modelId="{A17B46EA-30B4-4556-80EE-CC61032D4A91}" type="presOf" srcId="{1A3DA37D-FB51-45A7-9486-056DAFC3B712}" destId="{4E905558-579F-41D0-B228-A682375F9B76}" srcOrd="0" destOrd="7" presId="urn:microsoft.com/office/officeart/2005/8/layout/vList2"/>
    <dgm:cxn modelId="{57E3B1AD-3CD3-487C-917A-D854EAA475F4}" srcId="{AEB236B7-49B0-4BF0-8191-56F7AD4348CC}" destId="{1951AFC7-B5F6-4C8D-AF37-35288FC98AD0}" srcOrd="1" destOrd="0" parTransId="{5F519FCC-12B5-4F21-BC13-25C16DB114CE}" sibTransId="{748B5F3D-ED65-444D-9931-CFC92A8D2398}"/>
    <dgm:cxn modelId="{AC9C884A-15B3-488B-BF31-B59290D6AA1E}" srcId="{E7D2805A-4F4C-479A-A757-277FEE0B4EFC}" destId="{AEB236B7-49B0-4BF0-8191-56F7AD4348CC}" srcOrd="0" destOrd="0" parTransId="{3F0573F7-565A-4F88-B963-D632F4F0E062}" sibTransId="{C11EA24F-38F0-4080-93ED-4052EFED7CC1}"/>
    <dgm:cxn modelId="{9EC5AE59-F893-4F54-A466-7D79ABBFF94C}" srcId="{AEB236B7-49B0-4BF0-8191-56F7AD4348CC}" destId="{F4108EE7-B05B-4F8A-9F37-DB7796A15948}" srcOrd="6" destOrd="0" parTransId="{6232B921-3FF9-4FDB-9D14-26EFB878CC0C}" sibTransId="{7ABB0EFB-6D92-4FE6-BE44-64C7F5A971CF}"/>
    <dgm:cxn modelId="{64F10D93-5B28-459E-8AD3-CCCE5DA21228}" type="presParOf" srcId="{957E496B-E665-4DB8-8AC8-F04DF40F827E}" destId="{66AC5610-4DF0-4C38-8AC7-BBAD656354B8}" srcOrd="0" destOrd="0" presId="urn:microsoft.com/office/officeart/2005/8/layout/vList2"/>
    <dgm:cxn modelId="{4D6AD002-73BF-4058-A62E-8628977A0898}" type="presParOf" srcId="{957E496B-E665-4DB8-8AC8-F04DF40F827E}" destId="{4E905558-579F-41D0-B228-A682375F9B7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5E8A56-DD2F-4A42-9EB7-7457E7CBF1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3F2E926-0807-493C-AC9B-B49BC6F19B7C}">
      <dgm:prSet/>
      <dgm:spPr/>
      <dgm:t>
        <a:bodyPr/>
        <a:lstStyle/>
        <a:p>
          <a:pPr rtl="0"/>
          <a:r>
            <a:rPr lang="uk-UA" i="1" smtClean="0"/>
            <a:t>Дякую за увагу</a:t>
          </a:r>
          <a:endParaRPr lang="ru-RU"/>
        </a:p>
      </dgm:t>
    </dgm:pt>
    <dgm:pt modelId="{DCAA8A7F-FD46-4141-AB60-BEE78F071354}" type="parTrans" cxnId="{C68DBABD-A541-4EA8-9AA4-A7FD0A30AF12}">
      <dgm:prSet/>
      <dgm:spPr/>
      <dgm:t>
        <a:bodyPr/>
        <a:lstStyle/>
        <a:p>
          <a:endParaRPr lang="ru-RU"/>
        </a:p>
      </dgm:t>
    </dgm:pt>
    <dgm:pt modelId="{8B1C8B28-00A1-4093-9A03-28CC268812E2}" type="sibTrans" cxnId="{C68DBABD-A541-4EA8-9AA4-A7FD0A30AF12}">
      <dgm:prSet/>
      <dgm:spPr/>
      <dgm:t>
        <a:bodyPr/>
        <a:lstStyle/>
        <a:p>
          <a:endParaRPr lang="ru-RU"/>
        </a:p>
      </dgm:t>
    </dgm:pt>
    <dgm:pt modelId="{F5177C62-EA1C-412A-871C-4011105D3518}" type="pres">
      <dgm:prSet presAssocID="{555E8A56-DD2F-4A42-9EB7-7457E7CBF171}" presName="linear" presStyleCnt="0">
        <dgm:presLayoutVars>
          <dgm:animLvl val="lvl"/>
          <dgm:resizeHandles val="exact"/>
        </dgm:presLayoutVars>
      </dgm:prSet>
      <dgm:spPr/>
    </dgm:pt>
    <dgm:pt modelId="{7018A260-58E1-4D72-821E-5BCF30E49C57}" type="pres">
      <dgm:prSet presAssocID="{73F2E926-0807-493C-AC9B-B49BC6F19B7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A40EA1D-768F-4A9A-B688-53B59255B347}" type="presOf" srcId="{73F2E926-0807-493C-AC9B-B49BC6F19B7C}" destId="{7018A260-58E1-4D72-821E-5BCF30E49C57}" srcOrd="0" destOrd="0" presId="urn:microsoft.com/office/officeart/2005/8/layout/vList2"/>
    <dgm:cxn modelId="{D3D7FCDA-1A85-47AF-B6F4-2A9B428ED785}" type="presOf" srcId="{555E8A56-DD2F-4A42-9EB7-7457E7CBF171}" destId="{F5177C62-EA1C-412A-871C-4011105D3518}" srcOrd="0" destOrd="0" presId="urn:microsoft.com/office/officeart/2005/8/layout/vList2"/>
    <dgm:cxn modelId="{C68DBABD-A541-4EA8-9AA4-A7FD0A30AF12}" srcId="{555E8A56-DD2F-4A42-9EB7-7457E7CBF171}" destId="{73F2E926-0807-493C-AC9B-B49BC6F19B7C}" srcOrd="0" destOrd="0" parTransId="{DCAA8A7F-FD46-4141-AB60-BEE78F071354}" sibTransId="{8B1C8B28-00A1-4093-9A03-28CC268812E2}"/>
    <dgm:cxn modelId="{F1536065-3460-4860-9711-374BC21D8797}" type="presParOf" srcId="{F5177C62-EA1C-412A-871C-4011105D3518}" destId="{7018A260-58E1-4D72-821E-5BCF30E49C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4350B0-06AD-4764-9516-07CA1CF67B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1C2B2BD-0B82-4A82-BCA9-45686D3A9D77}">
      <dgm:prSet/>
      <dgm:spPr/>
      <dgm:t>
        <a:bodyPr/>
        <a:lstStyle/>
        <a:p>
          <a:pPr rtl="0"/>
          <a:r>
            <a:rPr lang="ru-RU" b="1" i="1" u="sng" smtClean="0"/>
            <a:t>Кругообіг речовин</a:t>
          </a:r>
          <a:r>
            <a:rPr lang="ru-RU" b="1" i="1" smtClean="0"/>
            <a:t/>
          </a:r>
          <a:br>
            <a:rPr lang="ru-RU" b="1" i="1" smtClean="0"/>
          </a:br>
          <a:r>
            <a:rPr lang="ru-RU" b="1" i="1" u="sng" smtClean="0"/>
            <a:t> Кругообіг речовин </a:t>
          </a:r>
          <a:r>
            <a:rPr lang="ru-RU" b="1" i="1" smtClean="0"/>
            <a:t>- це повторювані процеси перетворення й переміщення речовин у природі , що мають більш -менш циклічний характер. Особливо важливу роль для життя на Землі грають кругообіги вуглецю і кисню.  </a:t>
          </a:r>
          <a:endParaRPr lang="ru-RU"/>
        </a:p>
      </dgm:t>
    </dgm:pt>
    <dgm:pt modelId="{F6C396BA-A409-4076-9710-C27302FD27E8}" type="parTrans" cxnId="{382CF93C-866C-48AC-AB8D-0450CEDA4E8D}">
      <dgm:prSet/>
      <dgm:spPr/>
      <dgm:t>
        <a:bodyPr/>
        <a:lstStyle/>
        <a:p>
          <a:endParaRPr lang="ru-RU"/>
        </a:p>
      </dgm:t>
    </dgm:pt>
    <dgm:pt modelId="{E91688AA-F81F-4D16-AF7E-C2AC0387880A}" type="sibTrans" cxnId="{382CF93C-866C-48AC-AB8D-0450CEDA4E8D}">
      <dgm:prSet/>
      <dgm:spPr/>
      <dgm:t>
        <a:bodyPr/>
        <a:lstStyle/>
        <a:p>
          <a:endParaRPr lang="ru-RU"/>
        </a:p>
      </dgm:t>
    </dgm:pt>
    <dgm:pt modelId="{CBF67984-4D24-471F-BFA1-48C786F005AE}" type="pres">
      <dgm:prSet presAssocID="{AA4350B0-06AD-4764-9516-07CA1CF67B73}" presName="linear" presStyleCnt="0">
        <dgm:presLayoutVars>
          <dgm:animLvl val="lvl"/>
          <dgm:resizeHandles val="exact"/>
        </dgm:presLayoutVars>
      </dgm:prSet>
      <dgm:spPr/>
    </dgm:pt>
    <dgm:pt modelId="{676FE439-31E1-4D22-B32C-4F6F92767A2B}" type="pres">
      <dgm:prSet presAssocID="{31C2B2BD-0B82-4A82-BCA9-45686D3A9D7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A647820-FE35-4B56-A5FF-97A9F302AB40}" type="presOf" srcId="{AA4350B0-06AD-4764-9516-07CA1CF67B73}" destId="{CBF67984-4D24-471F-BFA1-48C786F005AE}" srcOrd="0" destOrd="0" presId="urn:microsoft.com/office/officeart/2005/8/layout/vList2"/>
    <dgm:cxn modelId="{C9B29BC5-7FD4-49AD-8A27-9EFA8140F9BF}" type="presOf" srcId="{31C2B2BD-0B82-4A82-BCA9-45686D3A9D77}" destId="{676FE439-31E1-4D22-B32C-4F6F92767A2B}" srcOrd="0" destOrd="0" presId="urn:microsoft.com/office/officeart/2005/8/layout/vList2"/>
    <dgm:cxn modelId="{382CF93C-866C-48AC-AB8D-0450CEDA4E8D}" srcId="{AA4350B0-06AD-4764-9516-07CA1CF67B73}" destId="{31C2B2BD-0B82-4A82-BCA9-45686D3A9D77}" srcOrd="0" destOrd="0" parTransId="{F6C396BA-A409-4076-9710-C27302FD27E8}" sibTransId="{E91688AA-F81F-4D16-AF7E-C2AC0387880A}"/>
    <dgm:cxn modelId="{899D77A0-4897-424B-8309-43BF6EEAA57F}" type="presParOf" srcId="{CBF67984-4D24-471F-BFA1-48C786F005AE}" destId="{676FE439-31E1-4D22-B32C-4F6F92767A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607336-283E-43B4-BDFD-E46A2CBAB0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F0F05AA-D483-4133-9F9E-FADCC2BF5BCB}">
      <dgm:prSet/>
      <dgm:spPr/>
      <dgm:t>
        <a:bodyPr/>
        <a:lstStyle/>
        <a:p>
          <a:pPr rtl="0"/>
          <a:r>
            <a:rPr lang="ru-RU" b="0" i="1" u="sng" smtClean="0"/>
            <a:t>Кругообіг вуглецю. </a:t>
          </a:r>
          <a:r>
            <a:rPr lang="ru-RU" b="0" i="1" smtClean="0"/>
            <a:t/>
          </a:r>
          <a:br>
            <a:rPr lang="ru-RU" b="0" i="1" smtClean="0"/>
          </a:br>
          <a:r>
            <a:rPr lang="ru-RU" b="0" i="1" smtClean="0"/>
            <a:t>Самий інтенсивний біогеохімічний цикл - кругообіг вуглецю. Уприроді вуглець існує в двох основних формах - в карбонатах (вапняках) та вуглекислому газі. Вміст останнього в 50 разів більше, ніж в атмосфері. Вуглець бере участь в утворенні вуглеводів, жирів, білків і нуклеїнових кислот.</a:t>
          </a:r>
          <a:endParaRPr lang="ru-RU"/>
        </a:p>
      </dgm:t>
    </dgm:pt>
    <dgm:pt modelId="{EAD116F5-B4DD-4893-8979-DA5D99C5F177}" type="parTrans" cxnId="{D01E80AD-E70E-4EBC-99AC-E8B4E5427578}">
      <dgm:prSet/>
      <dgm:spPr/>
      <dgm:t>
        <a:bodyPr/>
        <a:lstStyle/>
        <a:p>
          <a:endParaRPr lang="ru-RU"/>
        </a:p>
      </dgm:t>
    </dgm:pt>
    <dgm:pt modelId="{C567B85E-FAE7-48AA-9694-BF317A1A4BA8}" type="sibTrans" cxnId="{D01E80AD-E70E-4EBC-99AC-E8B4E5427578}">
      <dgm:prSet/>
      <dgm:spPr/>
      <dgm:t>
        <a:bodyPr/>
        <a:lstStyle/>
        <a:p>
          <a:endParaRPr lang="ru-RU"/>
        </a:p>
      </dgm:t>
    </dgm:pt>
    <dgm:pt modelId="{C996FA14-459A-4E52-BD3B-AF9C90DC5F46}" type="pres">
      <dgm:prSet presAssocID="{E5607336-283E-43B4-BDFD-E46A2CBAB095}" presName="linear" presStyleCnt="0">
        <dgm:presLayoutVars>
          <dgm:animLvl val="lvl"/>
          <dgm:resizeHandles val="exact"/>
        </dgm:presLayoutVars>
      </dgm:prSet>
      <dgm:spPr/>
    </dgm:pt>
    <dgm:pt modelId="{3F67F4CF-556E-420F-A819-921D6949B546}" type="pres">
      <dgm:prSet presAssocID="{FF0F05AA-D483-4133-9F9E-FADCC2BF5BC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01E80AD-E70E-4EBC-99AC-E8B4E5427578}" srcId="{E5607336-283E-43B4-BDFD-E46A2CBAB095}" destId="{FF0F05AA-D483-4133-9F9E-FADCC2BF5BCB}" srcOrd="0" destOrd="0" parTransId="{EAD116F5-B4DD-4893-8979-DA5D99C5F177}" sibTransId="{C567B85E-FAE7-48AA-9694-BF317A1A4BA8}"/>
    <dgm:cxn modelId="{8106827F-0B8A-405A-A937-D8909CF7158F}" type="presOf" srcId="{FF0F05AA-D483-4133-9F9E-FADCC2BF5BCB}" destId="{3F67F4CF-556E-420F-A819-921D6949B546}" srcOrd="0" destOrd="0" presId="urn:microsoft.com/office/officeart/2005/8/layout/vList2"/>
    <dgm:cxn modelId="{4FC114FC-3619-48C3-87EB-F555DDCE5058}" type="presOf" srcId="{E5607336-283E-43B4-BDFD-E46A2CBAB095}" destId="{C996FA14-459A-4E52-BD3B-AF9C90DC5F46}" srcOrd="0" destOrd="0" presId="urn:microsoft.com/office/officeart/2005/8/layout/vList2"/>
    <dgm:cxn modelId="{EFB21B83-707D-446C-A21E-8C993DA58704}" type="presParOf" srcId="{C996FA14-459A-4E52-BD3B-AF9C90DC5F46}" destId="{3F67F4CF-556E-420F-A819-921D6949B5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55721D-C8EF-4A93-BA27-6E7D37ED20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9372522-3525-40D3-95D3-6654E2856963}">
      <dgm:prSet/>
      <dgm:spPr/>
      <dgm:t>
        <a:bodyPr/>
        <a:lstStyle/>
        <a:p>
          <a:pPr rtl="0"/>
          <a:r>
            <a:rPr lang="ru-RU" b="1" i="1" smtClean="0"/>
            <a:t>Основна маса акумульована в карбонатах на дні океану,у кристалічних породах кам'яному вугіллі та нафті ібере участь в великому циклі кругообігу. Основна ланка великого кругообігу вуглецю - взаємозв'язок процесівфотосинтезу і аеробного дихання. У малому циклі кругообігу бере участь вуглець, що міститься в рослинних тканинах та тканинах тварин.</a:t>
          </a:r>
          <a:endParaRPr lang="ru-RU"/>
        </a:p>
      </dgm:t>
    </dgm:pt>
    <dgm:pt modelId="{18FFFA25-B651-4687-BFE2-3263D02B39E1}" type="parTrans" cxnId="{F24A3F81-D416-4E0F-B1CF-7C2C048267F5}">
      <dgm:prSet/>
      <dgm:spPr/>
      <dgm:t>
        <a:bodyPr/>
        <a:lstStyle/>
        <a:p>
          <a:endParaRPr lang="ru-RU"/>
        </a:p>
      </dgm:t>
    </dgm:pt>
    <dgm:pt modelId="{31C817F7-144A-4F93-9D81-0E6BA9CFFAA7}" type="sibTrans" cxnId="{F24A3F81-D416-4E0F-B1CF-7C2C048267F5}">
      <dgm:prSet/>
      <dgm:spPr/>
      <dgm:t>
        <a:bodyPr/>
        <a:lstStyle/>
        <a:p>
          <a:endParaRPr lang="ru-RU"/>
        </a:p>
      </dgm:t>
    </dgm:pt>
    <dgm:pt modelId="{B6C22AEF-0510-4417-B761-2073C41F7EBF}" type="pres">
      <dgm:prSet presAssocID="{0055721D-C8EF-4A93-BA27-6E7D37ED20E3}" presName="linear" presStyleCnt="0">
        <dgm:presLayoutVars>
          <dgm:animLvl val="lvl"/>
          <dgm:resizeHandles val="exact"/>
        </dgm:presLayoutVars>
      </dgm:prSet>
      <dgm:spPr/>
    </dgm:pt>
    <dgm:pt modelId="{E9F9CB5E-130E-4AB1-8B47-0A9B0C4432FE}" type="pres">
      <dgm:prSet presAssocID="{19372522-3525-40D3-95D3-6654E285696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24A3F81-D416-4E0F-B1CF-7C2C048267F5}" srcId="{0055721D-C8EF-4A93-BA27-6E7D37ED20E3}" destId="{19372522-3525-40D3-95D3-6654E2856963}" srcOrd="0" destOrd="0" parTransId="{18FFFA25-B651-4687-BFE2-3263D02B39E1}" sibTransId="{31C817F7-144A-4F93-9D81-0E6BA9CFFAA7}"/>
    <dgm:cxn modelId="{89486B46-9792-4037-9039-3F4953E1A672}" type="presOf" srcId="{0055721D-C8EF-4A93-BA27-6E7D37ED20E3}" destId="{B6C22AEF-0510-4417-B761-2073C41F7EBF}" srcOrd="0" destOrd="0" presId="urn:microsoft.com/office/officeart/2005/8/layout/vList2"/>
    <dgm:cxn modelId="{78041D27-4EAE-4A28-8E84-13F630CDE16F}" type="presOf" srcId="{19372522-3525-40D3-95D3-6654E2856963}" destId="{E9F9CB5E-130E-4AB1-8B47-0A9B0C4432FE}" srcOrd="0" destOrd="0" presId="urn:microsoft.com/office/officeart/2005/8/layout/vList2"/>
    <dgm:cxn modelId="{B0F28330-0BB7-4737-B7DF-01384F85732E}" type="presParOf" srcId="{B6C22AEF-0510-4417-B761-2073C41F7EBF}" destId="{E9F9CB5E-130E-4AB1-8B47-0A9B0C4432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6CBD45-0944-4B12-842F-29E0C19DC8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847AC-7083-4622-AFA3-26F54D508BE3}">
      <dgm:prSet/>
      <dgm:spPr/>
      <dgm:t>
        <a:bodyPr/>
        <a:lstStyle/>
        <a:p>
          <a:pPr rtl="0"/>
          <a:r>
            <a:rPr lang="ru-RU" b="1" i="1" smtClean="0"/>
            <a:t>Кисень у природі</a:t>
          </a:r>
          <a:endParaRPr lang="ru-RU"/>
        </a:p>
      </dgm:t>
    </dgm:pt>
    <dgm:pt modelId="{24763503-C60C-4BB5-BE93-FD6EDDA3F0B3}" type="parTrans" cxnId="{68769FAF-723B-4A70-8BBC-EBF1618E5CD9}">
      <dgm:prSet/>
      <dgm:spPr/>
      <dgm:t>
        <a:bodyPr/>
        <a:lstStyle/>
        <a:p>
          <a:endParaRPr lang="ru-RU"/>
        </a:p>
      </dgm:t>
    </dgm:pt>
    <dgm:pt modelId="{E1642076-E009-4132-A3AB-7381DD8138B1}" type="sibTrans" cxnId="{68769FAF-723B-4A70-8BBC-EBF1618E5CD9}">
      <dgm:prSet/>
      <dgm:spPr/>
      <dgm:t>
        <a:bodyPr/>
        <a:lstStyle/>
        <a:p>
          <a:endParaRPr lang="ru-RU"/>
        </a:p>
      </dgm:t>
    </dgm:pt>
    <dgm:pt modelId="{DD466987-566D-44E1-9F23-F5B2E21E2432}">
      <dgm:prSet/>
      <dgm:spPr/>
      <dgm:t>
        <a:bodyPr/>
        <a:lstStyle/>
        <a:p>
          <a:pPr rtl="0"/>
          <a:r>
            <a:rPr lang="ru-RU" b="1" i="1" smtClean="0"/>
            <a:t>Кисень - найпоширеніший на Землі елемент, на його частку припадає близько 47,4% маси твердої земної кори. Морські та прісні води містять величезна кількість зв'язаного кисню - 88,8% (по масі), в атмосфері зміст вільного кисню складає 20,95% (за об'ємом) в повітрі масова частка кисню становить 23,12%. Елемент кисень входить до складу більш 1500 з'єднань земної кори.</a:t>
          </a:r>
          <a:endParaRPr lang="ru-RU"/>
        </a:p>
      </dgm:t>
    </dgm:pt>
    <dgm:pt modelId="{D16898EE-AF8E-48B6-9A24-6999E090BB9E}" type="parTrans" cxnId="{7EC2EBC0-D79E-4118-A458-6BAD4C399604}">
      <dgm:prSet/>
      <dgm:spPr/>
      <dgm:t>
        <a:bodyPr/>
        <a:lstStyle/>
        <a:p>
          <a:endParaRPr lang="ru-RU"/>
        </a:p>
      </dgm:t>
    </dgm:pt>
    <dgm:pt modelId="{40A6BD3A-AA81-41F2-9744-9D50CF2D8FBB}" type="sibTrans" cxnId="{7EC2EBC0-D79E-4118-A458-6BAD4C399604}">
      <dgm:prSet/>
      <dgm:spPr/>
      <dgm:t>
        <a:bodyPr/>
        <a:lstStyle/>
        <a:p>
          <a:endParaRPr lang="ru-RU"/>
        </a:p>
      </dgm:t>
    </dgm:pt>
    <dgm:pt modelId="{6E8F0A1A-E003-4BE7-A94E-5FCCAF173F82}" type="pres">
      <dgm:prSet presAssocID="{5B6CBD45-0944-4B12-842F-29E0C19DC81D}" presName="linear" presStyleCnt="0">
        <dgm:presLayoutVars>
          <dgm:animLvl val="lvl"/>
          <dgm:resizeHandles val="exact"/>
        </dgm:presLayoutVars>
      </dgm:prSet>
      <dgm:spPr/>
    </dgm:pt>
    <dgm:pt modelId="{A5029EB1-333A-4C70-ACB8-BC9169B41D4C}" type="pres">
      <dgm:prSet presAssocID="{88B847AC-7083-4622-AFA3-26F54D508BE3}" presName="parentText" presStyleLbl="node1" presStyleIdx="0" presStyleCnt="2" custScaleX="95747" custScaleY="26970" custLinFactNeighborY="-10727">
        <dgm:presLayoutVars>
          <dgm:chMax val="0"/>
          <dgm:bulletEnabled val="1"/>
        </dgm:presLayoutVars>
      </dgm:prSet>
      <dgm:spPr/>
    </dgm:pt>
    <dgm:pt modelId="{77C9DDB9-3F6C-4289-BFA2-749D0F236212}" type="pres">
      <dgm:prSet presAssocID="{E1642076-E009-4132-A3AB-7381DD8138B1}" presName="spacer" presStyleCnt="0"/>
      <dgm:spPr/>
    </dgm:pt>
    <dgm:pt modelId="{6097B0D4-064F-40DA-9995-6D2FC7243F54}" type="pres">
      <dgm:prSet presAssocID="{DD466987-566D-44E1-9F23-F5B2E21E243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EC2EBC0-D79E-4118-A458-6BAD4C399604}" srcId="{5B6CBD45-0944-4B12-842F-29E0C19DC81D}" destId="{DD466987-566D-44E1-9F23-F5B2E21E2432}" srcOrd="1" destOrd="0" parTransId="{D16898EE-AF8E-48B6-9A24-6999E090BB9E}" sibTransId="{40A6BD3A-AA81-41F2-9744-9D50CF2D8FBB}"/>
    <dgm:cxn modelId="{15DDF069-E743-4854-85CE-F3788547992E}" type="presOf" srcId="{5B6CBD45-0944-4B12-842F-29E0C19DC81D}" destId="{6E8F0A1A-E003-4BE7-A94E-5FCCAF173F82}" srcOrd="0" destOrd="0" presId="urn:microsoft.com/office/officeart/2005/8/layout/vList2"/>
    <dgm:cxn modelId="{68769FAF-723B-4A70-8BBC-EBF1618E5CD9}" srcId="{5B6CBD45-0944-4B12-842F-29E0C19DC81D}" destId="{88B847AC-7083-4622-AFA3-26F54D508BE3}" srcOrd="0" destOrd="0" parTransId="{24763503-C60C-4BB5-BE93-FD6EDDA3F0B3}" sibTransId="{E1642076-E009-4132-A3AB-7381DD8138B1}"/>
    <dgm:cxn modelId="{5029C9D0-FE2E-4CA9-A4AC-988648D56854}" type="presOf" srcId="{88B847AC-7083-4622-AFA3-26F54D508BE3}" destId="{A5029EB1-333A-4C70-ACB8-BC9169B41D4C}" srcOrd="0" destOrd="0" presId="urn:microsoft.com/office/officeart/2005/8/layout/vList2"/>
    <dgm:cxn modelId="{276B2B8C-3E90-4FD4-827C-695FE026B1B4}" type="presOf" srcId="{DD466987-566D-44E1-9F23-F5B2E21E2432}" destId="{6097B0D4-064F-40DA-9995-6D2FC7243F54}" srcOrd="0" destOrd="0" presId="urn:microsoft.com/office/officeart/2005/8/layout/vList2"/>
    <dgm:cxn modelId="{7901E4D3-0401-42AC-8A3D-E9F0256FC508}" type="presParOf" srcId="{6E8F0A1A-E003-4BE7-A94E-5FCCAF173F82}" destId="{A5029EB1-333A-4C70-ACB8-BC9169B41D4C}" srcOrd="0" destOrd="0" presId="urn:microsoft.com/office/officeart/2005/8/layout/vList2"/>
    <dgm:cxn modelId="{995056D4-633D-411C-82D6-69C387AA352F}" type="presParOf" srcId="{6E8F0A1A-E003-4BE7-A94E-5FCCAF173F82}" destId="{77C9DDB9-3F6C-4289-BFA2-749D0F236212}" srcOrd="1" destOrd="0" presId="urn:microsoft.com/office/officeart/2005/8/layout/vList2"/>
    <dgm:cxn modelId="{3B93B590-BCDE-49B0-B689-3E55573F7D64}" type="presParOf" srcId="{6E8F0A1A-E003-4BE7-A94E-5FCCAF173F82}" destId="{6097B0D4-064F-40DA-9995-6D2FC7243F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1CBBAB-7AC3-42F5-835C-68C7369AFEEA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12F54F9-A333-43EE-8091-F8DEEFBEA207}">
      <dgm:prSet/>
      <dgm:spPr/>
      <dgm:t>
        <a:bodyPr/>
        <a:lstStyle/>
        <a:p>
          <a:pPr rtl="0"/>
          <a:r>
            <a:rPr lang="ru-RU" i="1" smtClean="0"/>
            <a:t>З появою </a:t>
          </a:r>
          <a:r>
            <a:rPr lang="ru-RU" i="1" smtClean="0">
              <a:hlinkClick xmlns:r="http://schemas.openxmlformats.org/officeDocument/2006/relationships" r:id="rId1"/>
            </a:rPr>
            <a:t>людини</a:t>
          </a:r>
          <a:r>
            <a:rPr lang="ru-RU" i="1" smtClean="0"/>
            <a:t> і </a:t>
          </a:r>
          <a:r>
            <a:rPr lang="ru-RU" i="1" smtClean="0">
              <a:hlinkClick xmlns:r="http://schemas.openxmlformats.org/officeDocument/2006/relationships" r:id="rId2"/>
            </a:rPr>
            <a:t>суспільства</a:t>
          </a:r>
          <a:r>
            <a:rPr lang="ru-RU" i="1" smtClean="0"/>
            <a:t> </a:t>
          </a:r>
          <a:r>
            <a:rPr lang="ru-RU" i="1" smtClean="0">
              <a:hlinkClick xmlns:r="http://schemas.openxmlformats.org/officeDocument/2006/relationships" r:id="rId3"/>
            </a:rPr>
            <a:t>природа</a:t>
          </a:r>
          <a:r>
            <a:rPr lang="ru-RU" i="1" smtClean="0"/>
            <a:t> вступила в новий етап свого існування - почала відчувати на собі антропогенний вплив (тобто вплив людини та її діяльності).</a:t>
          </a:r>
          <a:endParaRPr lang="ru-RU"/>
        </a:p>
      </dgm:t>
    </dgm:pt>
    <dgm:pt modelId="{E83A53A2-C3A1-4F34-A8BD-3B219B5D88C7}" type="parTrans" cxnId="{11D04E72-FD59-4D32-8899-327702B2D1A0}">
      <dgm:prSet/>
      <dgm:spPr/>
      <dgm:t>
        <a:bodyPr/>
        <a:lstStyle/>
        <a:p>
          <a:endParaRPr lang="ru-RU"/>
        </a:p>
      </dgm:t>
    </dgm:pt>
    <dgm:pt modelId="{704481ED-270F-4600-B66B-20EA7278F5B6}" type="sibTrans" cxnId="{11D04E72-FD59-4D32-8899-327702B2D1A0}">
      <dgm:prSet/>
      <dgm:spPr/>
      <dgm:t>
        <a:bodyPr/>
        <a:lstStyle/>
        <a:p>
          <a:endParaRPr lang="ru-RU"/>
        </a:p>
      </dgm:t>
    </dgm:pt>
    <dgm:pt modelId="{D57DEE57-897E-4419-BB06-B12F2A478A7A}">
      <dgm:prSet/>
      <dgm:spPr/>
      <dgm:t>
        <a:bodyPr/>
        <a:lstStyle/>
        <a:p>
          <a:pPr rtl="0"/>
          <a:r>
            <a:rPr lang="ru-RU" i="1" smtClean="0"/>
            <a:t>Спочатку відносини людини і природи являли собою взаємний вплив один на одного - людина самостійно (без застосування складних технічних засобів) одержувала для себе користь з природи (їжа, </a:t>
          </a:r>
          <a:r>
            <a:rPr lang="ru-RU" i="1" smtClean="0">
              <a:hlinkClick xmlns:r="http://schemas.openxmlformats.org/officeDocument/2006/relationships" r:id="rId4"/>
            </a:rPr>
            <a:t>корисні копалини</a:t>
          </a:r>
          <a:r>
            <a:rPr lang="ru-RU" i="1" smtClean="0"/>
            <a:t>), а природа впливала на людину, причому людина була не захищеною від природи (наприклад , різних стихій, </a:t>
          </a:r>
          <a:r>
            <a:rPr lang="ru-RU" i="1" smtClean="0">
              <a:hlinkClick xmlns:r="http://schemas.openxmlformats.org/officeDocument/2006/relationships" r:id="rId5"/>
            </a:rPr>
            <a:t>клімату</a:t>
          </a:r>
          <a:r>
            <a:rPr lang="ru-RU" i="1" smtClean="0"/>
            <a:t> і т.д.), досить сильно залежала від неї.</a:t>
          </a:r>
          <a:endParaRPr lang="ru-RU"/>
        </a:p>
      </dgm:t>
    </dgm:pt>
    <dgm:pt modelId="{BB54224C-B59F-4219-87DE-72D10F00D7B7}" type="parTrans" cxnId="{0C1EFC0A-0F64-4D22-B38B-B72E3FD21D71}">
      <dgm:prSet/>
      <dgm:spPr/>
      <dgm:t>
        <a:bodyPr/>
        <a:lstStyle/>
        <a:p>
          <a:endParaRPr lang="ru-RU"/>
        </a:p>
      </dgm:t>
    </dgm:pt>
    <dgm:pt modelId="{E886A7C5-7409-40CC-8198-BF7B71D6E02F}" type="sibTrans" cxnId="{0C1EFC0A-0F64-4D22-B38B-B72E3FD21D71}">
      <dgm:prSet/>
      <dgm:spPr/>
      <dgm:t>
        <a:bodyPr/>
        <a:lstStyle/>
        <a:p>
          <a:endParaRPr lang="ru-RU"/>
        </a:p>
      </dgm:t>
    </dgm:pt>
    <dgm:pt modelId="{2A964CAF-EDC8-4992-ACA4-BB336A849A26}" type="pres">
      <dgm:prSet presAssocID="{111CBBAB-7AC3-42F5-835C-68C7369AFEEA}" presName="linear" presStyleCnt="0">
        <dgm:presLayoutVars>
          <dgm:animLvl val="lvl"/>
          <dgm:resizeHandles val="exact"/>
        </dgm:presLayoutVars>
      </dgm:prSet>
      <dgm:spPr/>
    </dgm:pt>
    <dgm:pt modelId="{7AD83442-0745-4363-9A67-993544584DFE}" type="pres">
      <dgm:prSet presAssocID="{F12F54F9-A333-43EE-8091-F8DEEFBEA20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C01F73B-36EA-401A-B689-32D748830010}" type="pres">
      <dgm:prSet presAssocID="{704481ED-270F-4600-B66B-20EA7278F5B6}" presName="spacer" presStyleCnt="0"/>
      <dgm:spPr/>
    </dgm:pt>
    <dgm:pt modelId="{3AC40886-0C30-4CFC-BF71-03B576E0C27B}" type="pres">
      <dgm:prSet presAssocID="{D57DEE57-897E-4419-BB06-B12F2A478A7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08D9944-B3EA-4592-B8FB-AF7250267514}" type="presOf" srcId="{F12F54F9-A333-43EE-8091-F8DEEFBEA207}" destId="{7AD83442-0745-4363-9A67-993544584DFE}" srcOrd="0" destOrd="0" presId="urn:microsoft.com/office/officeart/2005/8/layout/vList2"/>
    <dgm:cxn modelId="{623E88F2-145B-4BE6-B30D-BACE2229C50B}" type="presOf" srcId="{D57DEE57-897E-4419-BB06-B12F2A478A7A}" destId="{3AC40886-0C30-4CFC-BF71-03B576E0C27B}" srcOrd="0" destOrd="0" presId="urn:microsoft.com/office/officeart/2005/8/layout/vList2"/>
    <dgm:cxn modelId="{11D04E72-FD59-4D32-8899-327702B2D1A0}" srcId="{111CBBAB-7AC3-42F5-835C-68C7369AFEEA}" destId="{F12F54F9-A333-43EE-8091-F8DEEFBEA207}" srcOrd="0" destOrd="0" parTransId="{E83A53A2-C3A1-4F34-A8BD-3B219B5D88C7}" sibTransId="{704481ED-270F-4600-B66B-20EA7278F5B6}"/>
    <dgm:cxn modelId="{0C1EFC0A-0F64-4D22-B38B-B72E3FD21D71}" srcId="{111CBBAB-7AC3-42F5-835C-68C7369AFEEA}" destId="{D57DEE57-897E-4419-BB06-B12F2A478A7A}" srcOrd="1" destOrd="0" parTransId="{BB54224C-B59F-4219-87DE-72D10F00D7B7}" sibTransId="{E886A7C5-7409-40CC-8198-BF7B71D6E02F}"/>
    <dgm:cxn modelId="{4C3D1BA2-D7EA-4747-AB4A-336B90021DB0}" type="presOf" srcId="{111CBBAB-7AC3-42F5-835C-68C7369AFEEA}" destId="{2A964CAF-EDC8-4992-ACA4-BB336A849A26}" srcOrd="0" destOrd="0" presId="urn:microsoft.com/office/officeart/2005/8/layout/vList2"/>
    <dgm:cxn modelId="{1A9C21C2-77AF-41C3-9D35-CEBB9F49A0F4}" type="presParOf" srcId="{2A964CAF-EDC8-4992-ACA4-BB336A849A26}" destId="{7AD83442-0745-4363-9A67-993544584DFE}" srcOrd="0" destOrd="0" presId="urn:microsoft.com/office/officeart/2005/8/layout/vList2"/>
    <dgm:cxn modelId="{7CEA79A7-0B8C-43A6-B893-A8DC42CA1453}" type="presParOf" srcId="{2A964CAF-EDC8-4992-ACA4-BB336A849A26}" destId="{2C01F73B-36EA-401A-B689-32D748830010}" srcOrd="1" destOrd="0" presId="urn:microsoft.com/office/officeart/2005/8/layout/vList2"/>
    <dgm:cxn modelId="{FF5133B7-DFCB-4AD4-8D64-4268D94E1DCC}" type="presParOf" srcId="{2A964CAF-EDC8-4992-ACA4-BB336A849A26}" destId="{3AC40886-0C30-4CFC-BF71-03B576E0C27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DA46FD-D7EB-48AF-9DF5-93401839B5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5A43D60-1F74-4000-9B31-91AEEF9D00A2}">
      <dgm:prSet/>
      <dgm:spPr/>
      <dgm:t>
        <a:bodyPr/>
        <a:lstStyle/>
        <a:p>
          <a:pPr rtl="0"/>
          <a:r>
            <a:rPr lang="ru-RU" b="0" i="0" smtClean="0"/>
            <a:t>Головна проблема (і небезпека) сучасного антропогенного впливу полягає у невідповідності безмежних потреб людства і майже безмежних науково-технічних можливостей впливу на природу і обмежених можливостей самої природи.</a:t>
          </a:r>
          <a:br>
            <a:rPr lang="ru-RU" b="0" i="0" smtClean="0"/>
          </a:br>
          <a:r>
            <a:rPr lang="ru-RU" b="0" i="0" smtClean="0"/>
            <a:t>У зв'язку з цим виникає екологічна проблема – </a:t>
          </a:r>
          <a:r>
            <a:rPr lang="ru-RU" b="0" i="0" smtClean="0">
              <a:hlinkClick xmlns:r="http://schemas.openxmlformats.org/officeDocument/2006/relationships" r:id="rId1"/>
            </a:rPr>
            <a:t>проблема охорони навколишнього середовища</a:t>
          </a:r>
          <a:r>
            <a:rPr lang="ru-RU" b="0" i="0" smtClean="0"/>
            <a:t> від згубного впливу людини.</a:t>
          </a:r>
          <a:br>
            <a:rPr lang="ru-RU" b="0" i="0" smtClean="0"/>
          </a:br>
          <a:endParaRPr lang="ru-RU"/>
        </a:p>
      </dgm:t>
    </dgm:pt>
    <dgm:pt modelId="{15BE8027-E73E-4541-9F82-DC3E1A05B607}" type="parTrans" cxnId="{D7E692F3-BDCB-4CE8-BE4D-B9EBAD6B53F4}">
      <dgm:prSet/>
      <dgm:spPr/>
      <dgm:t>
        <a:bodyPr/>
        <a:lstStyle/>
        <a:p>
          <a:endParaRPr lang="ru-RU"/>
        </a:p>
      </dgm:t>
    </dgm:pt>
    <dgm:pt modelId="{9CD723D2-36EC-4FE4-835E-28A43D16599A}" type="sibTrans" cxnId="{D7E692F3-BDCB-4CE8-BE4D-B9EBAD6B53F4}">
      <dgm:prSet/>
      <dgm:spPr/>
      <dgm:t>
        <a:bodyPr/>
        <a:lstStyle/>
        <a:p>
          <a:endParaRPr lang="ru-RU"/>
        </a:p>
      </dgm:t>
    </dgm:pt>
    <dgm:pt modelId="{463443C1-DF60-4C68-91E4-C65C94A5087C}" type="pres">
      <dgm:prSet presAssocID="{47DA46FD-D7EB-48AF-9DF5-93401839B550}" presName="linear" presStyleCnt="0">
        <dgm:presLayoutVars>
          <dgm:animLvl val="lvl"/>
          <dgm:resizeHandles val="exact"/>
        </dgm:presLayoutVars>
      </dgm:prSet>
      <dgm:spPr/>
    </dgm:pt>
    <dgm:pt modelId="{42D970B4-A4CD-480F-B887-A8D98C2027D8}" type="pres">
      <dgm:prSet presAssocID="{75A43D60-1F74-4000-9B31-91AEEF9D00A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15D227A-A01D-46C5-AEE6-1712B1B44AA5}" type="presOf" srcId="{75A43D60-1F74-4000-9B31-91AEEF9D00A2}" destId="{42D970B4-A4CD-480F-B887-A8D98C2027D8}" srcOrd="0" destOrd="0" presId="urn:microsoft.com/office/officeart/2005/8/layout/vList2"/>
    <dgm:cxn modelId="{B3B17EFD-7E89-415D-BE97-4B88673292A3}" type="presOf" srcId="{47DA46FD-D7EB-48AF-9DF5-93401839B550}" destId="{463443C1-DF60-4C68-91E4-C65C94A5087C}" srcOrd="0" destOrd="0" presId="urn:microsoft.com/office/officeart/2005/8/layout/vList2"/>
    <dgm:cxn modelId="{D7E692F3-BDCB-4CE8-BE4D-B9EBAD6B53F4}" srcId="{47DA46FD-D7EB-48AF-9DF5-93401839B550}" destId="{75A43D60-1F74-4000-9B31-91AEEF9D00A2}" srcOrd="0" destOrd="0" parTransId="{15BE8027-E73E-4541-9F82-DC3E1A05B607}" sibTransId="{9CD723D2-36EC-4FE4-835E-28A43D16599A}"/>
    <dgm:cxn modelId="{2FBC6447-C81D-42AC-B6CA-926FAB10879A}" type="presParOf" srcId="{463443C1-DF60-4C68-91E4-C65C94A5087C}" destId="{42D970B4-A4CD-480F-B887-A8D98C2027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83E09B-DB02-4EB2-B076-C598F1972D8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919C853-07F3-4F19-9DB6-CEB89F0CF589}">
      <dgm:prSet/>
      <dgm:spPr/>
      <dgm:t>
        <a:bodyPr/>
        <a:lstStyle/>
        <a:p>
          <a:pPr rtl="0"/>
          <a:r>
            <a:rPr lang="ru-RU" b="1" i="1" smtClean="0"/>
            <a:t>Найнебезпечнішими напрямками згубного впливу людини на природу (і його наслідками) є:</a:t>
          </a:r>
          <a:endParaRPr lang="ru-RU"/>
        </a:p>
      </dgm:t>
    </dgm:pt>
    <dgm:pt modelId="{33CA864B-B9D6-4059-94FB-C18F39886484}" type="parTrans" cxnId="{E0699F94-0B69-4C3E-B123-02145021984B}">
      <dgm:prSet/>
      <dgm:spPr/>
      <dgm:t>
        <a:bodyPr/>
        <a:lstStyle/>
        <a:p>
          <a:endParaRPr lang="ru-RU"/>
        </a:p>
      </dgm:t>
    </dgm:pt>
    <dgm:pt modelId="{2E3A560C-6602-4EF9-AB69-491642E23007}" type="sibTrans" cxnId="{E0699F94-0B69-4C3E-B123-02145021984B}">
      <dgm:prSet/>
      <dgm:spPr/>
      <dgm:t>
        <a:bodyPr/>
        <a:lstStyle/>
        <a:p>
          <a:endParaRPr lang="ru-RU"/>
        </a:p>
      </dgm:t>
    </dgm:pt>
    <dgm:pt modelId="{93A28EEE-F474-4D93-89FA-5099B87EA8CD}">
      <dgm:prSet/>
      <dgm:spPr/>
      <dgm:t>
        <a:bodyPr/>
        <a:lstStyle/>
        <a:p>
          <a:pPr rtl="0"/>
          <a:r>
            <a:rPr lang="ru-RU" b="1" i="1" smtClean="0"/>
            <a:t>виснаження надр - протягом своєї історії, а особливо у ХХ столітті людство нещадно і в необмежених кількостях видобувало корисні копалини, що призвело до виснаження (близького до катастрофічного) внутрішніх резервів Землі (наприклад, запаси енергоносіїв </a:t>
          </a:r>
          <a:r>
            <a:rPr lang="ru-RU" b="1" i="1" smtClean="0">
              <a:hlinkClick xmlns:r="http://schemas.openxmlformats.org/officeDocument/2006/relationships" r:id="rId1"/>
            </a:rPr>
            <a:t>нафти</a:t>
          </a:r>
          <a:r>
            <a:rPr lang="ru-RU" b="1" i="1" smtClean="0"/>
            <a:t>, </a:t>
          </a:r>
          <a:r>
            <a:rPr lang="ru-RU" b="1" i="1" smtClean="0">
              <a:hlinkClick xmlns:r="http://schemas.openxmlformats.org/officeDocument/2006/relationships" r:id="rId2"/>
            </a:rPr>
            <a:t>кам'яного вугілля</a:t>
          </a:r>
          <a:r>
            <a:rPr lang="ru-RU" b="1" i="1" smtClean="0"/>
            <a:t>, </a:t>
          </a:r>
          <a:r>
            <a:rPr lang="ru-RU" b="1" i="1" smtClean="0">
              <a:hlinkClick xmlns:r="http://schemas.openxmlformats.org/officeDocument/2006/relationships" r:id="rId3"/>
            </a:rPr>
            <a:t>природного газу</a:t>
          </a:r>
          <a:r>
            <a:rPr lang="ru-RU" b="1" i="1" smtClean="0"/>
            <a:t> можуть бути вичерпані вже через 80-100 років);</a:t>
          </a:r>
          <a:endParaRPr lang="ru-RU"/>
        </a:p>
      </dgm:t>
    </dgm:pt>
    <dgm:pt modelId="{C046F09E-1935-459E-9E40-994E3C2FE70A}" type="parTrans" cxnId="{4228BBCD-1803-4F12-9188-99C7AD6F17D2}">
      <dgm:prSet/>
      <dgm:spPr/>
      <dgm:t>
        <a:bodyPr/>
        <a:lstStyle/>
        <a:p>
          <a:endParaRPr lang="ru-RU"/>
        </a:p>
      </dgm:t>
    </dgm:pt>
    <dgm:pt modelId="{FA3400A2-1BC2-4617-A8A8-569BD91319C6}" type="sibTrans" cxnId="{4228BBCD-1803-4F12-9188-99C7AD6F17D2}">
      <dgm:prSet/>
      <dgm:spPr/>
      <dgm:t>
        <a:bodyPr/>
        <a:lstStyle/>
        <a:p>
          <a:endParaRPr lang="ru-RU"/>
        </a:p>
      </dgm:t>
    </dgm:pt>
    <dgm:pt modelId="{56120F47-AB49-4A3F-BC7F-779703F299A3}">
      <dgm:prSet/>
      <dgm:spPr/>
      <dgm:t>
        <a:bodyPr/>
        <a:lstStyle/>
        <a:p>
          <a:pPr rtl="0"/>
          <a:r>
            <a:rPr lang="ru-RU" b="1" i="1" smtClean="0"/>
            <a:t>забруднення Землі, особливо водоймищ, атмосфери </a:t>
          </a:r>
          <a:r>
            <a:rPr lang="ru-RU" b="1" i="1" smtClean="0">
              <a:hlinkClick xmlns:r="http://schemas.openxmlformats.org/officeDocument/2006/relationships" r:id="rId4"/>
            </a:rPr>
            <a:t>промисловими відходами</a:t>
          </a:r>
          <a:r>
            <a:rPr lang="ru-RU" b="1" i="1" smtClean="0"/>
            <a:t>;</a:t>
          </a:r>
          <a:endParaRPr lang="ru-RU"/>
        </a:p>
      </dgm:t>
    </dgm:pt>
    <dgm:pt modelId="{F5CACD90-3425-46E6-B0B2-0E12BB7D93B0}" type="parTrans" cxnId="{5F6C290D-7F21-4DFB-8CEB-4D5DDE338DBD}">
      <dgm:prSet/>
      <dgm:spPr/>
      <dgm:t>
        <a:bodyPr/>
        <a:lstStyle/>
        <a:p>
          <a:endParaRPr lang="ru-RU"/>
        </a:p>
      </dgm:t>
    </dgm:pt>
    <dgm:pt modelId="{875F541B-F0AD-4DBE-8232-E38447CCF140}" type="sibTrans" cxnId="{5F6C290D-7F21-4DFB-8CEB-4D5DDE338DBD}">
      <dgm:prSet/>
      <dgm:spPr/>
      <dgm:t>
        <a:bodyPr/>
        <a:lstStyle/>
        <a:p>
          <a:endParaRPr lang="ru-RU"/>
        </a:p>
      </dgm:t>
    </dgm:pt>
    <dgm:pt modelId="{754E38E7-C6C7-4626-8420-6670D6873BB2}">
      <dgm:prSet/>
      <dgm:spPr/>
      <dgm:t>
        <a:bodyPr/>
        <a:lstStyle/>
        <a:p>
          <a:pPr rtl="0"/>
          <a:r>
            <a:rPr lang="ru-RU" b="1" i="1" smtClean="0"/>
            <a:t>знищення рослинного і тваринного світу, створення умов, за яких технічний розвиток (дороги, заводи, електростанції і т.д.) порушує звичні спосіб життя рослин і тварин, змінює природний баланс флори і фауни;</a:t>
          </a:r>
          <a:endParaRPr lang="ru-RU"/>
        </a:p>
      </dgm:t>
    </dgm:pt>
    <dgm:pt modelId="{52F3E216-3E00-41F7-8EC7-3249BBF1B8C7}" type="parTrans" cxnId="{921492A6-C3CD-4892-B237-A518B73844EA}">
      <dgm:prSet/>
      <dgm:spPr/>
      <dgm:t>
        <a:bodyPr/>
        <a:lstStyle/>
        <a:p>
          <a:endParaRPr lang="ru-RU"/>
        </a:p>
      </dgm:t>
    </dgm:pt>
    <dgm:pt modelId="{AD270CD6-058C-47C9-ABA4-E4301AE961AB}" type="sibTrans" cxnId="{921492A6-C3CD-4892-B237-A518B73844EA}">
      <dgm:prSet/>
      <dgm:spPr/>
      <dgm:t>
        <a:bodyPr/>
        <a:lstStyle/>
        <a:p>
          <a:endParaRPr lang="ru-RU"/>
        </a:p>
      </dgm:t>
    </dgm:pt>
    <dgm:pt modelId="{3111A313-B3CD-40C0-886A-CCFE2B5A8B34}">
      <dgm:prSet/>
      <dgm:spPr/>
      <dgm:t>
        <a:bodyPr/>
        <a:lstStyle/>
        <a:p>
          <a:pPr rtl="0"/>
          <a:r>
            <a:rPr lang="ru-RU" b="1" i="1" smtClean="0"/>
            <a:t>застосування атомної енергії як у військових, так і в мирних цілях, наземні і підземні ядерні вибухи.</a:t>
          </a:r>
          <a:endParaRPr lang="ru-RU"/>
        </a:p>
      </dgm:t>
    </dgm:pt>
    <dgm:pt modelId="{13AA38D7-12E6-488F-BD02-ED2807E83ED6}" type="parTrans" cxnId="{659A919F-9BDF-420A-AF7F-03F0B8258551}">
      <dgm:prSet/>
      <dgm:spPr/>
      <dgm:t>
        <a:bodyPr/>
        <a:lstStyle/>
        <a:p>
          <a:endParaRPr lang="ru-RU"/>
        </a:p>
      </dgm:t>
    </dgm:pt>
    <dgm:pt modelId="{26E2D153-16B9-4CB2-8A4E-2053205633C7}" type="sibTrans" cxnId="{659A919F-9BDF-420A-AF7F-03F0B8258551}">
      <dgm:prSet/>
      <dgm:spPr/>
      <dgm:t>
        <a:bodyPr/>
        <a:lstStyle/>
        <a:p>
          <a:endParaRPr lang="ru-RU"/>
        </a:p>
      </dgm:t>
    </dgm:pt>
    <dgm:pt modelId="{A85024A7-4587-4197-9FC5-36D952C4F18C}" type="pres">
      <dgm:prSet presAssocID="{0483E09B-DB02-4EB2-B076-C598F1972D8E}" presName="linear" presStyleCnt="0">
        <dgm:presLayoutVars>
          <dgm:animLvl val="lvl"/>
          <dgm:resizeHandles val="exact"/>
        </dgm:presLayoutVars>
      </dgm:prSet>
      <dgm:spPr/>
    </dgm:pt>
    <dgm:pt modelId="{745AD97F-D3F0-465B-AF8D-D94A3159F645}" type="pres">
      <dgm:prSet presAssocID="{0919C853-07F3-4F19-9DB6-CEB89F0CF58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9B3C418-89BB-44ED-A3CE-56E1E35B9AD7}" type="pres">
      <dgm:prSet presAssocID="{0919C853-07F3-4F19-9DB6-CEB89F0CF58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F6C290D-7F21-4DFB-8CEB-4D5DDE338DBD}" srcId="{0919C853-07F3-4F19-9DB6-CEB89F0CF589}" destId="{56120F47-AB49-4A3F-BC7F-779703F299A3}" srcOrd="1" destOrd="0" parTransId="{F5CACD90-3425-46E6-B0B2-0E12BB7D93B0}" sibTransId="{875F541B-F0AD-4DBE-8232-E38447CCF140}"/>
    <dgm:cxn modelId="{030832DE-066F-40E4-8767-4CB233DD88C1}" type="presOf" srcId="{3111A313-B3CD-40C0-886A-CCFE2B5A8B34}" destId="{E9B3C418-89BB-44ED-A3CE-56E1E35B9AD7}" srcOrd="0" destOrd="3" presId="urn:microsoft.com/office/officeart/2005/8/layout/vList2"/>
    <dgm:cxn modelId="{13426CC2-0CEE-4D83-983D-7FCE496E7B02}" type="presOf" srcId="{56120F47-AB49-4A3F-BC7F-779703F299A3}" destId="{E9B3C418-89BB-44ED-A3CE-56E1E35B9AD7}" srcOrd="0" destOrd="1" presId="urn:microsoft.com/office/officeart/2005/8/layout/vList2"/>
    <dgm:cxn modelId="{7DBDA49C-3AD2-498D-8789-0CE0111B9138}" type="presOf" srcId="{754E38E7-C6C7-4626-8420-6670D6873BB2}" destId="{E9B3C418-89BB-44ED-A3CE-56E1E35B9AD7}" srcOrd="0" destOrd="2" presId="urn:microsoft.com/office/officeart/2005/8/layout/vList2"/>
    <dgm:cxn modelId="{921492A6-C3CD-4892-B237-A518B73844EA}" srcId="{0919C853-07F3-4F19-9DB6-CEB89F0CF589}" destId="{754E38E7-C6C7-4626-8420-6670D6873BB2}" srcOrd="2" destOrd="0" parTransId="{52F3E216-3E00-41F7-8EC7-3249BBF1B8C7}" sibTransId="{AD270CD6-058C-47C9-ABA4-E4301AE961AB}"/>
    <dgm:cxn modelId="{A13E1CC8-E43F-43E3-825B-9840946551B3}" type="presOf" srcId="{93A28EEE-F474-4D93-89FA-5099B87EA8CD}" destId="{E9B3C418-89BB-44ED-A3CE-56E1E35B9AD7}" srcOrd="0" destOrd="0" presId="urn:microsoft.com/office/officeart/2005/8/layout/vList2"/>
    <dgm:cxn modelId="{51C54842-4E04-4515-B4F7-D98D6D112F40}" type="presOf" srcId="{0919C853-07F3-4F19-9DB6-CEB89F0CF589}" destId="{745AD97F-D3F0-465B-AF8D-D94A3159F645}" srcOrd="0" destOrd="0" presId="urn:microsoft.com/office/officeart/2005/8/layout/vList2"/>
    <dgm:cxn modelId="{E0699F94-0B69-4C3E-B123-02145021984B}" srcId="{0483E09B-DB02-4EB2-B076-C598F1972D8E}" destId="{0919C853-07F3-4F19-9DB6-CEB89F0CF589}" srcOrd="0" destOrd="0" parTransId="{33CA864B-B9D6-4059-94FB-C18F39886484}" sibTransId="{2E3A560C-6602-4EF9-AB69-491642E23007}"/>
    <dgm:cxn modelId="{4228BBCD-1803-4F12-9188-99C7AD6F17D2}" srcId="{0919C853-07F3-4F19-9DB6-CEB89F0CF589}" destId="{93A28EEE-F474-4D93-89FA-5099B87EA8CD}" srcOrd="0" destOrd="0" parTransId="{C046F09E-1935-459E-9E40-994E3C2FE70A}" sibTransId="{FA3400A2-1BC2-4617-A8A8-569BD91319C6}"/>
    <dgm:cxn modelId="{2D70DAAA-B91A-4A79-8282-CD7D5E187E9E}" type="presOf" srcId="{0483E09B-DB02-4EB2-B076-C598F1972D8E}" destId="{A85024A7-4587-4197-9FC5-36D952C4F18C}" srcOrd="0" destOrd="0" presId="urn:microsoft.com/office/officeart/2005/8/layout/vList2"/>
    <dgm:cxn modelId="{659A919F-9BDF-420A-AF7F-03F0B8258551}" srcId="{0919C853-07F3-4F19-9DB6-CEB89F0CF589}" destId="{3111A313-B3CD-40C0-886A-CCFE2B5A8B34}" srcOrd="3" destOrd="0" parTransId="{13AA38D7-12E6-488F-BD02-ED2807E83ED6}" sibTransId="{26E2D153-16B9-4CB2-8A4E-2053205633C7}"/>
    <dgm:cxn modelId="{C4473FE1-FDCC-4FBA-909C-5F70592A9B5D}" type="presParOf" srcId="{A85024A7-4587-4197-9FC5-36D952C4F18C}" destId="{745AD97F-D3F0-465B-AF8D-D94A3159F645}" srcOrd="0" destOrd="0" presId="urn:microsoft.com/office/officeart/2005/8/layout/vList2"/>
    <dgm:cxn modelId="{0901BA2F-662E-40A1-9AC6-62E32EB67A68}" type="presParOf" srcId="{A85024A7-4587-4197-9FC5-36D952C4F18C}" destId="{E9B3C418-89BB-44ED-A3CE-56E1E35B9AD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D35FD2-A0CC-4CA6-99B6-B6F7C56AE0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781D191-97DE-47CD-9889-CF81405147A4}">
      <dgm:prSet/>
      <dgm:spPr/>
      <dgm:t>
        <a:bodyPr/>
        <a:lstStyle/>
        <a:p>
          <a:pPr rtl="0"/>
          <a:r>
            <a:rPr lang="ru-RU" smtClean="0"/>
            <a:t>Для того щоб вижити і не довести планету до </a:t>
          </a:r>
          <a:r>
            <a:rPr lang="ru-RU" smtClean="0">
              <a:hlinkClick xmlns:r="http://schemas.openxmlformats.org/officeDocument/2006/relationships" r:id="rId1"/>
            </a:rPr>
            <a:t>техногенної катастрофи</a:t>
          </a:r>
          <a:r>
            <a:rPr lang="ru-RU" smtClean="0"/>
            <a:t>, людство зобов'язане всіляко зменшити свій шкідливий вплив на навколишнє середовище, особливо вищевказані найнебезпечніші його види.</a:t>
          </a:r>
          <a:endParaRPr lang="ru-RU"/>
        </a:p>
      </dgm:t>
    </dgm:pt>
    <dgm:pt modelId="{821A467B-3953-4D13-B236-C943472D10D5}" type="parTrans" cxnId="{2A766F82-4F29-4542-B186-130CB8428E4F}">
      <dgm:prSet/>
      <dgm:spPr/>
      <dgm:t>
        <a:bodyPr/>
        <a:lstStyle/>
        <a:p>
          <a:endParaRPr lang="ru-RU"/>
        </a:p>
      </dgm:t>
    </dgm:pt>
    <dgm:pt modelId="{99230ED9-CF82-4F1A-A036-D4245E882377}" type="sibTrans" cxnId="{2A766F82-4F29-4542-B186-130CB8428E4F}">
      <dgm:prSet/>
      <dgm:spPr/>
      <dgm:t>
        <a:bodyPr/>
        <a:lstStyle/>
        <a:p>
          <a:endParaRPr lang="ru-RU"/>
        </a:p>
      </dgm:t>
    </dgm:pt>
    <dgm:pt modelId="{27864F2F-20A6-442B-B24E-D39E520D7C48}" type="pres">
      <dgm:prSet presAssocID="{89D35FD2-A0CC-4CA6-99B6-B6F7C56AE099}" presName="linear" presStyleCnt="0">
        <dgm:presLayoutVars>
          <dgm:animLvl val="lvl"/>
          <dgm:resizeHandles val="exact"/>
        </dgm:presLayoutVars>
      </dgm:prSet>
      <dgm:spPr/>
    </dgm:pt>
    <dgm:pt modelId="{F254A3BF-1D93-43CA-A2BD-70F118B83D35}" type="pres">
      <dgm:prSet presAssocID="{8781D191-97DE-47CD-9889-CF81405147A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771C8C1-3B40-4462-A41F-37581C872697}" type="presOf" srcId="{8781D191-97DE-47CD-9889-CF81405147A4}" destId="{F254A3BF-1D93-43CA-A2BD-70F118B83D35}" srcOrd="0" destOrd="0" presId="urn:microsoft.com/office/officeart/2005/8/layout/vList2"/>
    <dgm:cxn modelId="{EB035F14-AA02-48A7-9FF2-AAEFC8162E28}" type="presOf" srcId="{89D35FD2-A0CC-4CA6-99B6-B6F7C56AE099}" destId="{27864F2F-20A6-442B-B24E-D39E520D7C48}" srcOrd="0" destOrd="0" presId="urn:microsoft.com/office/officeart/2005/8/layout/vList2"/>
    <dgm:cxn modelId="{2A766F82-4F29-4542-B186-130CB8428E4F}" srcId="{89D35FD2-A0CC-4CA6-99B6-B6F7C56AE099}" destId="{8781D191-97DE-47CD-9889-CF81405147A4}" srcOrd="0" destOrd="0" parTransId="{821A467B-3953-4D13-B236-C943472D10D5}" sibTransId="{99230ED9-CF82-4F1A-A036-D4245E882377}"/>
    <dgm:cxn modelId="{BD563CE9-0985-4A1C-A9ED-218AFA405E46}" type="presParOf" srcId="{27864F2F-20A6-442B-B24E-D39E520D7C48}" destId="{F254A3BF-1D93-43CA-A2BD-70F118B83D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C5610-4DF0-4C38-8AC7-BBAD656354B8}">
      <dsp:nvSpPr>
        <dsp:cNvPr id="0" name=""/>
        <dsp:cNvSpPr/>
      </dsp:nvSpPr>
      <dsp:spPr>
        <a:xfrm>
          <a:off x="0" y="84892"/>
          <a:ext cx="7272808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u="sng" kern="1200" smtClean="0"/>
            <a:t>Зміст</a:t>
          </a:r>
          <a:r>
            <a:rPr lang="ru-RU" sz="2700" b="1" i="1" kern="1200" smtClean="0"/>
            <a:t>: </a:t>
          </a:r>
          <a:endParaRPr lang="ru-RU" sz="2700" kern="1200"/>
        </a:p>
      </dsp:txBody>
      <dsp:txXfrm>
        <a:off x="30842" y="115734"/>
        <a:ext cx="7211124" cy="570116"/>
      </dsp:txXfrm>
    </dsp:sp>
    <dsp:sp modelId="{4E905558-579F-41D0-B228-A682375F9B76}">
      <dsp:nvSpPr>
        <dsp:cNvPr id="0" name=""/>
        <dsp:cNvSpPr/>
      </dsp:nvSpPr>
      <dsp:spPr>
        <a:xfrm>
          <a:off x="0" y="716692"/>
          <a:ext cx="7272808" cy="335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912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i="1" kern="1200" smtClean="0"/>
            <a:t>Кругообіг речовин; 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i="1" kern="1200" smtClean="0"/>
            <a:t>Вуглець в природі; 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i="1" kern="1200" smtClean="0"/>
            <a:t>Кругообіг вуглецю в природі; 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i="1" kern="1200" smtClean="0"/>
            <a:t>Процеси у кругообігу вуглецю; 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i="1" kern="1200" smtClean="0"/>
            <a:t>Азот в природі; 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i="1" kern="1200" smtClean="0"/>
            <a:t>Кругообіг азоту; 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i="1" kern="1200" smtClean="0"/>
            <a:t>Кисень у природі; 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i="1" kern="1200" smtClean="0"/>
            <a:t>Кругообіг кисню; 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i="1" kern="1200" smtClean="0"/>
            <a:t>Антропогенний вплив на навколишнє середовище.</a:t>
          </a:r>
          <a:endParaRPr lang="ru-RU" sz="2100" kern="1200"/>
        </a:p>
      </dsp:txBody>
      <dsp:txXfrm>
        <a:off x="0" y="716692"/>
        <a:ext cx="7272808" cy="33533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8A260-58E1-4D72-821E-5BCF30E49C57}">
      <dsp:nvSpPr>
        <dsp:cNvPr id="0" name=""/>
        <dsp:cNvSpPr/>
      </dsp:nvSpPr>
      <dsp:spPr>
        <a:xfrm>
          <a:off x="0" y="5998"/>
          <a:ext cx="4562467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i="1" kern="1200" smtClean="0"/>
            <a:t>Дякую за увагу</a:t>
          </a:r>
          <a:endParaRPr lang="ru-RU" sz="3500" kern="1200"/>
        </a:p>
      </dsp:txBody>
      <dsp:txXfrm>
        <a:off x="39980" y="45978"/>
        <a:ext cx="4482507" cy="739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FE439-31E1-4D22-B32C-4F6F92767A2B}">
      <dsp:nvSpPr>
        <dsp:cNvPr id="0" name=""/>
        <dsp:cNvSpPr/>
      </dsp:nvSpPr>
      <dsp:spPr>
        <a:xfrm>
          <a:off x="0" y="4039"/>
          <a:ext cx="82296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u="sng" kern="1200" smtClean="0"/>
            <a:t>Кругообіг речовин</a:t>
          </a:r>
          <a:r>
            <a:rPr lang="ru-RU" sz="1700" b="1" i="1" kern="1200" smtClean="0"/>
            <a:t/>
          </a:r>
          <a:br>
            <a:rPr lang="ru-RU" sz="1700" b="1" i="1" kern="1200" smtClean="0"/>
          </a:br>
          <a:r>
            <a:rPr lang="ru-RU" sz="1700" b="1" i="1" u="sng" kern="1200" smtClean="0"/>
            <a:t> Кругообіг речовин </a:t>
          </a:r>
          <a:r>
            <a:rPr lang="ru-RU" sz="1700" b="1" i="1" kern="1200" smtClean="0"/>
            <a:t>- це повторювані процеси перетворення й переміщення речовин у природі , що мають більш -менш циклічний характер. Особливо важливу роль для життя на Землі грають кругообіги вуглецю і кисню.  </a:t>
          </a:r>
          <a:endParaRPr lang="ru-RU" sz="1700" kern="1200"/>
        </a:p>
      </dsp:txBody>
      <dsp:txXfrm>
        <a:off x="69908" y="73947"/>
        <a:ext cx="8089784" cy="1292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7F4CF-556E-420F-A819-921D6949B546}">
      <dsp:nvSpPr>
        <dsp:cNvPr id="0" name=""/>
        <dsp:cNvSpPr/>
      </dsp:nvSpPr>
      <dsp:spPr>
        <a:xfrm>
          <a:off x="0" y="188100"/>
          <a:ext cx="4392488" cy="286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u="sng" kern="1200" smtClean="0"/>
            <a:t>Кругообіг вуглецю. </a:t>
          </a:r>
          <a:r>
            <a:rPr lang="ru-RU" sz="1800" b="0" i="1" kern="1200" smtClean="0"/>
            <a:t/>
          </a:r>
          <a:br>
            <a:rPr lang="ru-RU" sz="1800" b="0" i="1" kern="1200" smtClean="0"/>
          </a:br>
          <a:r>
            <a:rPr lang="ru-RU" sz="1800" b="0" i="1" kern="1200" smtClean="0"/>
            <a:t>Самий інтенсивний біогеохімічний цикл - кругообіг вуглецю. Уприроді вуглець існує в двох основних формах - в карбонатах (вапняках) та вуглекислому газі. Вміст останнього в 50 разів більше, ніж в атмосфері. Вуглець бере участь в утворенні вуглеводів, жирів, білків і нуклеїнових кислот.</a:t>
          </a:r>
          <a:endParaRPr lang="ru-RU" sz="1800" kern="1200"/>
        </a:p>
      </dsp:txBody>
      <dsp:txXfrm>
        <a:off x="139817" y="327917"/>
        <a:ext cx="4112854" cy="2584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9CB5E-130E-4AB1-8B47-0A9B0C4432FE}">
      <dsp:nvSpPr>
        <dsp:cNvPr id="0" name=""/>
        <dsp:cNvSpPr/>
      </dsp:nvSpPr>
      <dsp:spPr>
        <a:xfrm>
          <a:off x="0" y="15103"/>
          <a:ext cx="4248472" cy="2770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Основна маса акумульована в карбонатах на дні океану,у кристалічних породах кам'яному вугіллі та нафті ібере участь в великому циклі кругообігу. Основна ланка великого кругообігу вуглецю - взаємозв'язок процесівфотосинтезу і аеробного дихання. У малому циклі кругообігу бере участь вуглець, що міститься в рослинних тканинах та тканинах тварин.</a:t>
          </a:r>
          <a:endParaRPr lang="ru-RU" sz="1600" kern="1200"/>
        </a:p>
      </dsp:txBody>
      <dsp:txXfrm>
        <a:off x="135248" y="150351"/>
        <a:ext cx="3977976" cy="25000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9EB1-333A-4C70-ACB8-BC9169B41D4C}">
      <dsp:nvSpPr>
        <dsp:cNvPr id="0" name=""/>
        <dsp:cNvSpPr/>
      </dsp:nvSpPr>
      <dsp:spPr>
        <a:xfrm>
          <a:off x="136113" y="235185"/>
          <a:ext cx="6128573" cy="624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/>
            <a:t>Кисень у природі</a:t>
          </a:r>
          <a:endParaRPr lang="ru-RU" sz="1800" kern="1200"/>
        </a:p>
      </dsp:txBody>
      <dsp:txXfrm>
        <a:off x="166613" y="265685"/>
        <a:ext cx="6067573" cy="563787"/>
      </dsp:txXfrm>
    </dsp:sp>
    <dsp:sp modelId="{6097B0D4-064F-40DA-9995-6D2FC7243F54}">
      <dsp:nvSpPr>
        <dsp:cNvPr id="0" name=""/>
        <dsp:cNvSpPr/>
      </dsp:nvSpPr>
      <dsp:spPr>
        <a:xfrm>
          <a:off x="0" y="917373"/>
          <a:ext cx="6400800" cy="2316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/>
            <a:t>Кисень - найпоширеніший на Землі елемент, на його частку припадає близько 47,4% маси твердої земної кори. Морські та прісні води містять величезна кількість зв'язаного кисню - 88,8% (по масі), в атмосфері зміст вільного кисню складає 20,95% (за об'ємом) в повітрі масова частка кисню становить 23,12%. Елемент кисень входить до складу більш 1500 з'єднань земної кори.</a:t>
          </a:r>
          <a:endParaRPr lang="ru-RU" sz="1800" kern="1200"/>
        </a:p>
      </dsp:txBody>
      <dsp:txXfrm>
        <a:off x="113087" y="1030460"/>
        <a:ext cx="6174626" cy="20904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83442-0745-4363-9A67-993544584DFE}">
      <dsp:nvSpPr>
        <dsp:cNvPr id="0" name=""/>
        <dsp:cNvSpPr/>
      </dsp:nvSpPr>
      <dsp:spPr>
        <a:xfrm>
          <a:off x="0" y="272071"/>
          <a:ext cx="7858225" cy="2926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smtClean="0"/>
            <a:t>З появою </a:t>
          </a:r>
          <a:r>
            <a:rPr lang="ru-RU" sz="2300" i="1" kern="1200" smtClean="0">
              <a:hlinkClick xmlns:r="http://schemas.openxmlformats.org/officeDocument/2006/relationships" r:id="rId1"/>
            </a:rPr>
            <a:t>людини</a:t>
          </a:r>
          <a:r>
            <a:rPr lang="ru-RU" sz="2300" i="1" kern="1200" smtClean="0"/>
            <a:t> і </a:t>
          </a:r>
          <a:r>
            <a:rPr lang="ru-RU" sz="2300" i="1" kern="1200" smtClean="0">
              <a:hlinkClick xmlns:r="http://schemas.openxmlformats.org/officeDocument/2006/relationships" r:id="rId2"/>
            </a:rPr>
            <a:t>суспільства</a:t>
          </a:r>
          <a:r>
            <a:rPr lang="ru-RU" sz="2300" i="1" kern="1200" smtClean="0"/>
            <a:t> </a:t>
          </a:r>
          <a:r>
            <a:rPr lang="ru-RU" sz="2300" i="1" kern="1200" smtClean="0">
              <a:hlinkClick xmlns:r="http://schemas.openxmlformats.org/officeDocument/2006/relationships" r:id="rId3"/>
            </a:rPr>
            <a:t>природа</a:t>
          </a:r>
          <a:r>
            <a:rPr lang="ru-RU" sz="2300" i="1" kern="1200" smtClean="0"/>
            <a:t> вступила в новий етап свого існування - почала відчувати на собі антропогенний вплив (тобто вплив людини та її діяльності).</a:t>
          </a:r>
          <a:endParaRPr lang="ru-RU" sz="2300" kern="1200"/>
        </a:p>
      </dsp:txBody>
      <dsp:txXfrm>
        <a:off x="142858" y="414929"/>
        <a:ext cx="7572509" cy="2640746"/>
      </dsp:txXfrm>
    </dsp:sp>
    <dsp:sp modelId="{3AC40886-0C30-4CFC-BF71-03B576E0C27B}">
      <dsp:nvSpPr>
        <dsp:cNvPr id="0" name=""/>
        <dsp:cNvSpPr/>
      </dsp:nvSpPr>
      <dsp:spPr>
        <a:xfrm>
          <a:off x="0" y="3264774"/>
          <a:ext cx="7858225" cy="2926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smtClean="0"/>
            <a:t>Спочатку відносини людини і природи являли собою взаємний вплив один на одного - людина самостійно (без застосування складних технічних засобів) одержувала для себе користь з природи (їжа, </a:t>
          </a:r>
          <a:r>
            <a:rPr lang="ru-RU" sz="2300" i="1" kern="1200" smtClean="0">
              <a:hlinkClick xmlns:r="http://schemas.openxmlformats.org/officeDocument/2006/relationships" r:id="rId4"/>
            </a:rPr>
            <a:t>корисні копалини</a:t>
          </a:r>
          <a:r>
            <a:rPr lang="ru-RU" sz="2300" i="1" kern="1200" smtClean="0"/>
            <a:t>), а природа впливала на людину, причому людина була не захищеною від природи (наприклад , різних стихій, </a:t>
          </a:r>
          <a:r>
            <a:rPr lang="ru-RU" sz="2300" i="1" kern="1200" smtClean="0">
              <a:hlinkClick xmlns:r="http://schemas.openxmlformats.org/officeDocument/2006/relationships" r:id="rId5"/>
            </a:rPr>
            <a:t>клімату</a:t>
          </a:r>
          <a:r>
            <a:rPr lang="ru-RU" sz="2300" i="1" kern="1200" smtClean="0"/>
            <a:t> і т.д.), досить сильно залежала від неї.</a:t>
          </a:r>
          <a:endParaRPr lang="ru-RU" sz="2300" kern="1200"/>
        </a:p>
      </dsp:txBody>
      <dsp:txXfrm>
        <a:off x="142858" y="3407632"/>
        <a:ext cx="7572509" cy="26407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970B4-A4CD-480F-B887-A8D98C2027D8}">
      <dsp:nvSpPr>
        <dsp:cNvPr id="0" name=""/>
        <dsp:cNvSpPr/>
      </dsp:nvSpPr>
      <dsp:spPr>
        <a:xfrm>
          <a:off x="0" y="18750"/>
          <a:ext cx="6512511" cy="2712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smtClean="0"/>
            <a:t>Головна проблема (і небезпека) сучасного антропогенного впливу полягає у невідповідності безмежних потреб людства і майже безмежних науково-технічних можливостей впливу на природу і обмежених можливостей самої природи.</a:t>
          </a:r>
          <a:br>
            <a:rPr lang="ru-RU" sz="1900" b="0" i="0" kern="1200" smtClean="0"/>
          </a:br>
          <a:r>
            <a:rPr lang="ru-RU" sz="1900" b="0" i="0" kern="1200" smtClean="0"/>
            <a:t>У зв'язку з цим виникає екологічна проблема – </a:t>
          </a:r>
          <a:r>
            <a:rPr lang="ru-RU" sz="1900" b="0" i="0" kern="1200" smtClean="0">
              <a:hlinkClick xmlns:r="http://schemas.openxmlformats.org/officeDocument/2006/relationships" r:id="rId1"/>
            </a:rPr>
            <a:t>проблема охорони навколишнього середовища</a:t>
          </a:r>
          <a:r>
            <a:rPr lang="ru-RU" sz="1900" b="0" i="0" kern="1200" smtClean="0"/>
            <a:t> від згубного впливу людини.</a:t>
          </a:r>
          <a:br>
            <a:rPr lang="ru-RU" sz="1900" b="0" i="0" kern="1200" smtClean="0"/>
          </a:br>
          <a:endParaRPr lang="ru-RU" sz="1900" kern="1200"/>
        </a:p>
      </dsp:txBody>
      <dsp:txXfrm>
        <a:off x="132392" y="151142"/>
        <a:ext cx="6247727" cy="24472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AD97F-D3F0-465B-AF8D-D94A3159F645}">
      <dsp:nvSpPr>
        <dsp:cNvPr id="0" name=""/>
        <dsp:cNvSpPr/>
      </dsp:nvSpPr>
      <dsp:spPr>
        <a:xfrm>
          <a:off x="0" y="13153"/>
          <a:ext cx="9138929" cy="1042470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smtClean="0"/>
            <a:t>Найнебезпечнішими напрямками згубного впливу людини на природу (і його наслідками) є:</a:t>
          </a:r>
          <a:endParaRPr lang="ru-RU" sz="2700" kern="1200"/>
        </a:p>
      </dsp:txBody>
      <dsp:txXfrm>
        <a:off x="50889" y="64042"/>
        <a:ext cx="9037151" cy="940692"/>
      </dsp:txXfrm>
    </dsp:sp>
    <dsp:sp modelId="{E9B3C418-89BB-44ED-A3CE-56E1E35B9AD7}">
      <dsp:nvSpPr>
        <dsp:cNvPr id="0" name=""/>
        <dsp:cNvSpPr/>
      </dsp:nvSpPr>
      <dsp:spPr>
        <a:xfrm>
          <a:off x="0" y="1055624"/>
          <a:ext cx="9138929" cy="447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161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i="1" kern="1200" smtClean="0"/>
            <a:t>виснаження надр - протягом своєї історії, а особливо у ХХ столітті людство нещадно і в необмежених кількостях видобувало корисні копалини, що призвело до виснаження (близького до катастрофічного) внутрішніх резервів Землі (наприклад, запаси енергоносіїв </a:t>
          </a:r>
          <a:r>
            <a:rPr lang="ru-RU" sz="2100" b="1" i="1" kern="1200" smtClean="0">
              <a:hlinkClick xmlns:r="http://schemas.openxmlformats.org/officeDocument/2006/relationships" r:id="rId1"/>
            </a:rPr>
            <a:t>нафти</a:t>
          </a:r>
          <a:r>
            <a:rPr lang="ru-RU" sz="2100" b="1" i="1" kern="1200" smtClean="0"/>
            <a:t>, </a:t>
          </a:r>
          <a:r>
            <a:rPr lang="ru-RU" sz="2100" b="1" i="1" kern="1200" smtClean="0">
              <a:hlinkClick xmlns:r="http://schemas.openxmlformats.org/officeDocument/2006/relationships" r:id="rId2"/>
            </a:rPr>
            <a:t>кам'яного вугілля</a:t>
          </a:r>
          <a:r>
            <a:rPr lang="ru-RU" sz="2100" b="1" i="1" kern="1200" smtClean="0"/>
            <a:t>, </a:t>
          </a:r>
          <a:r>
            <a:rPr lang="ru-RU" sz="2100" b="1" i="1" kern="1200" smtClean="0">
              <a:hlinkClick xmlns:r="http://schemas.openxmlformats.org/officeDocument/2006/relationships" r:id="rId3"/>
            </a:rPr>
            <a:t>природного газу</a:t>
          </a:r>
          <a:r>
            <a:rPr lang="ru-RU" sz="2100" b="1" i="1" kern="1200" smtClean="0"/>
            <a:t> можуть бути вичерпані вже через 80-100 років);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i="1" kern="1200" smtClean="0"/>
            <a:t>забруднення Землі, особливо водоймищ, атмосфери </a:t>
          </a:r>
          <a:r>
            <a:rPr lang="ru-RU" sz="2100" b="1" i="1" kern="1200" smtClean="0">
              <a:hlinkClick xmlns:r="http://schemas.openxmlformats.org/officeDocument/2006/relationships" r:id="rId4"/>
            </a:rPr>
            <a:t>промисловими відходами</a:t>
          </a:r>
          <a:r>
            <a:rPr lang="ru-RU" sz="2100" b="1" i="1" kern="1200" smtClean="0"/>
            <a:t>;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i="1" kern="1200" smtClean="0"/>
            <a:t>знищення рослинного і тваринного світу, створення умов, за яких технічний розвиток (дороги, заводи, електростанції і т.д.) порушує звичні спосіб життя рослин і тварин, змінює природний баланс флори і фауни;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i="1" kern="1200" smtClean="0"/>
            <a:t>застосування атомної енергії як у військових, так і в мирних цілях, наземні і підземні ядерні вибухи.</a:t>
          </a:r>
          <a:endParaRPr lang="ru-RU" sz="2100" kern="1200"/>
        </a:p>
      </dsp:txBody>
      <dsp:txXfrm>
        <a:off x="0" y="1055624"/>
        <a:ext cx="9138929" cy="44711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4A3BF-1D93-43CA-A2BD-70F118B83D35}">
      <dsp:nvSpPr>
        <dsp:cNvPr id="0" name=""/>
        <dsp:cNvSpPr/>
      </dsp:nvSpPr>
      <dsp:spPr>
        <a:xfrm>
          <a:off x="0" y="17049"/>
          <a:ext cx="8208912" cy="1289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Для того щоб вижити і не довести планету до </a:t>
          </a:r>
          <a:r>
            <a:rPr lang="ru-RU" sz="1900" kern="1200" smtClean="0">
              <a:hlinkClick xmlns:r="http://schemas.openxmlformats.org/officeDocument/2006/relationships" r:id="rId1"/>
            </a:rPr>
            <a:t>техногенної катастрофи</a:t>
          </a:r>
          <a:r>
            <a:rPr lang="ru-RU" sz="1900" kern="1200" smtClean="0"/>
            <a:t>, людство зобов'язане всіляко зменшити свій шкідливий вплив на навколишнє середовище, особливо вищевказані найнебезпечніші його види.</a:t>
          </a:r>
          <a:endParaRPr lang="ru-RU" sz="1900" kern="1200"/>
        </a:p>
      </dsp:txBody>
      <dsp:txXfrm>
        <a:off x="62940" y="79989"/>
        <a:ext cx="8083032" cy="116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818B1-E01D-441C-AB31-A07790949B15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7944A-512A-4AB5-8EE6-388B5721F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9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7944A-512A-4AB5-8EE6-388B5721F1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9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E994-BF97-4048-8442-8EED7C45AB0F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6C36-05BC-49C0-92DD-800D8F361D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E994-BF97-4048-8442-8EED7C45AB0F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6C36-05BC-49C0-92DD-800D8F361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E994-BF97-4048-8442-8EED7C45AB0F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6C36-05BC-49C0-92DD-800D8F361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E994-BF97-4048-8442-8EED7C45AB0F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6C36-05BC-49C0-92DD-800D8F361D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E994-BF97-4048-8442-8EED7C45AB0F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6C36-05BC-49C0-92DD-800D8F361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E994-BF97-4048-8442-8EED7C45AB0F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6C36-05BC-49C0-92DD-800D8F361D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E994-BF97-4048-8442-8EED7C45AB0F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6C36-05BC-49C0-92DD-800D8F361D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E994-BF97-4048-8442-8EED7C45AB0F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6C36-05BC-49C0-92DD-800D8F361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E994-BF97-4048-8442-8EED7C45AB0F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6C36-05BC-49C0-92DD-800D8F361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E994-BF97-4048-8442-8EED7C45AB0F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6C36-05BC-49C0-92DD-800D8F361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E994-BF97-4048-8442-8EED7C45AB0F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6C36-05BC-49C0-92DD-800D8F361D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2AE994-BF97-4048-8442-8EED7C45AB0F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6D6C36-05BC-49C0-92DD-800D8F361D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walltor.com/images/wallpaper/eco-concept-and-photo-manipulation-of-environment-and-naturephoto-composition--globe-on-grass-under-blue-sky--eco-concept-43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32656"/>
            <a:ext cx="8492646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Презентація </a:t>
            </a:r>
          </a:p>
          <a:p>
            <a:pPr algn="ctr"/>
            <a:r>
              <a:rPr lang="uk-UA" sz="2800" b="1" i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Н</a:t>
            </a:r>
            <a:r>
              <a:rPr lang="uk-UA" sz="2800" b="1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а тему: «</a:t>
            </a:r>
            <a:r>
              <a:rPr lang="uk-UA" sz="2800" b="1" i="1" dirty="0" err="1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Колообіг</a:t>
            </a:r>
            <a:r>
              <a:rPr lang="uk-UA" sz="2800" b="1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основних речовин у природі»</a:t>
            </a:r>
          </a:p>
          <a:p>
            <a:pPr algn="ctr"/>
            <a:r>
              <a:rPr lang="uk-UA" sz="2800" b="1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Учениці 11 – А класу </a:t>
            </a:r>
          </a:p>
          <a:p>
            <a:pPr algn="ctr"/>
            <a:r>
              <a:rPr lang="uk-UA" sz="2800" b="1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Зарудної  Оксани </a:t>
            </a:r>
            <a:endParaRPr lang="ru-RU" sz="2800" b="1" i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pptgeo.3dn.ru/Shablon/Sky/SkyTi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804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79167562"/>
              </p:ext>
            </p:extLst>
          </p:nvPr>
        </p:nvGraphicFramePr>
        <p:xfrm>
          <a:off x="-22595" y="659011"/>
          <a:ext cx="9138929" cy="5539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8244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" y="0"/>
            <a:ext cx="9152465" cy="6858000"/>
          </a:xfr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70649299"/>
              </p:ext>
            </p:extLst>
          </p:nvPr>
        </p:nvGraphicFramePr>
        <p:xfrm>
          <a:off x="539552" y="5301208"/>
          <a:ext cx="8208912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368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stovocentr.ru/useruploads/images/8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711">
            <a:off x="90127" y="213273"/>
            <a:ext cx="4453627" cy="334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vsasemya.ru/images/photos/224131bcbe0a1e475e465fb102ef38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53">
            <a:off x="4860032" y="332656"/>
            <a:ext cx="3978829" cy="29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massiv-vrn.ru/images/uploaded/ekolog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554461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03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tatic5.depositphotos.com/1010111/444/v/950/depositphotos_4448769-Ecology-green-planet-vector-concept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" y="29522"/>
            <a:ext cx="3227664" cy="32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8485"/>
            <a:ext cx="4509781" cy="3009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2" y="3232956"/>
            <a:ext cx="9172231" cy="360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8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cardboard.com.ua/images/stories/img/ecolog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/>
        </p:nvGraphicFramePr>
        <p:xfrm>
          <a:off x="3881449" y="1376751"/>
          <a:ext cx="4562467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735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endParaRPr lang="ru-RU" sz="2800" i="1" dirty="0" err="1"/>
          </a:p>
        </p:txBody>
      </p:sp>
      <p:pic>
        <p:nvPicPr>
          <p:cNvPr id="2052" name="Picture 4" descr="http://rdlove.ru/wp-content/uploads/2012/01/1185066993_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/>
        </p:nvGraphicFramePr>
        <p:xfrm>
          <a:off x="935596" y="604067"/>
          <a:ext cx="7272808" cy="415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257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39552" y="116632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1"/>
            <a:ext cx="8928992" cy="5196230"/>
          </a:xfrm>
        </p:spPr>
      </p:pic>
    </p:spTree>
    <p:extLst>
      <p:ext uri="{BB962C8B-B14F-4D97-AF65-F5344CB8AC3E}">
        <p14:creationId xmlns:p14="http://schemas.microsoft.com/office/powerpoint/2010/main" val="270574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329534368"/>
              </p:ext>
            </p:extLst>
          </p:nvPr>
        </p:nvGraphicFramePr>
        <p:xfrm>
          <a:off x="107504" y="116632"/>
          <a:ext cx="43924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ecotime.info/wp-content/uploads/2013/07/article-3140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732">
            <a:off x="4956181" y="221959"/>
            <a:ext cx="3162857" cy="336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/>
        </p:nvGraphicFramePr>
        <p:xfrm>
          <a:off x="4763104" y="3717031"/>
          <a:ext cx="4248472" cy="280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76" name="Picture 4" descr="http://www.generaccion.com/noticia/imagenes/grandes/180490-28_01_2013_17_46_03_36973782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93462"/>
            <a:ext cx="453115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64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0" y="5502"/>
            <a:ext cx="9144000" cy="6858000"/>
          </a:xfrm>
          <a:prstGeom prst="rect">
            <a:avLst/>
          </a:prstGeom>
        </p:spPr>
      </p:pic>
      <p:pic>
        <p:nvPicPr>
          <p:cNvPr id="4101" name="Picture 5" descr="http://svitppt.com.ua/images/15/14182/770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" y="0"/>
            <a:ext cx="4752528" cy="35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66918" y="2060848"/>
            <a:ext cx="4364271" cy="40934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Азот в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природі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endParaRPr lang="ru-RU" sz="2000" i="1" dirty="0" smtClean="0">
              <a:solidFill>
                <a:schemeClr val="accent2">
                  <a:lumMod val="20000"/>
                  <a:lumOff val="80000"/>
                </a:schemeClr>
              </a:solidFill>
              <a:latin typeface="Sylfaen" panose="010A0502050306030303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Азот 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-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одне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з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найпоширеніших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речовин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у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біосфері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,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вузької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оболонці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Землі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, де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підтримується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життя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. Так,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майже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80%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повітря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,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яким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ми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дихаємо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,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складається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з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цього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елемента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.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Зв'язок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між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атомами азоту і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іншими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атомами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досить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слабка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,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що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дозволяє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живим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організмам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засвоювати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атоми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азоту. Тому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зв'язування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азоту -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надзвичайно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важлива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частина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життєвих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процесів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на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нашій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планеті</a:t>
            </a:r>
            <a:r>
              <a:rPr lang="ru-RU" sz="2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.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485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97820947"/>
              </p:ext>
            </p:extLst>
          </p:nvPr>
        </p:nvGraphicFramePr>
        <p:xfrm>
          <a:off x="1259632" y="0"/>
          <a:ext cx="64008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school.xvatit.com/images/a/a3/%D0%9C%D0%B0%D0%BB._2._%D0%9A%D0%BE%D0%BB%D0%BE%D0%BE%D0%B1%D1%96%D0%B3_%D0%B2%D0%BE%D0%B4%D0%B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3343881"/>
            <a:ext cx="41801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a.convdocs.org/pars_docs/refs/229/228550/228550_html_m27981b5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47951"/>
            <a:ext cx="4608512" cy="276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131840" y="908720"/>
            <a:ext cx="55801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Sylfaen" panose="010A0502050306030303" pitchFamily="18" charset="0"/>
              </a:rPr>
              <a:t>Антропогенний</a:t>
            </a:r>
            <a:r>
              <a:rPr lang="ru-RU" b="1" dirty="0">
                <a:latin typeface="Sylfaen" panose="010A0502050306030303" pitchFamily="18" charset="0"/>
              </a:rPr>
              <a:t> </a:t>
            </a:r>
            <a:r>
              <a:rPr lang="ru-RU" b="1" dirty="0" err="1">
                <a:latin typeface="Sylfaen" panose="010A0502050306030303" pitchFamily="18" charset="0"/>
              </a:rPr>
              <a:t>вплив</a:t>
            </a:r>
            <a:r>
              <a:rPr lang="ru-RU" b="1" dirty="0">
                <a:latin typeface="Sylfaen" panose="010A0502050306030303" pitchFamily="18" charset="0"/>
              </a:rPr>
              <a:t> на природу</a:t>
            </a:r>
            <a:r>
              <a:rPr lang="ru-RU" dirty="0">
                <a:latin typeface="Sylfaen" panose="010A0502050306030303" pitchFamily="18" charset="0"/>
              </a:rPr>
              <a:t> - в буквальному </a:t>
            </a:r>
            <a:r>
              <a:rPr lang="ru-RU" dirty="0" err="1">
                <a:latin typeface="Sylfaen" panose="010A0502050306030303" pitchFamily="18" charset="0"/>
              </a:rPr>
              <a:t>перекладі</a:t>
            </a:r>
            <a:r>
              <a:rPr lang="ru-RU" dirty="0">
                <a:latin typeface="Sylfaen" panose="010A0502050306030303" pitchFamily="18" charset="0"/>
              </a:rPr>
              <a:t> "</a:t>
            </a:r>
            <a:r>
              <a:rPr lang="ru-RU" dirty="0" err="1">
                <a:latin typeface="Sylfaen" panose="010A0502050306030303" pitchFamily="18" charset="0"/>
              </a:rPr>
              <a:t>породжений</a:t>
            </a:r>
            <a:r>
              <a:rPr lang="ru-RU" dirty="0">
                <a:latin typeface="Sylfaen" panose="010A0502050306030303" pitchFamily="18" charset="0"/>
              </a:rPr>
              <a:t> </a:t>
            </a:r>
            <a:r>
              <a:rPr lang="ru-RU" dirty="0" err="1">
                <a:latin typeface="Sylfaen" panose="010A0502050306030303" pitchFamily="18" charset="0"/>
              </a:rPr>
              <a:t>людиною</a:t>
            </a:r>
            <a:r>
              <a:rPr lang="ru-RU" dirty="0">
                <a:latin typeface="Sylfaen" panose="010A0502050306030303" pitchFamily="18" charset="0"/>
              </a:rPr>
              <a:t>" </a:t>
            </a:r>
            <a:r>
              <a:rPr lang="ru-RU" dirty="0" err="1">
                <a:latin typeface="Sylfaen" panose="010A0502050306030303" pitchFamily="18" charset="0"/>
              </a:rPr>
              <a:t>вплив</a:t>
            </a:r>
            <a:r>
              <a:rPr lang="ru-RU" dirty="0">
                <a:latin typeface="Sylfaen" panose="010A0502050306030303" pitchFamily="18" charset="0"/>
              </a:rPr>
              <a:t> на </a:t>
            </a:r>
            <a:r>
              <a:rPr lang="ru-RU" dirty="0" err="1">
                <a:latin typeface="Sylfaen" panose="010A0502050306030303" pitchFamily="18" charset="0"/>
              </a:rPr>
              <a:t>біосферу</a:t>
            </a:r>
            <a:r>
              <a:rPr lang="ru-RU" dirty="0">
                <a:latin typeface="Sylfaen" panose="010A0502050306030303" pitchFamily="18" charset="0"/>
              </a:rPr>
              <a:t>.</a:t>
            </a:r>
          </a:p>
          <a:p>
            <a:pPr algn="ctr"/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Антропогенними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називають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ті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фактори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які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своїм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походженням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зобов'язані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будь-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якій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діяльності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людини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Цим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вони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принципово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відрізняються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від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факторів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природних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які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виникли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ще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до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появи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людини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але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існують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і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діють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досі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Вплив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людини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як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екологічного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фактора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надзвичайно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сильний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та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різнобічний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Жодна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екосистема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на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планеті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не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уникнула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цього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впливу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а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багато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екосистем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були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повністю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знищені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Навіть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цілі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біоми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наприклад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степи,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майже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повністю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зникли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з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лиця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землі</a:t>
            </a: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44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8135" cy="6823185"/>
          </a:xfr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09001910"/>
              </p:ext>
            </p:extLst>
          </p:nvPr>
        </p:nvGraphicFramePr>
        <p:xfrm>
          <a:off x="674215" y="336838"/>
          <a:ext cx="7858225" cy="6463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358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260648"/>
          <a:ext cx="6512511" cy="2749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npimpuls.ru/wp-content/uploads/2013/12/upravleni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8682">
            <a:off x="4249010" y="2556367"/>
            <a:ext cx="4664514" cy="326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s302710.vk.me/v302710704/3bd8/CDlSGqE1Yc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6" y="3715601"/>
            <a:ext cx="3802073" cy="274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6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</TotalTime>
  <Words>443</Words>
  <Application>Microsoft Office PowerPoint</Application>
  <PresentationFormat>Экран (4:3)</PresentationFormat>
  <Paragraphs>34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2015-03-01T17:22:13Z</dcterms:created>
  <dcterms:modified xsi:type="dcterms:W3CDTF">2015-03-01T19:38:49Z</dcterms:modified>
</cp:coreProperties>
</file>