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6" r:id="rId6"/>
    <p:sldId id="263" r:id="rId7"/>
    <p:sldId id="262" r:id="rId8"/>
    <p:sldId id="261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F4033"/>
    <a:srgbClr val="BEA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438400"/>
            <a:ext cx="59436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9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3650" y="1981200"/>
            <a:ext cx="211455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981200"/>
            <a:ext cx="619125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1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58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3352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8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9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7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37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178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25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EAB9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352800"/>
            <a:ext cx="7772400" cy="3505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EAB9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Ignacious" pitchFamily="2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AutoNum type="arabicPeriod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AutoNum type="arabicPeriod"/>
        <a:defRPr sz="2800">
          <a:solidFill>
            <a:srgbClr val="663300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AutoNum type="arabicPeriod"/>
        <a:defRPr sz="2400">
          <a:solidFill>
            <a:srgbClr val="663300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rgbClr val="663300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rgbClr val="663300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rgbClr val="663300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rgbClr val="663300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rgbClr val="663300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rgbClr val="66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Sakkal Majalla" pitchFamily="2" charset="-78"/>
              </a:rPr>
              <a:t>Леонардо </a:t>
            </a:r>
            <a:r>
              <a:rPr lang="uk-UA" sz="66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Sakkal Majalla" pitchFamily="2" charset="-78"/>
              </a:rPr>
              <a:t>да</a:t>
            </a:r>
            <a:r>
              <a:rPr lang="uk-UA" sz="6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Sakkal Majalla" pitchFamily="2" charset="-78"/>
              </a:rPr>
              <a:t> Вінчі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663300"/>
                </a:solidFill>
                <a:latin typeface="Segoe Script" pitchFamily="34" charset="0"/>
              </a:rPr>
              <a:t>Дякую за УВАГУ!!!</a:t>
            </a:r>
          </a:p>
          <a:p>
            <a:pPr algn="r"/>
            <a:r>
              <a:rPr lang="uk-UA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uk-UA" dirty="0" smtClean="0">
                <a:solidFill>
                  <a:srgbClr val="663300"/>
                </a:solidFill>
                <a:latin typeface="Segoe Script" pitchFamily="34" charset="0"/>
              </a:rPr>
              <a:t>підготувала </a:t>
            </a:r>
          </a:p>
          <a:p>
            <a:pPr algn="r"/>
            <a:r>
              <a:rPr lang="uk-UA" sz="5400" dirty="0" err="1" smtClean="0">
                <a:solidFill>
                  <a:srgbClr val="663300"/>
                </a:solidFill>
                <a:latin typeface="Segoe Script" pitchFamily="34" charset="0"/>
              </a:rPr>
              <a:t>Балашова</a:t>
            </a:r>
            <a:r>
              <a:rPr lang="uk-UA" sz="5400" dirty="0" smtClean="0">
                <a:solidFill>
                  <a:srgbClr val="663300"/>
                </a:solidFill>
                <a:latin typeface="Segoe Script" pitchFamily="34" charset="0"/>
              </a:rPr>
              <a:t> Маргарита, 11-Е</a:t>
            </a:r>
            <a:endParaRPr lang="uk-UA" sz="5400" dirty="0">
              <a:solidFill>
                <a:srgbClr val="6633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208" y="1268760"/>
            <a:ext cx="5094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Леонардо, як відомо , не залишив жодного автопортрету, який би міг йому бути однозначно приписаний. Учені засумнівалися в тім, що знаменитий автопортрет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сангіной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Леонардо (традиційно датується 1512-1515 роками), що зображує його в старості, є таким. Вважають, що, можливо, це всього лише етюд голови апостола для ”Таємної вечері”. Сумніви в тім, що це автопортрет художника, висловлювалися з </a:t>
            </a:r>
            <a:r>
              <a:rPr lang="en-US" sz="1800" dirty="0">
                <a:solidFill>
                  <a:srgbClr val="663300"/>
                </a:solidFill>
                <a:latin typeface="Segoe Script" pitchFamily="34" charset="0"/>
              </a:rPr>
              <a:t>X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І століття, останнім їх висловив недавно один з найбільших фахівців по Леонардо, професор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П’єтро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Марані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.</a:t>
            </a:r>
            <a:endParaRPr lang="uk-UA" sz="1800" dirty="0">
              <a:solidFill>
                <a:srgbClr val="663300"/>
              </a:solidFill>
              <a:latin typeface="Segoe Scrip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2357024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20888"/>
            <a:ext cx="7918648" cy="4725144"/>
          </a:xfrm>
        </p:spPr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uk-UA" sz="1600" dirty="0">
                <a:latin typeface="Segoe Script" pitchFamily="34" charset="0"/>
              </a:rPr>
              <a:t>Леонардо першим пояснив, чому небо синє. У книзі ”Про живопис” він писав: ”Синява неба відбувається завдяки шару освітлених часток повітря, що розташований між Землею і чорністю, що нагорі знаходиться</a:t>
            </a:r>
            <a:r>
              <a:rPr lang="uk-UA" sz="1600" dirty="0" smtClean="0">
                <a:latin typeface="Segoe Script" pitchFamily="34" charset="0"/>
              </a:rPr>
              <a:t>”.</a:t>
            </a:r>
          </a:p>
          <a:p>
            <a:pPr marL="285750" indent="-285750">
              <a:buBlip>
                <a:blip r:embed="rId2"/>
              </a:buBlip>
            </a:pPr>
            <a:endParaRPr lang="uk-UA" sz="1600" dirty="0">
              <a:latin typeface="Segoe Script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600" dirty="0">
                <a:latin typeface="Segoe Script" pitchFamily="34" charset="0"/>
              </a:rPr>
              <a:t>Коли Леонардо проживав з </a:t>
            </a:r>
            <a:r>
              <a:rPr lang="ru-RU" sz="1600" dirty="0" err="1">
                <a:latin typeface="Segoe Script" pitchFamily="34" charset="0"/>
              </a:rPr>
              <a:t>батьком</a:t>
            </a:r>
            <a:r>
              <a:rPr lang="ru-RU" sz="1600" dirty="0">
                <a:latin typeface="Segoe Script" pitchFamily="34" charset="0"/>
              </a:rPr>
              <a:t> у гарному </a:t>
            </a:r>
            <a:r>
              <a:rPr lang="ru-RU" sz="1600" dirty="0" err="1">
                <a:latin typeface="Segoe Script" pitchFamily="34" charset="0"/>
              </a:rPr>
              <a:t>маєтку</a:t>
            </a:r>
            <a:r>
              <a:rPr lang="ru-RU" sz="1600" dirty="0">
                <a:latin typeface="Segoe Script" pitchFamily="34" charset="0"/>
              </a:rPr>
              <a:t>, </a:t>
            </a:r>
            <a:r>
              <a:rPr lang="ru-RU" sz="1600" dirty="0" err="1">
                <a:latin typeface="Segoe Script" pitchFamily="34" charset="0"/>
              </a:rPr>
              <a:t>він</a:t>
            </a:r>
            <a:r>
              <a:rPr lang="ru-RU" sz="1600" dirty="0">
                <a:latin typeface="Segoe Script" pitchFamily="34" charset="0"/>
              </a:rPr>
              <a:t> прищепив </a:t>
            </a:r>
            <a:r>
              <a:rPr lang="ru-RU" sz="1600" dirty="0" err="1">
                <a:latin typeface="Segoe Script" pitchFamily="34" charset="0"/>
              </a:rPr>
              <a:t>собі</a:t>
            </a:r>
            <a:r>
              <a:rPr lang="ru-RU" sz="1600" dirty="0">
                <a:latin typeface="Segoe Script" pitchFamily="34" charset="0"/>
              </a:rPr>
              <a:t> </a:t>
            </a:r>
            <a:r>
              <a:rPr lang="ru-RU" sz="1600" dirty="0" err="1">
                <a:latin typeface="Segoe Script" pitchFamily="34" charset="0"/>
              </a:rPr>
              <a:t>любов</a:t>
            </a:r>
            <a:r>
              <a:rPr lang="ru-RU" sz="1600" dirty="0">
                <a:latin typeface="Segoe Script" pitchFamily="34" charset="0"/>
              </a:rPr>
              <a:t> до </a:t>
            </a:r>
            <a:r>
              <a:rPr lang="ru-RU" sz="1600" dirty="0" err="1">
                <a:latin typeface="Segoe Script" pitchFamily="34" charset="0"/>
              </a:rPr>
              <a:t>природи</a:t>
            </a:r>
            <a:r>
              <a:rPr lang="ru-RU" sz="1600" dirty="0">
                <a:latin typeface="Segoe Script" pitchFamily="34" charset="0"/>
              </a:rPr>
              <a:t>, особливо до </a:t>
            </a:r>
            <a:r>
              <a:rPr lang="ru-RU" sz="1600" dirty="0" err="1">
                <a:latin typeface="Segoe Script" pitchFamily="34" charset="0"/>
              </a:rPr>
              <a:t>птахів</a:t>
            </a:r>
            <a:r>
              <a:rPr lang="ru-RU" sz="1600" dirty="0">
                <a:latin typeface="Segoe Script" pitchFamily="34" charset="0"/>
              </a:rPr>
              <a:t> та коней</a:t>
            </a:r>
            <a:r>
              <a:rPr lang="ru-RU" sz="1600" dirty="0" smtClean="0">
                <a:latin typeface="Segoe Script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uk-UA" sz="1600" dirty="0" smtClean="0">
                <a:latin typeface="Segoe Script" pitchFamily="34" charset="0"/>
              </a:rPr>
              <a:t>Леонардо </a:t>
            </a:r>
            <a:r>
              <a:rPr lang="uk-UA" sz="1600" dirty="0">
                <a:latin typeface="Segoe Script" pitchFamily="34" charset="0"/>
              </a:rPr>
              <a:t>не мав прізвища в сучасному смислі: «</a:t>
            </a:r>
            <a:r>
              <a:rPr lang="uk-UA" sz="1600" dirty="0" err="1">
                <a:latin typeface="Segoe Script" pitchFamily="34" charset="0"/>
              </a:rPr>
              <a:t>да</a:t>
            </a:r>
            <a:r>
              <a:rPr lang="uk-UA" sz="1600" dirty="0">
                <a:latin typeface="Segoe Script" pitchFamily="34" charset="0"/>
              </a:rPr>
              <a:t> Вінчі» означає «(родом) з містечка Вінчі». Повне його ім'я – </a:t>
            </a:r>
            <a:r>
              <a:rPr lang="en-US" sz="1600" dirty="0">
                <a:latin typeface="Segoe Script" pitchFamily="34" charset="0"/>
              </a:rPr>
              <a:t>Leonardo di </a:t>
            </a:r>
            <a:r>
              <a:rPr lang="en-US" sz="1600" dirty="0" err="1">
                <a:latin typeface="Segoe Script" pitchFamily="34" charset="0"/>
              </a:rPr>
              <a:t>ser</a:t>
            </a:r>
            <a:r>
              <a:rPr lang="en-US" sz="1600" dirty="0">
                <a:latin typeface="Segoe Script" pitchFamily="34" charset="0"/>
              </a:rPr>
              <a:t> </a:t>
            </a:r>
            <a:r>
              <a:rPr lang="en-US" sz="1600" dirty="0" err="1">
                <a:latin typeface="Segoe Script" pitchFamily="34" charset="0"/>
              </a:rPr>
              <a:t>Piero</a:t>
            </a:r>
            <a:r>
              <a:rPr lang="en-US" sz="1600" dirty="0">
                <a:latin typeface="Segoe Script" pitchFamily="34" charset="0"/>
              </a:rPr>
              <a:t> da Vinci, </a:t>
            </a:r>
            <a:r>
              <a:rPr lang="uk-UA" sz="1600" dirty="0">
                <a:latin typeface="Segoe Script" pitchFamily="34" charset="0"/>
              </a:rPr>
              <a:t>тобто «Леонардо, син пана </a:t>
            </a:r>
            <a:r>
              <a:rPr lang="uk-UA" sz="1600" dirty="0" err="1">
                <a:latin typeface="Segoe Script" pitchFamily="34" charset="0"/>
              </a:rPr>
              <a:t>П'єро</a:t>
            </a:r>
            <a:r>
              <a:rPr lang="uk-UA" sz="1600" dirty="0">
                <a:latin typeface="Segoe Script" pitchFamily="34" charset="0"/>
              </a:rPr>
              <a:t> з Вінчі».</a:t>
            </a:r>
            <a:br>
              <a:rPr lang="uk-UA" sz="1600" dirty="0">
                <a:latin typeface="Segoe Script" pitchFamily="34" charset="0"/>
              </a:rPr>
            </a:br>
            <a:r>
              <a:rPr lang="uk-UA" sz="1600" dirty="0">
                <a:latin typeface="Segoe Script" pitchFamily="34" charset="0"/>
              </a:rPr>
              <a:t/>
            </a:r>
            <a:br>
              <a:rPr lang="uk-UA" sz="1600" dirty="0">
                <a:latin typeface="Segoe Script" pitchFamily="34" charset="0"/>
              </a:rPr>
            </a:br>
            <a:endParaRPr lang="uk-UA" sz="1600" dirty="0">
              <a:latin typeface="Segoe Script" pitchFamily="34" charset="0"/>
            </a:endParaRPr>
          </a:p>
          <a:p>
            <a:endParaRPr lang="en-US" sz="1600" dirty="0">
              <a:latin typeface="Segoe Scrip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492896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Леонардо був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амбідекстром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– в однаковому ступені добре володів правою і лівою руками</a:t>
            </a: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8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Він страждав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дислексією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(порушенням здатності читати) – цю недугу, так званою, ”словесною сліпотою”, пов’язують зі зниженою активністю мозку у визначеній зоні лівої півкулі</a:t>
            </a: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8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Як відомо, Леонардо писав дзеркальним способом.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20688"/>
            <a:ext cx="6186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Про </a:t>
            </a:r>
            <a:r>
              <a:rPr lang="uk-UA" sz="48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Джаконду</a:t>
            </a:r>
            <a:endParaRPr lang="uk-UA" sz="48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2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69269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Цікавий факт,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Мона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Ліза проживає у своїй власній кімнаті в Луврі в Парижі і захищена куленепробивним склом і спеціальним мікрокліматом, що захищає її від згубної дії зовнішнього середовища. </a:t>
            </a:r>
            <a:endParaRPr lang="uk-UA" sz="18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sz="18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Ця 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кімната була побудована спеціально для картини і коштувала музею більше семи мільйонів доларів</a:t>
            </a: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8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 Недавні 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великі дослідження показують, що є три різні версії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Мони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Лізи на одному полотні, але в різних шарах. Мабуть художник кілька разів перемальовував своє творіння.</a:t>
            </a:r>
          </a:p>
          <a:p>
            <a:endParaRPr lang="uk-UA" sz="1800" dirty="0">
              <a:solidFill>
                <a:srgbClr val="6633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367171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Да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Вінчі знадобилося майже чотири роки, щоб написати цей портрет. </a:t>
            </a:r>
            <a:endParaRPr lang="uk-UA" sz="18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sz="18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У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Мони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 Лізи відсутні брови, і є думка, що Леонардо, будучи закінченим </a:t>
            </a:r>
            <a:r>
              <a:rPr lang="uk-UA" sz="1800" dirty="0" err="1">
                <a:solidFill>
                  <a:srgbClr val="663300"/>
                </a:solidFill>
                <a:latin typeface="Segoe Script" pitchFamily="34" charset="0"/>
              </a:rPr>
              <a:t>перфекціоністом</a:t>
            </a:r>
            <a:r>
              <a:rPr lang="uk-UA" sz="1800" dirty="0">
                <a:solidFill>
                  <a:srgbClr val="663300"/>
                </a:solidFill>
                <a:latin typeface="Segoe Script" pitchFamily="34" charset="0"/>
              </a:rPr>
              <a:t>, хотів переробити невдалі брови і стер їх, але руки намалювати їх знову у художника так і не дійшли</a:t>
            </a:r>
            <a:r>
              <a:rPr lang="uk-UA" sz="1800" dirty="0" smtClean="0">
                <a:solidFill>
                  <a:srgbClr val="663300"/>
                </a:solidFill>
                <a:latin typeface="Segoe Script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800" dirty="0">
              <a:solidFill>
                <a:srgbClr val="663300"/>
              </a:solidFill>
              <a:latin typeface="Segoe Scrip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У 1956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чоловік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на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ім'я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Уго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Унгаца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кинув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каменем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в полотно,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це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привело до невеликого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поврежденнию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фарби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поряд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з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лівим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ліктем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 Мони </a:t>
            </a:r>
            <a:r>
              <a:rPr lang="ru-RU" sz="1800" dirty="0" err="1">
                <a:solidFill>
                  <a:srgbClr val="663300"/>
                </a:solidFill>
                <a:latin typeface="Segoe Script" pitchFamily="34" charset="0"/>
              </a:rPr>
              <a:t>Лізи</a:t>
            </a:r>
            <a:r>
              <a:rPr lang="ru-RU" sz="1800" dirty="0">
                <a:solidFill>
                  <a:srgbClr val="663300"/>
                </a:solidFill>
                <a:latin typeface="Segoe Script" pitchFamily="34" charset="0"/>
              </a:rPr>
              <a:t>.</a:t>
            </a:r>
            <a:endParaRPr lang="uk-UA" sz="1800" dirty="0">
              <a:solidFill>
                <a:srgbClr val="6633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1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592" y="3284984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000" dirty="0">
                <a:solidFill>
                  <a:srgbClr val="663300"/>
                </a:solidFill>
                <a:latin typeface="Segoe Script" pitchFamily="34" charset="0"/>
              </a:rPr>
              <a:t>За однією з теорій, </a:t>
            </a:r>
            <a:r>
              <a:rPr lang="uk-UA" sz="2000" dirty="0" err="1">
                <a:solidFill>
                  <a:srgbClr val="663300"/>
                </a:solidFill>
                <a:latin typeface="Segoe Script" pitchFamily="34" charset="0"/>
              </a:rPr>
              <a:t>Мона</a:t>
            </a:r>
            <a:r>
              <a:rPr lang="uk-UA" sz="2000" dirty="0">
                <a:solidFill>
                  <a:srgbClr val="663300"/>
                </a:solidFill>
                <a:latin typeface="Segoe Script" pitchFamily="34" charset="0"/>
              </a:rPr>
              <a:t> Ліза посміхається від усвідомлення таємниці для усіх своєї вагітності </a:t>
            </a:r>
            <a:endParaRPr lang="uk-UA" sz="20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endParaRPr lang="uk-UA" sz="2000" dirty="0">
              <a:solidFill>
                <a:srgbClr val="663300"/>
              </a:solidFill>
              <a:latin typeface="Segoe Scrip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>
                <a:solidFill>
                  <a:srgbClr val="663300"/>
                </a:solidFill>
                <a:latin typeface="Segoe Script" pitchFamily="34" charset="0"/>
              </a:rPr>
              <a:t> За іншою версією, Джоконду розважали музиканти і клоуни в той час, як вона позувала художнику</a:t>
            </a:r>
            <a:r>
              <a:rPr lang="uk-UA" sz="2000" dirty="0" smtClean="0">
                <a:solidFill>
                  <a:srgbClr val="663300"/>
                </a:solidFill>
                <a:latin typeface="Segoe Script" pitchFamily="34" charset="0"/>
              </a:rPr>
              <a:t>.</a:t>
            </a:r>
          </a:p>
          <a:p>
            <a:endParaRPr lang="uk-UA" sz="2000" dirty="0">
              <a:solidFill>
                <a:srgbClr val="663300"/>
              </a:solidFill>
              <a:latin typeface="Segoe Scrip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>
                <a:solidFill>
                  <a:srgbClr val="663300"/>
                </a:solidFill>
                <a:latin typeface="Segoe Script" pitchFamily="34" charset="0"/>
              </a:rPr>
              <a:t> Є ще одна теорія, відповідно до якої, ”</a:t>
            </a:r>
            <a:r>
              <a:rPr lang="uk-UA" sz="2000" dirty="0" err="1">
                <a:solidFill>
                  <a:srgbClr val="663300"/>
                </a:solidFill>
                <a:latin typeface="Segoe Script" pitchFamily="34" charset="0"/>
              </a:rPr>
              <a:t>Мона</a:t>
            </a:r>
            <a:r>
              <a:rPr lang="uk-UA" sz="2000" dirty="0">
                <a:solidFill>
                  <a:srgbClr val="663300"/>
                </a:solidFill>
                <a:latin typeface="Segoe Script" pitchFamily="34" charset="0"/>
              </a:rPr>
              <a:t> Ліза” – це автопортрет Леонардо.</a:t>
            </a:r>
          </a:p>
          <a:p>
            <a:endParaRPr lang="uk-UA" sz="2000" dirty="0">
              <a:solidFill>
                <a:srgbClr val="663300"/>
              </a:solidFill>
              <a:latin typeface="Segoe Scrip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171400"/>
            <a:ext cx="3749040" cy="46863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0455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568" y="2780928"/>
            <a:ext cx="65527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Неперевершена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популярність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цієї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роботи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полягає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частково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в тому,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що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вона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була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вкрадена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з Лувру в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Парижі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що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серед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білого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дня служить в 1911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році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. </a:t>
            </a:r>
            <a:endParaRPr lang="ru-RU" sz="20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663300"/>
                </a:solidFill>
                <a:latin typeface="Segoe Script" pitchFamily="34" charset="0"/>
              </a:rPr>
              <a:t>А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знайшли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її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тільки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через два роки.  </a:t>
            </a:r>
            <a:endParaRPr lang="ru-RU" sz="20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663300"/>
              </a:solidFill>
              <a:latin typeface="Segoe Script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solidFill>
                  <a:srgbClr val="663300"/>
                </a:solidFill>
                <a:latin typeface="Segoe Script" pitchFamily="34" charset="0"/>
              </a:rPr>
              <a:t>Цікаво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,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що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Мона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Ліза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вважається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безцінною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і тому не </a:t>
            </a:r>
            <a:r>
              <a:rPr lang="ru-RU" sz="2000" dirty="0" err="1">
                <a:solidFill>
                  <a:srgbClr val="663300"/>
                </a:solidFill>
                <a:latin typeface="Segoe Script" pitchFamily="34" charset="0"/>
              </a:rPr>
              <a:t>може</a:t>
            </a:r>
            <a:r>
              <a:rPr lang="ru-RU" sz="2000" dirty="0">
                <a:solidFill>
                  <a:srgbClr val="663300"/>
                </a:solidFill>
                <a:latin typeface="Segoe Script" pitchFamily="34" charset="0"/>
              </a:rPr>
              <a:t> бути застрахована.</a:t>
            </a:r>
            <a:endParaRPr lang="uk-UA" sz="2000" dirty="0">
              <a:solidFill>
                <a:srgbClr val="6633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_vinci_present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gnacious"/>
        <a:ea typeface=""/>
        <a:cs typeface=""/>
      </a:majorFont>
      <a:minorFont>
        <a:latin typeface="Ignaciou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CC990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de_vinci_presentation</Template>
  <TotalTime>84</TotalTime>
  <Words>435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de_vinci_presentation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Марго</cp:lastModifiedBy>
  <cp:revision>6</cp:revision>
  <dcterms:created xsi:type="dcterms:W3CDTF">2013-03-08T06:09:37Z</dcterms:created>
  <dcterms:modified xsi:type="dcterms:W3CDTF">2013-09-21T17:50:42Z</dcterms:modified>
</cp:coreProperties>
</file>