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83B35-93F7-4B72-9D4D-0FA93DC7B530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D3928-8FA4-4BC8-999C-90CDD8B5B87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D3928-8FA4-4BC8-999C-90CDD8B5B875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uk.wikipedia.org/wiki/&#1052;&#1091;&#1079;&#1080;&#1082;&#1072;_&#1077;&#1087;&#1086;&#1093;&#1080;_&#1042;&#1110;&#1076;&#1088;&#1086;&#1076;&#1078;&#1077;&#1085;&#1085;&#1103;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gdz4you.com/prezentacii/prezentacii-drugie/2545-prezentacya-na-temu-arhtektura-dobi-vdrodzhennya-renesan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5.xml"/><Relationship Id="rId7" Type="http://schemas.openxmlformats.org/officeDocument/2006/relationships/slide" Target="slide1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slide" Target="slide1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k.wikipedia.org/wiki/&#1051;&#1110;&#1090;&#1077;&#1088;&#1072;&#1090;&#1091;&#1088;&#1072;_&#1077;&#1087;&#1086;&#1093;&#1080;_&#1042;&#1110;&#1076;&#1088;&#1086;&#1076;&#1078;&#1077;&#1085;&#1085;&#1103;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znaimo.com.ua/&#1051;&#1110;&#1090;&#1077;&#1088;&#1072;&#1090;&#1091;&#1088;&#1072;_&#1077;&#1087;&#1086;&#1093;&#1080;_&#1042;&#1110;&#1076;&#1088;&#1086;&#1076;&#1078;&#1077;&#1085;&#1085;&#1103;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a-referat.com/&#1045;&#1087;&#1086;&#1093;&#1072;_&#1042;&#1110;&#1076;&#1088;&#1086;&#1076;&#1078;&#1077;&#1085;&#1085;&#1103;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2-003-Epokha-Vozrozhdenija-XV-XVI-veka.jpg"/>
          <p:cNvPicPr>
            <a:picLocks noChangeAspect="1"/>
          </p:cNvPicPr>
          <p:nvPr/>
        </p:nvPicPr>
        <p:blipFill>
          <a:blip r:embed="rId2" cstate="print"/>
          <a:srcRect l="2540" r="2208"/>
          <a:stretch>
            <a:fillRect/>
          </a:stretch>
        </p:blipFill>
        <p:spPr>
          <a:xfrm>
            <a:off x="0" y="0"/>
            <a:ext cx="943304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348880"/>
            <a:ext cx="8348464" cy="1470025"/>
          </a:xfrm>
        </p:spPr>
        <p:txBody>
          <a:bodyPr>
            <a:normAutofit fontScale="90000"/>
          </a:bodyPr>
          <a:lstStyle/>
          <a:p>
            <a:r>
              <a:rPr lang="ru-RU" sz="8000" b="1" i="1" u="sng" dirty="0" err="1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Доба</a:t>
            </a:r>
            <a:r>
              <a:rPr lang="ru-RU" sz="8000" b="1" i="1" u="sng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b="1" i="1" u="sng" dirty="0" err="1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Відродження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8304" y="5877272"/>
            <a:ext cx="2224336" cy="980728"/>
          </a:xfrm>
        </p:spPr>
        <p:txBody>
          <a:bodyPr>
            <a:normAutofit fontScale="77500" lnSpcReduction="20000"/>
          </a:bodyPr>
          <a:lstStyle/>
          <a:p>
            <a:pPr algn="r">
              <a:lnSpc>
                <a:spcPct val="110000"/>
              </a:lnSpc>
            </a:pPr>
            <a:r>
              <a:rPr lang="uk-UA" dirty="0" smtClean="0">
                <a:solidFill>
                  <a:schemeClr val="tx1"/>
                </a:solidFill>
              </a:rPr>
              <a:t>Підготувала</a:t>
            </a:r>
          </a:p>
          <a:p>
            <a:pPr algn="r">
              <a:lnSpc>
                <a:spcPct val="110000"/>
              </a:lnSpc>
            </a:pPr>
            <a:r>
              <a:rPr lang="uk-UA" dirty="0" err="1" smtClean="0">
                <a:solidFill>
                  <a:schemeClr val="tx1"/>
                </a:solidFill>
              </a:rPr>
              <a:t>Колпакчі</a:t>
            </a:r>
            <a:r>
              <a:rPr lang="uk-UA" dirty="0" smtClean="0">
                <a:solidFill>
                  <a:schemeClr val="tx1"/>
                </a:solidFill>
              </a:rPr>
              <a:t> Яна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97152"/>
            <a:ext cx="2483768" cy="2420888"/>
          </a:xfrm>
        </p:spPr>
        <p:txBody>
          <a:bodyPr/>
          <a:lstStyle/>
          <a:p>
            <a:r>
              <a:rPr lang="ru-RU" sz="3200" dirty="0" smtClean="0"/>
              <a:t>Леонардо да Винчи «</a:t>
            </a:r>
            <a:r>
              <a:rPr lang="ru-RU" sz="3200" dirty="0" err="1" smtClean="0"/>
              <a:t>Мона</a:t>
            </a:r>
            <a:r>
              <a:rPr lang="ru-RU" sz="3200" dirty="0" smtClean="0"/>
              <a:t> Лиза»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-4036"/>
            <a:ext cx="4536504" cy="68620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sz="3600" dirty="0" err="1" smtClean="0"/>
              <a:t>Сандро</a:t>
            </a:r>
            <a:r>
              <a:rPr lang="ru-RU" sz="3600" dirty="0" smtClean="0"/>
              <a:t> Боттичелли «Рождение Венеры»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128712"/>
            <a:ext cx="9144000" cy="572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4000" dirty="0" smtClean="0"/>
              <a:t>Микеланджело "Сотворение Адама</a:t>
            </a:r>
            <a:endParaRPr lang="ru-RU" sz="4000" dirty="0"/>
          </a:p>
        </p:txBody>
      </p:sp>
      <p:pic>
        <p:nvPicPr>
          <p:cNvPr id="4" name="Содержимое 3" descr="ad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11877" cy="4293096"/>
          </a:xfrm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0" y="6488668"/>
            <a:ext cx="1043608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/>
              <a:t>Зміст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Доба Відродження у музиці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400600"/>
          </a:xfrm>
        </p:spPr>
        <p:txBody>
          <a:bodyPr/>
          <a:lstStyle/>
          <a:p>
            <a:r>
              <a:rPr lang="ru-RU" sz="2000" b="1" dirty="0" err="1" smtClean="0">
                <a:solidFill>
                  <a:srgbClr val="000000"/>
                </a:solidFill>
              </a:rPr>
              <a:t>Музика</a:t>
            </a:r>
            <a:r>
              <a:rPr lang="ru-RU" sz="2000" b="1" dirty="0" smtClean="0">
                <a:solidFill>
                  <a:srgbClr val="000000"/>
                </a:solidFill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</a:rPr>
              <a:t>епохи</a:t>
            </a:r>
            <a:r>
              <a:rPr lang="ru-RU" sz="2000" b="1" dirty="0" smtClean="0">
                <a:solidFill>
                  <a:srgbClr val="000000"/>
                </a:solidFill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</a:rPr>
              <a:t>Відродження</a:t>
            </a:r>
            <a:r>
              <a:rPr lang="ru-RU" sz="2000" dirty="0" smtClean="0">
                <a:solidFill>
                  <a:srgbClr val="000000"/>
                </a:solidFill>
              </a:rPr>
              <a:t> </a:t>
            </a:r>
            <a:r>
              <a:rPr lang="ru-RU" sz="2000" dirty="0" err="1" smtClean="0">
                <a:solidFill>
                  <a:srgbClr val="000000"/>
                </a:solidFill>
              </a:rPr>
              <a:t>або</a:t>
            </a:r>
            <a:r>
              <a:rPr lang="ru-RU" sz="2000" dirty="0" smtClean="0">
                <a:solidFill>
                  <a:srgbClr val="000000"/>
                </a:solidFill>
              </a:rPr>
              <a:t> </a:t>
            </a:r>
            <a:r>
              <a:rPr lang="ru-RU" sz="2000" b="1" dirty="0" err="1" smtClean="0">
                <a:solidFill>
                  <a:srgbClr val="000000"/>
                </a:solidFill>
              </a:rPr>
              <a:t>музика</a:t>
            </a:r>
            <a:r>
              <a:rPr lang="ru-RU" sz="2000" b="1" dirty="0" smtClean="0">
                <a:solidFill>
                  <a:srgbClr val="000000"/>
                </a:solidFill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</a:rPr>
              <a:t>Ренесансу</a:t>
            </a:r>
            <a:r>
              <a:rPr lang="ru-RU" sz="2000" dirty="0" smtClean="0">
                <a:solidFill>
                  <a:srgbClr val="000000"/>
                </a:solidFill>
              </a:rPr>
              <a:t> — </a:t>
            </a:r>
            <a:r>
              <a:rPr lang="ru-RU" sz="2000" dirty="0" err="1" smtClean="0">
                <a:solidFill>
                  <a:srgbClr val="000000"/>
                </a:solidFill>
              </a:rPr>
              <a:t>період</a:t>
            </a:r>
            <a:r>
              <a:rPr lang="ru-RU" sz="2000" dirty="0" smtClean="0">
                <a:solidFill>
                  <a:srgbClr val="000000"/>
                </a:solidFill>
              </a:rPr>
              <a:t> у </a:t>
            </a:r>
            <a:r>
              <a:rPr lang="ru-RU" sz="2000" dirty="0" err="1" smtClean="0">
                <a:solidFill>
                  <a:srgbClr val="000000"/>
                </a:solidFill>
              </a:rPr>
              <a:t>розвитку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європейської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музики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приблизно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між</a:t>
            </a:r>
            <a:r>
              <a:rPr lang="ru-RU" sz="2000" dirty="0" smtClean="0">
                <a:solidFill>
                  <a:srgbClr val="000000"/>
                </a:solidFill>
              </a:rPr>
              <a:t> 1400 (1430) </a:t>
            </a:r>
            <a:r>
              <a:rPr lang="ru-RU" sz="2000" dirty="0" err="1" smtClean="0">
                <a:solidFill>
                  <a:srgbClr val="000000"/>
                </a:solidFill>
              </a:rPr>
              <a:t>і</a:t>
            </a:r>
            <a:r>
              <a:rPr lang="ru-RU" sz="2000" dirty="0" smtClean="0">
                <a:solidFill>
                  <a:srgbClr val="000000"/>
                </a:solidFill>
              </a:rPr>
              <a:t> 1600 роками. Як </a:t>
            </a:r>
            <a:r>
              <a:rPr lang="ru-RU" sz="2000" dirty="0" err="1" smtClean="0">
                <a:solidFill>
                  <a:srgbClr val="000000"/>
                </a:solidFill>
              </a:rPr>
              <a:t>і</a:t>
            </a:r>
            <a:r>
              <a:rPr lang="ru-RU" sz="2000" dirty="0" smtClean="0">
                <a:solidFill>
                  <a:srgbClr val="000000"/>
                </a:solidFill>
              </a:rPr>
              <a:t> в </a:t>
            </a:r>
            <a:r>
              <a:rPr lang="ru-RU" sz="2000" dirty="0" err="1" smtClean="0">
                <a:solidFill>
                  <a:srgbClr val="000000"/>
                </a:solidFill>
              </a:rPr>
              <a:t>культурі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взагалі</a:t>
            </a:r>
            <a:r>
              <a:rPr lang="ru-RU" sz="2000" dirty="0" smtClean="0">
                <a:solidFill>
                  <a:srgbClr val="000000"/>
                </a:solidFill>
              </a:rPr>
              <a:t>, </a:t>
            </a:r>
            <a:r>
              <a:rPr lang="ru-RU" sz="2000" dirty="0" err="1" smtClean="0">
                <a:solidFill>
                  <a:srgbClr val="000000"/>
                </a:solidFill>
              </a:rPr>
              <a:t>ренесанс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в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музиці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характеризується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відновленням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інтересу</a:t>
            </a:r>
            <a:r>
              <a:rPr lang="ru-RU" sz="2000" dirty="0" smtClean="0">
                <a:solidFill>
                  <a:srgbClr val="000000"/>
                </a:solidFill>
              </a:rPr>
              <a:t> до </a:t>
            </a:r>
            <a:r>
              <a:rPr lang="ru-RU" sz="2000" dirty="0" err="1" smtClean="0">
                <a:solidFill>
                  <a:srgbClr val="000000"/>
                </a:solidFill>
              </a:rPr>
              <a:t>античної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культури</a:t>
            </a:r>
            <a:r>
              <a:rPr lang="ru-RU" sz="2000" dirty="0" smtClean="0">
                <a:solidFill>
                  <a:srgbClr val="000000"/>
                </a:solidFill>
              </a:rPr>
              <a:t>, </a:t>
            </a:r>
            <a:r>
              <a:rPr lang="ru-RU" sz="2000" dirty="0" err="1" smtClean="0">
                <a:solidFill>
                  <a:srgbClr val="000000"/>
                </a:solidFill>
              </a:rPr>
              <a:t>прагненням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відобразити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багатоманіття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світу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і</a:t>
            </a:r>
            <a:r>
              <a:rPr lang="ru-RU" sz="2000" dirty="0" smtClean="0">
                <a:solidFill>
                  <a:srgbClr val="000000"/>
                </a:solidFill>
              </a:rPr>
              <a:t>, разом </a:t>
            </a:r>
            <a:r>
              <a:rPr lang="ru-RU" sz="2000" dirty="0" err="1" smtClean="0">
                <a:solidFill>
                  <a:srgbClr val="000000"/>
                </a:solidFill>
              </a:rPr>
              <a:t>з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тим</a:t>
            </a:r>
            <a:r>
              <a:rPr lang="ru-RU" sz="2000" dirty="0" smtClean="0">
                <a:solidFill>
                  <a:srgbClr val="000000"/>
                </a:solidFill>
              </a:rPr>
              <a:t>, </a:t>
            </a:r>
            <a:r>
              <a:rPr lang="ru-RU" sz="2000" dirty="0" err="1" smtClean="0">
                <a:solidFill>
                  <a:srgbClr val="000000"/>
                </a:solidFill>
              </a:rPr>
              <a:t>ідеями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гармонії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і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благозвуччя</a:t>
            </a:r>
            <a:r>
              <a:rPr lang="ru-RU" sz="20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ru-RU" sz="2000" dirty="0" err="1" smtClean="0">
                <a:solidFill>
                  <a:srgbClr val="000000"/>
                </a:solidFill>
              </a:rPr>
              <a:t>Середньовічний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естетичний</a:t>
            </a:r>
            <a:r>
              <a:rPr lang="ru-RU" sz="2000" dirty="0" smtClean="0">
                <a:solidFill>
                  <a:srgbClr val="000000"/>
                </a:solidFill>
              </a:rPr>
              <a:t> канон став </a:t>
            </a:r>
            <a:r>
              <a:rPr lang="ru-RU" sz="2000" dirty="0" err="1" smtClean="0">
                <a:solidFill>
                  <a:srgbClr val="000000"/>
                </a:solidFill>
              </a:rPr>
              <a:t>поступово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руйнуватися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під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впливом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ренесансного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індивідуалізму</a:t>
            </a:r>
            <a:r>
              <a:rPr lang="ru-RU" sz="2000" dirty="0" smtClean="0">
                <a:solidFill>
                  <a:srgbClr val="000000"/>
                </a:solidFill>
              </a:rPr>
              <a:t>. Початок </a:t>
            </a:r>
            <a:r>
              <a:rPr lang="ru-RU" sz="2000" dirty="0" err="1" smtClean="0">
                <a:solidFill>
                  <a:srgbClr val="000000"/>
                </a:solidFill>
              </a:rPr>
              <a:t>нотодруку</a:t>
            </a:r>
            <a:r>
              <a:rPr lang="ru-RU" sz="2000" dirty="0" smtClean="0">
                <a:solidFill>
                  <a:srgbClr val="000000"/>
                </a:solidFill>
              </a:rPr>
              <a:t>, </a:t>
            </a:r>
            <a:r>
              <a:rPr lang="ru-RU" sz="2000" dirty="0" err="1" smtClean="0">
                <a:solidFill>
                  <a:srgbClr val="000000"/>
                </a:solidFill>
              </a:rPr>
              <a:t>нові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умови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побутування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вели </a:t>
            </a:r>
            <a:r>
              <a:rPr lang="ru-RU" sz="2000" dirty="0" smtClean="0">
                <a:solidFill>
                  <a:srgbClr val="000000"/>
                </a:solidFill>
              </a:rPr>
              <a:t>до </a:t>
            </a:r>
            <a:r>
              <a:rPr lang="ru-RU" sz="2000" dirty="0" err="1" smtClean="0">
                <a:solidFill>
                  <a:srgbClr val="000000"/>
                </a:solidFill>
              </a:rPr>
              <a:t>переосмислення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її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соціального</a:t>
            </a:r>
            <a:r>
              <a:rPr lang="ru-RU" sz="2000" dirty="0" smtClean="0">
                <a:solidFill>
                  <a:srgbClr val="000000"/>
                </a:solidFill>
              </a:rPr>
              <a:t> статусу. </a:t>
            </a:r>
            <a:r>
              <a:rPr lang="ru-RU" sz="2000" dirty="0" err="1" smtClean="0">
                <a:solidFill>
                  <a:srgbClr val="000000"/>
                </a:solidFill>
              </a:rPr>
              <a:t>Зросла</a:t>
            </a:r>
            <a:r>
              <a:rPr lang="ru-RU" sz="2000" dirty="0" smtClean="0">
                <a:solidFill>
                  <a:srgbClr val="000000"/>
                </a:solidFill>
              </a:rPr>
              <a:t> роль </a:t>
            </a:r>
            <a:r>
              <a:rPr lang="ru-RU" sz="2000" dirty="0" err="1" smtClean="0">
                <a:solidFill>
                  <a:srgbClr val="000000"/>
                </a:solidFill>
              </a:rPr>
              <a:t>світських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жанрів</a:t>
            </a:r>
            <a:r>
              <a:rPr lang="ru-RU" sz="2000" dirty="0" smtClean="0">
                <a:solidFill>
                  <a:srgbClr val="000000"/>
                </a:solidFill>
              </a:rPr>
              <a:t>, </a:t>
            </a:r>
            <a:r>
              <a:rPr lang="ru-RU" sz="2000" dirty="0" err="1" smtClean="0">
                <a:solidFill>
                  <a:srgbClr val="000000"/>
                </a:solidFill>
              </a:rPr>
              <a:t>самостійною</a:t>
            </a:r>
            <a:r>
              <a:rPr lang="ru-RU" sz="2000" dirty="0" smtClean="0">
                <a:solidFill>
                  <a:srgbClr val="000000"/>
                </a:solidFill>
              </a:rPr>
              <a:t> стала </a:t>
            </a:r>
            <a:r>
              <a:rPr lang="ru-RU" sz="2000" dirty="0" err="1" smtClean="0">
                <a:solidFill>
                  <a:srgbClr val="000000"/>
                </a:solidFill>
              </a:rPr>
              <a:t>інструментальна</a:t>
            </a:r>
            <a:r>
              <a:rPr lang="ru-RU" sz="2000" dirty="0" smtClean="0">
                <a:solidFill>
                  <a:srgbClr val="000000"/>
                </a:solidFill>
              </a:rPr>
              <a:t>, </a:t>
            </a:r>
            <a:r>
              <a:rPr lang="ru-RU" sz="2000" dirty="0" err="1" smtClean="0">
                <a:solidFill>
                  <a:srgbClr val="000000"/>
                </a:solidFill>
              </a:rPr>
              <a:t>відродився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інтерес</a:t>
            </a:r>
            <a:r>
              <a:rPr lang="ru-RU" sz="2000" dirty="0" smtClean="0">
                <a:solidFill>
                  <a:srgbClr val="000000"/>
                </a:solidFill>
              </a:rPr>
              <a:t> до </a:t>
            </a:r>
            <a:r>
              <a:rPr lang="ru-RU" sz="2000" dirty="0" err="1" smtClean="0">
                <a:solidFill>
                  <a:srgbClr val="000000"/>
                </a:solidFill>
              </a:rPr>
              <a:t>танцювального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мистецтва</a:t>
            </a:r>
            <a:r>
              <a:rPr lang="ru-RU" sz="2000" dirty="0" smtClean="0">
                <a:solidFill>
                  <a:srgbClr val="000000"/>
                </a:solidFill>
              </a:rPr>
              <a:t>.</a:t>
            </a:r>
            <a:endParaRPr lang="ru-RU" sz="2000" dirty="0" smtClean="0">
              <a:solidFill>
                <a:srgbClr val="000000"/>
              </a:solidFill>
            </a:endParaRPr>
          </a:p>
          <a:p>
            <a:r>
              <a:rPr lang="ru-RU" sz="2000" dirty="0" err="1" smtClean="0">
                <a:solidFill>
                  <a:srgbClr val="000000"/>
                </a:solidFill>
              </a:rPr>
              <a:t>Жанри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і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стилі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музики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відродження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розрізнялися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й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залежно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від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їхньої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соціальної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функції</a:t>
            </a:r>
            <a:r>
              <a:rPr lang="ru-RU" sz="2000" dirty="0" smtClean="0">
                <a:solidFill>
                  <a:srgbClr val="000000"/>
                </a:solidFill>
              </a:rPr>
              <a:t> — </a:t>
            </a:r>
            <a:r>
              <a:rPr lang="ru-RU" sz="2000" dirty="0" err="1" smtClean="0">
                <a:solidFill>
                  <a:srgbClr val="000000"/>
                </a:solidFill>
              </a:rPr>
              <a:t>музика</a:t>
            </a:r>
            <a:r>
              <a:rPr lang="ru-RU" sz="2000" dirty="0" smtClean="0">
                <a:solidFill>
                  <a:srgbClr val="000000"/>
                </a:solidFill>
              </a:rPr>
              <a:t> народна </a:t>
            </a:r>
            <a:r>
              <a:rPr lang="ru-RU" sz="2000" dirty="0" err="1" smtClean="0">
                <a:solidFill>
                  <a:srgbClr val="000000"/>
                </a:solidFill>
              </a:rPr>
              <a:t>й</a:t>
            </a:r>
            <a:r>
              <a:rPr lang="ru-RU" sz="2000" dirty="0" smtClean="0">
                <a:solidFill>
                  <a:srgbClr val="000000"/>
                </a:solidFill>
              </a:rPr>
              <a:t> «учена», </a:t>
            </a:r>
            <a:r>
              <a:rPr lang="ru-RU" sz="2000" dirty="0" err="1" smtClean="0">
                <a:solidFill>
                  <a:srgbClr val="000000"/>
                </a:solidFill>
              </a:rPr>
              <a:t>церковна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і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світська</a:t>
            </a:r>
            <a:r>
              <a:rPr lang="ru-RU" sz="2000" dirty="0" smtClean="0">
                <a:solidFill>
                  <a:srgbClr val="000000"/>
                </a:solidFill>
              </a:rPr>
              <a:t>, для «</a:t>
            </a:r>
            <a:r>
              <a:rPr lang="ru-RU" sz="2000" dirty="0" err="1" smtClean="0">
                <a:solidFill>
                  <a:srgbClr val="000000"/>
                </a:solidFill>
              </a:rPr>
              <a:t>недосвідчених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аматорів</a:t>
            </a:r>
            <a:r>
              <a:rPr lang="ru-RU" sz="2000" dirty="0" smtClean="0">
                <a:solidFill>
                  <a:srgbClr val="000000"/>
                </a:solidFill>
              </a:rPr>
              <a:t>» </a:t>
            </a:r>
            <a:r>
              <a:rPr lang="ru-RU" sz="2000" dirty="0" err="1" smtClean="0">
                <a:solidFill>
                  <a:srgbClr val="000000"/>
                </a:solidFill>
              </a:rPr>
              <a:t>і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для</a:t>
            </a:r>
            <a:r>
              <a:rPr lang="ru-RU" sz="2000" dirty="0" smtClean="0">
                <a:solidFill>
                  <a:srgbClr val="000000"/>
                </a:solidFill>
              </a:rPr>
              <a:t> «</a:t>
            </a:r>
            <a:r>
              <a:rPr lang="ru-RU" sz="2000" dirty="0" err="1" smtClean="0">
                <a:solidFill>
                  <a:srgbClr val="000000"/>
                </a:solidFill>
              </a:rPr>
              <a:t>вишуканих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вух</a:t>
            </a:r>
            <a:r>
              <a:rPr lang="ru-RU" sz="2000" dirty="0" smtClean="0">
                <a:solidFill>
                  <a:srgbClr val="000000"/>
                </a:solidFill>
              </a:rPr>
              <a:t>»; так, </a:t>
            </a:r>
            <a:r>
              <a:rPr lang="ru-RU" sz="2000" dirty="0" err="1" smtClean="0">
                <a:solidFill>
                  <a:srgbClr val="000000"/>
                </a:solidFill>
              </a:rPr>
              <a:t>витончена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хроматика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пізнього</a:t>
            </a:r>
            <a:r>
              <a:rPr lang="ru-RU" sz="2000" dirty="0" smtClean="0">
                <a:solidFill>
                  <a:srgbClr val="000000"/>
                </a:solidFill>
              </a:rPr>
              <a:t> мадригалу </a:t>
            </a:r>
            <a:r>
              <a:rPr lang="ru-RU" sz="2000" dirty="0" err="1" smtClean="0">
                <a:solidFill>
                  <a:srgbClr val="000000"/>
                </a:solidFill>
              </a:rPr>
              <a:t>призначалася</a:t>
            </a:r>
            <a:r>
              <a:rPr lang="ru-RU" sz="2000" dirty="0" smtClean="0">
                <a:solidFill>
                  <a:srgbClr val="000000"/>
                </a:solidFill>
              </a:rPr>
              <a:t> «для </a:t>
            </a:r>
            <a:r>
              <a:rPr lang="ru-RU" sz="2000" dirty="0" err="1" smtClean="0">
                <a:solidFill>
                  <a:srgbClr val="000000"/>
                </a:solidFill>
              </a:rPr>
              <a:t>сеньйорів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і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князів</a:t>
            </a:r>
            <a:r>
              <a:rPr lang="ru-RU" sz="2000" dirty="0" smtClean="0">
                <a:solidFill>
                  <a:srgbClr val="000000"/>
                </a:solidFill>
              </a:rPr>
              <a:t>»</a:t>
            </a:r>
          </a:p>
          <a:p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4" name="Рисунок 3" descr="new-15512-2011-04-05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5643246"/>
            <a:ext cx="1619672" cy="1214754"/>
          </a:xfrm>
          <a:prstGeom prst="rect">
            <a:avLst/>
          </a:prstGeo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0" y="6488668"/>
            <a:ext cx="1043608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/>
              <a:t>Зміст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Доба Відродження в архітектурі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5796136" cy="4525963"/>
          </a:xfrm>
        </p:spPr>
        <p:txBody>
          <a:bodyPr/>
          <a:lstStyle/>
          <a:p>
            <a:r>
              <a:rPr lang="ru-RU" sz="2400" dirty="0" err="1" smtClean="0">
                <a:solidFill>
                  <a:srgbClr val="000000"/>
                </a:solidFill>
              </a:rPr>
              <a:t>Архітектура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Відродження</a:t>
            </a:r>
            <a:r>
              <a:rPr lang="ru-RU" sz="2400" dirty="0" smtClean="0">
                <a:solidFill>
                  <a:srgbClr val="000000"/>
                </a:solidFill>
              </a:rPr>
              <a:t> - </a:t>
            </a:r>
            <a:r>
              <a:rPr lang="ru-RU" sz="2400" dirty="0" err="1" smtClean="0">
                <a:solidFill>
                  <a:srgbClr val="000000"/>
                </a:solidFill>
              </a:rPr>
              <a:t>період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розвитку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архітектури</a:t>
            </a:r>
            <a:r>
              <a:rPr lang="ru-RU" sz="2400" dirty="0" smtClean="0">
                <a:solidFill>
                  <a:srgbClr val="000000"/>
                </a:solidFill>
              </a:rPr>
              <a:t> в </a:t>
            </a:r>
            <a:r>
              <a:rPr lang="ru-RU" sz="2400" dirty="0" err="1" smtClean="0">
                <a:solidFill>
                  <a:srgbClr val="000000"/>
                </a:solidFill>
              </a:rPr>
              <a:t>європейських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країнах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з</a:t>
            </a:r>
            <a:r>
              <a:rPr lang="ru-RU" sz="2400" dirty="0" smtClean="0">
                <a:solidFill>
                  <a:srgbClr val="000000"/>
                </a:solidFill>
              </a:rPr>
              <a:t> початку </a:t>
            </a:r>
            <a:r>
              <a:rPr lang="en-US" sz="2400" dirty="0" smtClean="0">
                <a:solidFill>
                  <a:srgbClr val="000000"/>
                </a:solidFill>
              </a:rPr>
              <a:t>XV </a:t>
            </a:r>
            <a:r>
              <a:rPr lang="ru-RU" sz="2400" dirty="0" smtClean="0">
                <a:solidFill>
                  <a:srgbClr val="000000"/>
                </a:solidFill>
              </a:rPr>
              <a:t>до початку </a:t>
            </a:r>
            <a:r>
              <a:rPr lang="en-US" sz="2400" dirty="0" smtClean="0">
                <a:solidFill>
                  <a:srgbClr val="000000"/>
                </a:solidFill>
              </a:rPr>
              <a:t>XVII </a:t>
            </a:r>
            <a:r>
              <a:rPr lang="ru-RU" sz="2400" dirty="0" err="1" smtClean="0">
                <a:solidFill>
                  <a:srgbClr val="000000"/>
                </a:solidFill>
              </a:rPr>
              <a:t>століття</a:t>
            </a:r>
            <a:r>
              <a:rPr lang="ru-RU" sz="2400" dirty="0" smtClean="0">
                <a:solidFill>
                  <a:srgbClr val="000000"/>
                </a:solidFill>
              </a:rPr>
              <a:t>, в </a:t>
            </a:r>
            <a:r>
              <a:rPr lang="ru-RU" sz="2400" dirty="0" err="1" smtClean="0">
                <a:solidFill>
                  <a:srgbClr val="000000"/>
                </a:solidFill>
              </a:rPr>
              <a:t>загальному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перебігу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Відродження</a:t>
            </a:r>
            <a:r>
              <a:rPr lang="ru-RU" sz="2400" dirty="0" smtClean="0">
                <a:solidFill>
                  <a:srgbClr val="000000"/>
                </a:solidFill>
              </a:rPr>
              <a:t> та </a:t>
            </a:r>
            <a:r>
              <a:rPr lang="ru-RU" sz="2400" dirty="0" err="1" smtClean="0">
                <a:solidFill>
                  <a:srgbClr val="000000"/>
                </a:solidFill>
              </a:rPr>
              <a:t>розвитку</a:t>
            </a:r>
            <a:r>
              <a:rPr lang="ru-RU" sz="2400" dirty="0" smtClean="0">
                <a:solidFill>
                  <a:srgbClr val="000000"/>
                </a:solidFill>
              </a:rPr>
              <a:t> основ </a:t>
            </a:r>
            <a:r>
              <a:rPr lang="ru-RU" sz="2400" dirty="0" err="1" smtClean="0">
                <a:solidFill>
                  <a:srgbClr val="000000"/>
                </a:solidFill>
              </a:rPr>
              <a:t>духовної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і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матеріальної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культури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Стародавній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Греції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і</a:t>
            </a:r>
            <a:r>
              <a:rPr lang="ru-RU" sz="2400" dirty="0" smtClean="0">
                <a:solidFill>
                  <a:srgbClr val="000000"/>
                </a:solidFill>
              </a:rPr>
              <a:t> Рима. Цей </a:t>
            </a:r>
            <a:r>
              <a:rPr lang="ru-RU" sz="2400" dirty="0" err="1" smtClean="0">
                <a:solidFill>
                  <a:srgbClr val="000000"/>
                </a:solidFill>
              </a:rPr>
              <a:t>період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є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переломним</a:t>
            </a:r>
            <a:r>
              <a:rPr lang="ru-RU" sz="2400" dirty="0" smtClean="0">
                <a:solidFill>
                  <a:srgbClr val="000000"/>
                </a:solidFill>
              </a:rPr>
              <a:t> моментом в </a:t>
            </a:r>
            <a:r>
              <a:rPr lang="ru-RU" sz="2400" dirty="0" err="1" smtClean="0">
                <a:solidFill>
                  <a:srgbClr val="000000"/>
                </a:solidFill>
              </a:rPr>
              <a:t>історії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західноєвропейської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архітектури</a:t>
            </a:r>
            <a:r>
              <a:rPr lang="ru-RU" sz="2400" dirty="0" smtClean="0">
                <a:solidFill>
                  <a:srgbClr val="000000"/>
                </a:solidFill>
              </a:rPr>
              <a:t>, особливо по </a:t>
            </a:r>
            <a:r>
              <a:rPr lang="ru-RU" sz="2400" dirty="0" err="1" smtClean="0">
                <a:solidFill>
                  <a:srgbClr val="000000"/>
                </a:solidFill>
              </a:rPr>
              <a:t>відношенню</a:t>
            </a:r>
            <a:r>
              <a:rPr lang="ru-RU" sz="2400" dirty="0" smtClean="0">
                <a:solidFill>
                  <a:srgbClr val="000000"/>
                </a:solidFill>
              </a:rPr>
              <a:t> до </a:t>
            </a:r>
            <a:r>
              <a:rPr lang="ru-RU" sz="2400" dirty="0" err="1" smtClean="0">
                <a:solidFill>
                  <a:srgbClr val="000000"/>
                </a:solidFill>
              </a:rPr>
              <a:t>попереднього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архітектурному</a:t>
            </a:r>
            <a:r>
              <a:rPr lang="ru-RU" sz="2400" dirty="0" smtClean="0">
                <a:solidFill>
                  <a:srgbClr val="000000"/>
                </a:solidFill>
              </a:rPr>
              <a:t> стилю, до готики.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4" name="Рисунок 3" descr="logo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6165304"/>
            <a:ext cx="2733399" cy="692696"/>
          </a:xfrm>
          <a:prstGeom prst="rect">
            <a:avLst/>
          </a:prstGeom>
        </p:spPr>
      </p:pic>
      <p:pic>
        <p:nvPicPr>
          <p:cNvPr id="5" name="Рисунок 4" descr="54628-tondo-robbia-andrea-della.jpg"/>
          <p:cNvPicPr>
            <a:picLocks noChangeAspect="1"/>
          </p:cNvPicPr>
          <p:nvPr/>
        </p:nvPicPr>
        <p:blipFill>
          <a:blip r:embed="rId4" cstate="print"/>
          <a:srcRect r="7086"/>
          <a:stretch>
            <a:fillRect/>
          </a:stretch>
        </p:blipFill>
        <p:spPr>
          <a:xfrm>
            <a:off x="5796137" y="1124743"/>
            <a:ext cx="3347864" cy="2384467"/>
          </a:xfrm>
          <a:prstGeom prst="rect">
            <a:avLst/>
          </a:prstGeom>
        </p:spPr>
      </p:pic>
      <p:pic>
        <p:nvPicPr>
          <p:cNvPr id="6" name="Рисунок 5" descr="3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526875"/>
            <a:ext cx="3347864" cy="3331125"/>
          </a:xfrm>
          <a:prstGeom prst="rect">
            <a:avLst/>
          </a:prstGeom>
        </p:spPr>
      </p:pic>
      <p:sp>
        <p:nvSpPr>
          <p:cNvPr id="7" name="TextBox 6">
            <a:hlinkClick r:id="rId6" action="ppaction://hlinksldjump"/>
          </p:cNvPr>
          <p:cNvSpPr txBox="1"/>
          <p:nvPr/>
        </p:nvSpPr>
        <p:spPr>
          <a:xfrm>
            <a:off x="0" y="6488668"/>
            <a:ext cx="1043608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/>
              <a:t>Зміст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sz="3600" dirty="0" smtClean="0"/>
              <a:t>собор </a:t>
            </a:r>
            <a:r>
              <a:rPr lang="ru-RU" sz="3600" dirty="0" smtClean="0"/>
              <a:t>«</a:t>
            </a:r>
            <a:r>
              <a:rPr lang="ru-RU" sz="3600" dirty="0" err="1" smtClean="0"/>
              <a:t>Санта-Мария-дель-Фьоре</a:t>
            </a:r>
            <a:r>
              <a:rPr lang="ru-RU" sz="3600" dirty="0" smtClean="0"/>
              <a:t>»</a:t>
            </a:r>
            <a:br>
              <a:rPr lang="ru-RU" sz="3600" dirty="0" smtClean="0"/>
            </a:br>
            <a:r>
              <a:rPr lang="ru-RU" sz="3600" dirty="0" err="1" smtClean="0"/>
              <a:t>Джотто</a:t>
            </a:r>
            <a:r>
              <a:rPr lang="ru-RU" sz="3600" dirty="0" smtClean="0"/>
              <a:t> </a:t>
            </a:r>
            <a:r>
              <a:rPr lang="ru-RU" sz="3600" dirty="0" err="1" smtClean="0"/>
              <a:t>ди</a:t>
            </a:r>
            <a:r>
              <a:rPr lang="ru-RU" sz="3600" dirty="0" smtClean="0"/>
              <a:t> </a:t>
            </a:r>
            <a:r>
              <a:rPr lang="ru-RU" sz="3600" dirty="0" err="1" smtClean="0"/>
              <a:t>Бондоне</a:t>
            </a:r>
            <a:endParaRPr lang="ru-RU" sz="3600" dirty="0"/>
          </a:p>
        </p:txBody>
      </p:sp>
      <p:pic>
        <p:nvPicPr>
          <p:cNvPr id="4" name="Содержимое 3" descr="santa-maria-del-fior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043608" y="1268760"/>
            <a:ext cx="7169804" cy="5589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417638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dirty="0" err="1" smtClean="0"/>
              <a:t>Джулио</a:t>
            </a:r>
            <a:r>
              <a:rPr lang="ru-RU" dirty="0" smtClean="0"/>
              <a:t> </a:t>
            </a:r>
            <a:r>
              <a:rPr lang="ru-RU" dirty="0" smtClean="0"/>
              <a:t>Романо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smtClean="0"/>
              <a:t>Палаццо </a:t>
            </a:r>
            <a:r>
              <a:rPr lang="ru-RU" dirty="0" err="1" smtClean="0"/>
              <a:t>дель</a:t>
            </a:r>
            <a:r>
              <a:rPr lang="ru-RU" dirty="0" smtClean="0"/>
              <a:t> </a:t>
            </a:r>
            <a:r>
              <a:rPr lang="ru-RU" dirty="0" smtClean="0"/>
              <a:t>Те»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800px-Palazzo_Te_Mantova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3578"/>
          <a:stretch>
            <a:fillRect/>
          </a:stretch>
        </p:blipFill>
        <p:spPr>
          <a:xfrm>
            <a:off x="0" y="1268760"/>
            <a:ext cx="9144000" cy="5589240"/>
          </a:xfrm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0" y="0"/>
            <a:ext cx="1043608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/>
              <a:t>Зміст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67618"/>
          </a:xfrm>
        </p:spPr>
        <p:txBody>
          <a:bodyPr/>
          <a:lstStyle/>
          <a:p>
            <a:r>
              <a:rPr lang="uk-UA" sz="6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План:</a:t>
            </a:r>
            <a:endParaRPr lang="ru-RU" sz="6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_new.jpeg">
            <a:hlinkClick r:id="" action="ppaction://hlinkshowjump?jump=nextslide"/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0684"/>
          <a:stretch>
            <a:fillRect/>
          </a:stretch>
        </p:blipFill>
        <p:spPr>
          <a:xfrm>
            <a:off x="0" y="1268760"/>
            <a:ext cx="4132645" cy="2834779"/>
          </a:xfrm>
        </p:spPr>
      </p:pic>
      <p:sp>
        <p:nvSpPr>
          <p:cNvPr id="5" name="TextBox 4"/>
          <p:cNvSpPr txBox="1"/>
          <p:nvPr/>
        </p:nvSpPr>
        <p:spPr>
          <a:xfrm rot="20596445">
            <a:off x="609353" y="2135653"/>
            <a:ext cx="1461447" cy="1200329"/>
          </a:xfrm>
          <a:prstGeom prst="rect">
            <a:avLst/>
          </a:prstGeom>
          <a:solidFill>
            <a:schemeClr val="bg1">
              <a:alpha val="28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Доба Відродження в літературі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 descr="vechery5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4293096"/>
            <a:ext cx="2754091" cy="2160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043608" y="4365104"/>
            <a:ext cx="2520280" cy="646331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b="1" dirty="0" smtClean="0"/>
              <a:t>Доба Відродження в живописі</a:t>
            </a:r>
            <a:endParaRPr lang="ru-RU" b="1" dirty="0"/>
          </a:p>
        </p:txBody>
      </p:sp>
      <p:pic>
        <p:nvPicPr>
          <p:cNvPr id="8" name="Рисунок 7" descr="lamb2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86690">
            <a:off x="5855504" y="1412451"/>
            <a:ext cx="2700637" cy="2492896"/>
          </a:xfrm>
          <a:prstGeom prst="rect">
            <a:avLst/>
          </a:prstGeom>
          <a:scene3d>
            <a:camera prst="obliqueTopRight"/>
            <a:lightRig rig="threePt" dir="t"/>
          </a:scene3d>
        </p:spPr>
      </p:pic>
      <p:sp>
        <p:nvSpPr>
          <p:cNvPr id="9" name="TextBox 8"/>
          <p:cNvSpPr txBox="1"/>
          <p:nvPr/>
        </p:nvSpPr>
        <p:spPr>
          <a:xfrm rot="426108">
            <a:off x="5774508" y="2957323"/>
            <a:ext cx="1745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Доба Відродження в музиці</a:t>
            </a:r>
            <a:endParaRPr lang="ru-RU" b="1" dirty="0"/>
          </a:p>
        </p:txBody>
      </p:sp>
      <p:pic>
        <p:nvPicPr>
          <p:cNvPr id="10" name="Рисунок 9" descr="RenessansArchitekt0329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4048" y="4233009"/>
            <a:ext cx="2957736" cy="26249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76056" y="6027003"/>
            <a:ext cx="1944216" cy="830997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Доба Відродження в архітектурі</a:t>
            </a:r>
            <a:endParaRPr lang="ru-RU" sz="16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Доба Відродження в літературі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8229600" cy="4525963"/>
          </a:xfrm>
        </p:spPr>
        <p:txBody>
          <a:bodyPr/>
          <a:lstStyle/>
          <a:p>
            <a:r>
              <a:rPr lang="vi-VN" sz="2000" b="1" dirty="0" smtClean="0">
                <a:solidFill>
                  <a:srgbClr val="000000"/>
                </a:solidFill>
              </a:rPr>
              <a:t>Літерату́ра Відро́дження</a:t>
            </a:r>
            <a:r>
              <a:rPr lang="vi-VN" sz="2000" dirty="0" smtClean="0">
                <a:solidFill>
                  <a:srgbClr val="000000"/>
                </a:solidFill>
              </a:rPr>
              <a:t> (література Ренесансу) — це період в історії світової літератури, що охоплює 14-16 століття в Італії та кінець 15 — початок 16 століття в інших країнах Європи. Риси Відродження частково присутні і в літературах Сходу. Кінцем доби можна вважати 1616 рік — дату смерті Шекспіра і Сервантеса.</a:t>
            </a:r>
          </a:p>
          <a:p>
            <a:r>
              <a:rPr lang="vi-VN" sz="2000" dirty="0" smtClean="0">
                <a:solidFill>
                  <a:srgbClr val="000000"/>
                </a:solidFill>
              </a:rPr>
              <a:t>Першим назву «Відродження» або, французькою мовою, «Ренесанс» застосував у 16 </a:t>
            </a:r>
            <a:r>
              <a:rPr lang="vi-VN" sz="2000" dirty="0" smtClean="0">
                <a:solidFill>
                  <a:srgbClr val="000000"/>
                </a:solidFill>
              </a:rPr>
              <a:t>століт</a:t>
            </a:r>
            <a:r>
              <a:rPr lang="uk-UA" sz="2000" dirty="0" smtClean="0">
                <a:solidFill>
                  <a:srgbClr val="000000"/>
                </a:solidFill>
              </a:rPr>
              <a:t>т</a:t>
            </a:r>
            <a:r>
              <a:rPr lang="vi-VN" sz="2000" dirty="0" smtClean="0">
                <a:solidFill>
                  <a:srgbClr val="000000"/>
                </a:solidFill>
              </a:rPr>
              <a:t>і</a:t>
            </a:r>
            <a:r>
              <a:rPr lang="vi-VN" sz="2000" dirty="0" smtClean="0">
                <a:solidFill>
                  <a:srgbClr val="000000"/>
                </a:solidFill>
              </a:rPr>
              <a:t> італійський історик мистецтва Джорджо Вазарі. Він прагнув підкреслити факт повернення образотворчого мистецтва тієї доби до античних взірців. Поступово назву «Відродження» поширили на всю культурно-історичну добу та її мистецтво.</a:t>
            </a:r>
          </a:p>
          <a:p>
            <a:endParaRPr lang="ru-RU" dirty="0"/>
          </a:p>
        </p:txBody>
      </p:sp>
      <p:pic>
        <p:nvPicPr>
          <p:cNvPr id="4" name="Рисунок 3" descr="new-15512-2011-04-05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8276" y="5301208"/>
            <a:ext cx="2075723" cy="1556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8229600" cy="4525963"/>
          </a:xfrm>
        </p:spPr>
        <p:txBody>
          <a:bodyPr/>
          <a:lstStyle/>
          <a:p>
            <a:r>
              <a:rPr lang="ru-RU" sz="2400" dirty="0" smtClean="0">
                <a:solidFill>
                  <a:srgbClr val="000000"/>
                </a:solidFill>
              </a:rPr>
              <a:t>Для </a:t>
            </a:r>
            <a:r>
              <a:rPr lang="ru-RU" sz="2400" dirty="0" err="1" smtClean="0">
                <a:solidFill>
                  <a:srgbClr val="000000"/>
                </a:solidFill>
              </a:rPr>
              <a:t>літератури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Відродження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характерні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гуманістичні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ідеали</a:t>
            </a:r>
            <a:r>
              <a:rPr lang="ru-RU" sz="2400" dirty="0" smtClean="0">
                <a:solidFill>
                  <a:srgbClr val="000000"/>
                </a:solidFill>
              </a:rPr>
              <a:t>.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Поняття</a:t>
            </a:r>
            <a:r>
              <a:rPr lang="ru-RU" sz="2400" dirty="0" smtClean="0">
                <a:solidFill>
                  <a:srgbClr val="000000"/>
                </a:solidFill>
              </a:rPr>
              <a:t> " </a:t>
            </a:r>
            <a:r>
              <a:rPr lang="ru-RU" sz="2400" dirty="0" err="1" smtClean="0">
                <a:solidFill>
                  <a:srgbClr val="000000"/>
                </a:solidFill>
              </a:rPr>
              <a:t>гуманізм</a:t>
            </a:r>
            <a:r>
              <a:rPr lang="ru-RU" sz="2400" dirty="0" smtClean="0">
                <a:solidFill>
                  <a:srgbClr val="000000"/>
                </a:solidFill>
              </a:rPr>
              <a:t> "</a:t>
            </a:r>
            <a:r>
              <a:rPr lang="ru-RU" sz="2400" dirty="0" err="1" smtClean="0">
                <a:solidFill>
                  <a:srgbClr val="000000"/>
                </a:solidFill>
              </a:rPr>
              <a:t>було</a:t>
            </a:r>
            <a:r>
              <a:rPr lang="ru-RU" sz="2400" dirty="0" smtClean="0">
                <a:solidFill>
                  <a:srgbClr val="000000"/>
                </a:solidFill>
              </a:rPr>
              <a:t> введено у </a:t>
            </a:r>
            <a:r>
              <a:rPr lang="ru-RU" sz="2400" dirty="0" err="1" smtClean="0">
                <a:solidFill>
                  <a:srgbClr val="000000"/>
                </a:solidFill>
              </a:rPr>
              <a:t>вжиток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вченими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XIX </a:t>
            </a:r>
            <a:r>
              <a:rPr lang="ru-RU" sz="2400" dirty="0" err="1" smtClean="0">
                <a:solidFill>
                  <a:srgbClr val="000000"/>
                </a:solidFill>
              </a:rPr>
              <a:t>століття.Гуманісти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почали </a:t>
            </a:r>
            <a:r>
              <a:rPr lang="ru-RU" sz="2400" dirty="0" err="1" smtClean="0">
                <a:solidFill>
                  <a:srgbClr val="000000"/>
                </a:solidFill>
              </a:rPr>
              <a:t>розглядати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людину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інакше</a:t>
            </a:r>
            <a:r>
              <a:rPr lang="ru-RU" sz="2400" dirty="0" smtClean="0">
                <a:solidFill>
                  <a:srgbClr val="000000"/>
                </a:solidFill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</a:rPr>
              <a:t>підняли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його</a:t>
            </a:r>
            <a:r>
              <a:rPr lang="ru-RU" sz="2400" dirty="0" smtClean="0">
                <a:solidFill>
                  <a:srgbClr val="000000"/>
                </a:solidFill>
              </a:rPr>
              <a:t> роль </a:t>
            </a:r>
            <a:r>
              <a:rPr lang="ru-RU" sz="2400" dirty="0" err="1" smtClean="0">
                <a:solidFill>
                  <a:srgbClr val="000000"/>
                </a:solidFill>
              </a:rPr>
              <a:t>його</a:t>
            </a:r>
            <a:r>
              <a:rPr lang="ru-RU" sz="2400" dirty="0" smtClean="0">
                <a:solidFill>
                  <a:srgbClr val="000000"/>
                </a:solidFill>
              </a:rPr>
              <a:t> самого, </a:t>
            </a:r>
            <a:r>
              <a:rPr lang="ru-RU" sz="2400" dirty="0" err="1" smtClean="0">
                <a:solidFill>
                  <a:srgbClr val="000000"/>
                </a:solidFill>
              </a:rPr>
              <a:t>і</a:t>
            </a:r>
            <a:r>
              <a:rPr lang="ru-RU" sz="2400" dirty="0" smtClean="0">
                <a:solidFill>
                  <a:srgbClr val="000000"/>
                </a:solidFill>
              </a:rPr>
              <a:t> роль </a:t>
            </a:r>
            <a:r>
              <a:rPr lang="ru-RU" sz="2400" dirty="0" err="1" smtClean="0">
                <a:solidFill>
                  <a:srgbClr val="000000"/>
                </a:solidFill>
              </a:rPr>
              <a:t>його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розуму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і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творчих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здібностей</a:t>
            </a:r>
            <a:r>
              <a:rPr lang="ru-RU" sz="24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В </a:t>
            </a:r>
            <a:r>
              <a:rPr lang="ru-RU" sz="2400" dirty="0" err="1" smtClean="0">
                <a:solidFill>
                  <a:srgbClr val="000000"/>
                </a:solidFill>
              </a:rPr>
              <a:t>епоху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Відродження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намітився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відхід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від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феодально-церковної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ідеології</a:t>
            </a:r>
            <a:r>
              <a:rPr lang="ru-RU" sz="2400" dirty="0" smtClean="0">
                <a:solidFill>
                  <a:srgbClr val="000000"/>
                </a:solidFill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</a:rPr>
              <a:t>з'явилися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ідеї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розкріпачення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особистості</a:t>
            </a:r>
            <a:r>
              <a:rPr lang="ru-RU" sz="2400" dirty="0" smtClean="0">
                <a:solidFill>
                  <a:srgbClr val="000000"/>
                </a:solidFill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</a:rPr>
              <a:t>утвердження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високої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гідності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людини</a:t>
            </a:r>
            <a:r>
              <a:rPr lang="ru-RU" sz="2400" dirty="0" smtClean="0">
                <a:solidFill>
                  <a:srgbClr val="000000"/>
                </a:solidFill>
              </a:rPr>
              <a:t>, як </a:t>
            </a:r>
            <a:r>
              <a:rPr lang="ru-RU" sz="2400" dirty="0" err="1" smtClean="0">
                <a:solidFill>
                  <a:srgbClr val="000000"/>
                </a:solidFill>
              </a:rPr>
              <a:t>вільного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творця</a:t>
            </a:r>
            <a:r>
              <a:rPr lang="ru-RU" sz="2400" dirty="0" smtClean="0">
                <a:solidFill>
                  <a:srgbClr val="000000"/>
                </a:solidFill>
              </a:rPr>
              <a:t> земного </a:t>
            </a:r>
            <a:r>
              <a:rPr lang="ru-RU" sz="2400" dirty="0" err="1" smtClean="0">
                <a:solidFill>
                  <a:srgbClr val="000000"/>
                </a:solidFill>
              </a:rPr>
              <a:t>щастя</a:t>
            </a:r>
            <a:r>
              <a:rPr lang="ru-RU" sz="2400" dirty="0" smtClean="0">
                <a:solidFill>
                  <a:srgbClr val="000000"/>
                </a:solidFill>
              </a:rPr>
              <a:t>. </a:t>
            </a:r>
            <a:r>
              <a:rPr lang="ru-RU" sz="2400" dirty="0" err="1" smtClean="0">
                <a:solidFill>
                  <a:srgbClr val="000000"/>
                </a:solidFill>
              </a:rPr>
              <a:t>Розвиток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гуманізму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починається</a:t>
            </a:r>
            <a:r>
              <a:rPr lang="ru-RU" sz="2400" dirty="0" smtClean="0">
                <a:solidFill>
                  <a:srgbClr val="000000"/>
                </a:solidFill>
              </a:rPr>
              <a:t> в </a:t>
            </a:r>
            <a:r>
              <a:rPr lang="en-US" sz="2400" dirty="0" smtClean="0">
                <a:solidFill>
                  <a:srgbClr val="000000"/>
                </a:solidFill>
              </a:rPr>
              <a:t>XIV </a:t>
            </a:r>
            <a:r>
              <a:rPr lang="ru-RU" sz="2400" dirty="0" smtClean="0">
                <a:solidFill>
                  <a:srgbClr val="000000"/>
                </a:solidFill>
              </a:rPr>
              <a:t>ст., У </a:t>
            </a:r>
            <a:r>
              <a:rPr lang="ru-RU" sz="2400" dirty="0" err="1" smtClean="0">
                <a:solidFill>
                  <a:srgbClr val="000000"/>
                </a:solidFill>
              </a:rPr>
              <a:t>творчості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гуманістів</a:t>
            </a:r>
            <a:r>
              <a:rPr lang="ru-RU" sz="2400" dirty="0" smtClean="0">
                <a:solidFill>
                  <a:srgbClr val="000000"/>
                </a:solidFill>
              </a:rPr>
              <a:t>, як великих, так </a:t>
            </a:r>
            <a:r>
              <a:rPr lang="ru-RU" sz="2400" dirty="0" err="1" smtClean="0">
                <a:solidFill>
                  <a:srgbClr val="000000"/>
                </a:solidFill>
              </a:rPr>
              <a:t>і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маловідомих</a:t>
            </a:r>
            <a:r>
              <a:rPr lang="ru-RU" sz="2400" dirty="0" smtClean="0">
                <a:solidFill>
                  <a:srgbClr val="000000"/>
                </a:solidFill>
              </a:rPr>
              <a:t>: Данте, Боккаччо, Петрарки, </a:t>
            </a:r>
            <a:r>
              <a:rPr lang="ru-RU" sz="2400" dirty="0" err="1" smtClean="0">
                <a:solidFill>
                  <a:srgbClr val="000000"/>
                </a:solidFill>
              </a:rPr>
              <a:t>Піко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делла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Мірандола</a:t>
            </a:r>
            <a:r>
              <a:rPr lang="ru-RU" sz="2400" dirty="0" smtClean="0">
                <a:solidFill>
                  <a:srgbClr val="000000"/>
                </a:solidFill>
              </a:rPr>
              <a:t>.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</a:rPr>
              <a:t> </a:t>
            </a:r>
            <a:r>
              <a:rPr lang="ru-RU" sz="2400" b="1" dirty="0" err="1" smtClean="0">
                <a:solidFill>
                  <a:srgbClr val="000000"/>
                </a:solidFill>
              </a:rPr>
              <a:t>Гуманізм</a:t>
            </a:r>
            <a:r>
              <a:rPr lang="ru-RU" sz="2400" b="1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походить </a:t>
            </a:r>
            <a:r>
              <a:rPr lang="ru-RU" sz="2400" dirty="0" err="1" smtClean="0">
                <a:solidFill>
                  <a:srgbClr val="000000"/>
                </a:solidFill>
              </a:rPr>
              <a:t>від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humanitas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(</a:t>
            </a:r>
            <a:r>
              <a:rPr lang="ru-RU" sz="2400" dirty="0" err="1" smtClean="0">
                <a:solidFill>
                  <a:srgbClr val="000000"/>
                </a:solidFill>
              </a:rPr>
              <a:t>людська</a:t>
            </a:r>
            <a:r>
              <a:rPr lang="ru-RU" sz="2400" dirty="0" smtClean="0">
                <a:solidFill>
                  <a:srgbClr val="000000"/>
                </a:solidFill>
              </a:rPr>
              <a:t> природа, духовна культура) </a:t>
            </a:r>
            <a:r>
              <a:rPr lang="ru-RU" sz="2400" dirty="0" err="1" smtClean="0">
                <a:solidFill>
                  <a:srgbClr val="000000"/>
                </a:solidFill>
              </a:rPr>
              <a:t>і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humanus</a:t>
            </a:r>
            <a:r>
              <a:rPr lang="ru-RU" sz="2400" dirty="0" smtClean="0">
                <a:solidFill>
                  <a:srgbClr val="000000"/>
                </a:solidFill>
              </a:rPr>
              <a:t> (</a:t>
            </a:r>
            <a:r>
              <a:rPr lang="ru-RU" sz="2400" dirty="0" err="1" smtClean="0">
                <a:solidFill>
                  <a:srgbClr val="000000"/>
                </a:solidFill>
              </a:rPr>
              <a:t>людський</a:t>
            </a:r>
            <a:r>
              <a:rPr lang="ru-RU" sz="2400" dirty="0" smtClean="0">
                <a:solidFill>
                  <a:srgbClr val="000000"/>
                </a:solidFill>
              </a:rPr>
              <a:t>), </a:t>
            </a:r>
            <a:r>
              <a:rPr lang="ru-RU" sz="2400" dirty="0" err="1" smtClean="0">
                <a:solidFill>
                  <a:srgbClr val="000000"/>
                </a:solidFill>
              </a:rPr>
              <a:t>і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позначає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ідеологію</a:t>
            </a:r>
            <a:r>
              <a:rPr lang="ru-RU" sz="2400" dirty="0" smtClean="0">
                <a:solidFill>
                  <a:srgbClr val="000000"/>
                </a:solidFill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</a:rPr>
              <a:t>спрямовану</a:t>
            </a:r>
            <a:r>
              <a:rPr lang="ru-RU" sz="2400" dirty="0" smtClean="0">
                <a:solidFill>
                  <a:srgbClr val="000000"/>
                </a:solidFill>
              </a:rPr>
              <a:t> до </a:t>
            </a:r>
            <a:r>
              <a:rPr lang="ru-RU" sz="2400" dirty="0" err="1" smtClean="0">
                <a:solidFill>
                  <a:srgbClr val="000000"/>
                </a:solidFill>
              </a:rPr>
              <a:t>людини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5" name="Рисунок 4" descr="shutterstock_87702748-Copiar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5166320"/>
            <a:ext cx="1691680" cy="1691680"/>
          </a:xfrm>
          <a:prstGeom prst="rect">
            <a:avLst/>
          </a:prstGeom>
        </p:spPr>
      </p:pic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0" y="6488668"/>
            <a:ext cx="1043608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/>
              <a:t>Зміст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Доба Відродження в живописі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r>
              <a:rPr lang="ru-RU" sz="1600" b="1" dirty="0" err="1" smtClean="0">
                <a:solidFill>
                  <a:srgbClr val="000000"/>
                </a:solidFill>
              </a:rPr>
              <a:t>Образотворче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мистецтво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Відродження</a:t>
            </a:r>
            <a:r>
              <a:rPr lang="ru-RU" sz="1600" b="1" dirty="0" smtClean="0">
                <a:solidFill>
                  <a:srgbClr val="000000"/>
                </a:solidFill>
              </a:rPr>
              <a:t> у </a:t>
            </a:r>
            <a:r>
              <a:rPr lang="ru-RU" sz="1600" b="1" dirty="0" err="1" smtClean="0">
                <a:solidFill>
                  <a:srgbClr val="000000"/>
                </a:solidFill>
              </a:rPr>
              <a:t>багатьох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відношеннях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представляє</a:t>
            </a:r>
            <a:r>
              <a:rPr lang="ru-RU" sz="1600" b="1" dirty="0" smtClean="0">
                <a:solidFill>
                  <a:srgbClr val="000000"/>
                </a:solidFill>
              </a:rPr>
              <a:t> контраст </a:t>
            </a:r>
            <a:r>
              <a:rPr lang="ru-RU" sz="1600" b="1" dirty="0" err="1" smtClean="0">
                <a:solidFill>
                  <a:srgbClr val="000000"/>
                </a:solidFill>
              </a:rPr>
              <a:t>середньовічному</a:t>
            </a:r>
            <a:r>
              <a:rPr lang="ru-RU" sz="1600" b="1" dirty="0" smtClean="0">
                <a:solidFill>
                  <a:srgbClr val="000000"/>
                </a:solidFill>
              </a:rPr>
              <a:t>. </a:t>
            </a:r>
            <a:br>
              <a:rPr lang="ru-RU" sz="1600" b="1" dirty="0" smtClean="0">
                <a:solidFill>
                  <a:srgbClr val="000000"/>
                </a:solidFill>
              </a:rPr>
            </a:br>
            <a:r>
              <a:rPr lang="ru-RU" sz="1600" b="1" dirty="0" err="1" smtClean="0">
                <a:solidFill>
                  <a:srgbClr val="000000"/>
                </a:solidFill>
              </a:rPr>
              <a:t>Воно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знаменує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становлення</a:t>
            </a:r>
            <a:r>
              <a:rPr lang="ru-RU" sz="1600" b="1" dirty="0" smtClean="0">
                <a:solidFill>
                  <a:srgbClr val="000000"/>
                </a:solidFill>
              </a:rPr>
              <a:t> </a:t>
            </a:r>
            <a:r>
              <a:rPr lang="ru-RU" sz="1600" b="1" dirty="0" err="1" smtClean="0">
                <a:solidFill>
                  <a:srgbClr val="000000"/>
                </a:solidFill>
              </a:rPr>
              <a:t>реалізму</a:t>
            </a:r>
            <a:r>
              <a:rPr lang="ru-RU" sz="1600" b="1" dirty="0" smtClean="0">
                <a:solidFill>
                  <a:srgbClr val="000000"/>
                </a:solidFill>
              </a:rPr>
              <a:t> </a:t>
            </a:r>
            <a:r>
              <a:rPr lang="ru-RU" sz="1600" b="1" dirty="0" err="1" smtClean="0">
                <a:solidFill>
                  <a:srgbClr val="000000"/>
                </a:solidFill>
              </a:rPr>
              <a:t>надовго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визначив</a:t>
            </a:r>
            <a:r>
              <a:rPr lang="ru-RU" sz="1600" b="1" dirty="0" smtClean="0">
                <a:solidFill>
                  <a:srgbClr val="000000"/>
                </a:solidFill>
              </a:rPr>
              <a:t> </a:t>
            </a:r>
            <a:r>
              <a:rPr lang="ru-RU" sz="1600" b="1" dirty="0" err="1" smtClean="0">
                <a:solidFill>
                  <a:srgbClr val="000000"/>
                </a:solidFill>
              </a:rPr>
              <a:t>розвиток</a:t>
            </a:r>
            <a:r>
              <a:rPr lang="ru-RU" sz="1600" b="1" dirty="0" smtClean="0">
                <a:solidFill>
                  <a:srgbClr val="000000"/>
                </a:solidFill>
              </a:rPr>
              <a:t> </a:t>
            </a:r>
            <a:r>
              <a:rPr lang="ru-RU" sz="1600" b="1" dirty="0" err="1" smtClean="0">
                <a:solidFill>
                  <a:srgbClr val="000000"/>
                </a:solidFill>
              </a:rPr>
              <a:t>європейської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художньої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культури</a:t>
            </a:r>
            <a:r>
              <a:rPr lang="ru-RU" sz="1600" b="1" dirty="0" smtClean="0">
                <a:solidFill>
                  <a:srgbClr val="000000"/>
                </a:solidFill>
              </a:rPr>
              <a:t>. </a:t>
            </a:r>
            <a:br>
              <a:rPr lang="ru-RU" sz="1600" b="1" dirty="0" smtClean="0">
                <a:solidFill>
                  <a:srgbClr val="000000"/>
                </a:solidFill>
              </a:rPr>
            </a:br>
            <a:r>
              <a:rPr lang="ru-RU" sz="1600" b="1" dirty="0" err="1" smtClean="0">
                <a:solidFill>
                  <a:srgbClr val="000000"/>
                </a:solidFill>
              </a:rPr>
              <a:t>Це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позначилося</a:t>
            </a:r>
            <a:r>
              <a:rPr lang="ru-RU" sz="1600" b="1" dirty="0" smtClean="0">
                <a:solidFill>
                  <a:srgbClr val="000000"/>
                </a:solidFill>
              </a:rPr>
              <a:t> не </a:t>
            </a:r>
            <a:r>
              <a:rPr lang="ru-RU" sz="1600" b="1" dirty="0" err="1" smtClean="0">
                <a:solidFill>
                  <a:srgbClr val="000000"/>
                </a:solidFill>
              </a:rPr>
              <a:t>тільки</a:t>
            </a:r>
            <a:r>
              <a:rPr lang="ru-RU" sz="1600" b="1" dirty="0" smtClean="0">
                <a:solidFill>
                  <a:srgbClr val="000000"/>
                </a:solidFill>
              </a:rPr>
              <a:t> в </a:t>
            </a:r>
            <a:r>
              <a:rPr lang="ru-RU" sz="1600" b="1" dirty="0" err="1" smtClean="0">
                <a:solidFill>
                  <a:srgbClr val="000000"/>
                </a:solidFill>
              </a:rPr>
              <a:t>поширенні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світських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зображень</a:t>
            </a:r>
            <a:r>
              <a:rPr lang="ru-RU" sz="1600" b="1" dirty="0" smtClean="0">
                <a:solidFill>
                  <a:srgbClr val="000000"/>
                </a:solidFill>
              </a:rPr>
              <a:t>, </a:t>
            </a:r>
            <a:r>
              <a:rPr lang="ru-RU" sz="1600" b="1" dirty="0" err="1" smtClean="0">
                <a:solidFill>
                  <a:srgbClr val="000000"/>
                </a:solidFill>
              </a:rPr>
              <a:t>в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розвитку</a:t>
            </a:r>
            <a:r>
              <a:rPr lang="ru-RU" sz="1600" b="1" dirty="0" smtClean="0">
                <a:solidFill>
                  <a:srgbClr val="000000"/>
                </a:solidFill>
              </a:rPr>
              <a:t> портрета </a:t>
            </a:r>
            <a:r>
              <a:rPr lang="ru-RU" sz="1600" b="1" dirty="0" err="1" smtClean="0">
                <a:solidFill>
                  <a:srgbClr val="000000"/>
                </a:solidFill>
              </a:rPr>
              <a:t>і</a:t>
            </a:r>
            <a:r>
              <a:rPr lang="ru-RU" sz="1600" b="1" dirty="0" smtClean="0">
                <a:solidFill>
                  <a:srgbClr val="000000"/>
                </a:solidFill>
              </a:rPr>
              <a:t> </a:t>
            </a:r>
            <a:r>
              <a:rPr lang="ru-RU" sz="1600" b="1" dirty="0" smtClean="0">
                <a:solidFill>
                  <a:srgbClr val="000000"/>
                </a:solidFill>
              </a:rPr>
              <a:t>пейзажу</a:t>
            </a:r>
            <a:r>
              <a:rPr lang="ru-RU" sz="1600" b="1" dirty="0" smtClean="0">
                <a:solidFill>
                  <a:srgbClr val="000000"/>
                </a:solidFill>
              </a:rPr>
              <a:t> </a:t>
            </a:r>
            <a:r>
              <a:rPr lang="ru-RU" sz="1600" b="1" dirty="0" err="1" smtClean="0">
                <a:solidFill>
                  <a:srgbClr val="000000"/>
                </a:solidFill>
              </a:rPr>
              <a:t>або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нової</a:t>
            </a:r>
            <a:r>
              <a:rPr lang="ru-RU" sz="1600" b="1" dirty="0" smtClean="0">
                <a:solidFill>
                  <a:srgbClr val="000000"/>
                </a:solidFill>
              </a:rPr>
              <a:t>, </a:t>
            </a:r>
            <a:r>
              <a:rPr lang="ru-RU" sz="1600" b="1" dirty="0" err="1" smtClean="0">
                <a:solidFill>
                  <a:srgbClr val="000000"/>
                </a:solidFill>
              </a:rPr>
              <a:t>іноді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майже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жанровій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інтерпретації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релігійних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сюжетів</a:t>
            </a:r>
            <a:r>
              <a:rPr lang="ru-RU" sz="1600" b="1" dirty="0" smtClean="0">
                <a:solidFill>
                  <a:srgbClr val="000000"/>
                </a:solidFill>
              </a:rPr>
              <a:t>, </a:t>
            </a:r>
            <a:r>
              <a:rPr lang="ru-RU" sz="1600" b="1" dirty="0" err="1" smtClean="0">
                <a:solidFill>
                  <a:srgbClr val="000000"/>
                </a:solidFill>
              </a:rPr>
              <a:t>але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і</a:t>
            </a:r>
            <a:r>
              <a:rPr lang="ru-RU" sz="1600" b="1" dirty="0" smtClean="0">
                <a:solidFill>
                  <a:srgbClr val="000000"/>
                </a:solidFill>
              </a:rPr>
              <a:t> в радикальному </a:t>
            </a:r>
            <a:r>
              <a:rPr lang="ru-RU" sz="1600" b="1" dirty="0" err="1" smtClean="0">
                <a:solidFill>
                  <a:srgbClr val="000000"/>
                </a:solidFill>
              </a:rPr>
              <a:t>оновленні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всієї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художньої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системи</a:t>
            </a:r>
            <a:r>
              <a:rPr lang="ru-RU" sz="1600" b="1" dirty="0" smtClean="0">
                <a:solidFill>
                  <a:srgbClr val="000000"/>
                </a:solidFill>
              </a:rPr>
              <a:t>. В </a:t>
            </a:r>
            <a:r>
              <a:rPr lang="ru-RU" sz="1600" b="1" dirty="0" err="1" smtClean="0">
                <a:solidFill>
                  <a:srgbClr val="000000"/>
                </a:solidFill>
              </a:rPr>
              <a:t>епоху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Відродження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об'єктивне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зображення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світу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було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побачене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очима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людини</a:t>
            </a:r>
            <a:r>
              <a:rPr lang="ru-RU" sz="1600" b="1" dirty="0" smtClean="0">
                <a:solidFill>
                  <a:srgbClr val="000000"/>
                </a:solidFill>
              </a:rPr>
              <a:t>, тому </a:t>
            </a:r>
            <a:r>
              <a:rPr lang="ru-RU" sz="1600" b="1" dirty="0" err="1" smtClean="0">
                <a:solidFill>
                  <a:srgbClr val="000000"/>
                </a:solidFill>
              </a:rPr>
              <a:t>однією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з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важливих</a:t>
            </a:r>
            <a:r>
              <a:rPr lang="ru-RU" sz="1600" b="1" dirty="0" smtClean="0">
                <a:solidFill>
                  <a:srgbClr val="000000"/>
                </a:solidFill>
              </a:rPr>
              <a:t> проблем, </a:t>
            </a:r>
            <a:r>
              <a:rPr lang="ru-RU" sz="1600" b="1" dirty="0" err="1" smtClean="0">
                <a:solidFill>
                  <a:srgbClr val="000000"/>
                </a:solidFill>
              </a:rPr>
              <a:t>що</a:t>
            </a:r>
            <a:r>
              <a:rPr lang="ru-RU" sz="1600" b="1" dirty="0" smtClean="0">
                <a:solidFill>
                  <a:srgbClr val="000000"/>
                </a:solidFill>
              </a:rPr>
              <a:t> стали перед художниками, </a:t>
            </a:r>
            <a:r>
              <a:rPr lang="ru-RU" sz="1600" b="1" dirty="0" err="1" smtClean="0">
                <a:solidFill>
                  <a:srgbClr val="000000"/>
                </a:solidFill>
              </a:rPr>
              <a:t>була</a:t>
            </a:r>
            <a:r>
              <a:rPr lang="ru-RU" sz="1600" b="1" dirty="0" smtClean="0">
                <a:solidFill>
                  <a:srgbClr val="000000"/>
                </a:solidFill>
              </a:rPr>
              <a:t> проблема простору</a:t>
            </a:r>
            <a:r>
              <a:rPr lang="ru-RU" sz="1600" b="1" dirty="0" smtClean="0">
                <a:solidFill>
                  <a:srgbClr val="000000"/>
                </a:solidFill>
              </a:rPr>
              <a:t>.</a:t>
            </a:r>
            <a:r>
              <a:rPr lang="ru-RU" sz="1600" b="1" dirty="0" smtClean="0">
                <a:solidFill>
                  <a:srgbClr val="000000"/>
                </a:solidFill>
              </a:rPr>
              <a:t> </a:t>
            </a:r>
            <a:endParaRPr lang="ru-RU" sz="1600" b="1" dirty="0" smtClean="0">
              <a:solidFill>
                <a:srgbClr val="000000"/>
              </a:solidFill>
            </a:endParaRPr>
          </a:p>
          <a:p>
            <a:r>
              <a:rPr lang="ru-RU" sz="1600" b="1" dirty="0" smtClean="0">
                <a:solidFill>
                  <a:srgbClr val="000000"/>
                </a:solidFill>
              </a:rPr>
              <a:t>Разом </a:t>
            </a:r>
            <a:r>
              <a:rPr lang="ru-RU" sz="1600" b="1" dirty="0" err="1" smtClean="0">
                <a:solidFill>
                  <a:srgbClr val="000000"/>
                </a:solidFill>
              </a:rPr>
              <a:t>з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тим</a:t>
            </a:r>
            <a:r>
              <a:rPr lang="ru-RU" sz="1600" b="1" dirty="0" smtClean="0">
                <a:solidFill>
                  <a:srgbClr val="000000"/>
                </a:solidFill>
              </a:rPr>
              <a:t>, </a:t>
            </a:r>
            <a:r>
              <a:rPr lang="ru-RU" sz="1600" b="1" dirty="0" err="1" smtClean="0">
                <a:solidFill>
                  <a:srgbClr val="000000"/>
                </a:solidFill>
              </a:rPr>
              <a:t>склавшись</a:t>
            </a:r>
            <a:r>
              <a:rPr lang="ru-RU" sz="1600" b="1" dirty="0" smtClean="0">
                <a:solidFill>
                  <a:srgbClr val="000000"/>
                </a:solidFill>
              </a:rPr>
              <a:t> в </a:t>
            </a:r>
            <a:r>
              <a:rPr lang="ru-RU" sz="1600" b="1" dirty="0" err="1" smtClean="0">
                <a:solidFill>
                  <a:srgbClr val="000000"/>
                </a:solidFill>
              </a:rPr>
              <a:t>інших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історичних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умовах</a:t>
            </a:r>
            <a:r>
              <a:rPr lang="ru-RU" sz="1600" b="1" dirty="0" smtClean="0">
                <a:solidFill>
                  <a:srgbClr val="000000"/>
                </a:solidFill>
              </a:rPr>
              <a:t>, </a:t>
            </a:r>
            <a:r>
              <a:rPr lang="ru-RU" sz="1600" b="1" dirty="0" err="1" smtClean="0">
                <a:solidFill>
                  <a:srgbClr val="000000"/>
                </a:solidFill>
              </a:rPr>
              <a:t>ввібравши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в</a:t>
            </a:r>
            <a:r>
              <a:rPr lang="ru-RU" sz="1600" b="1" dirty="0" smtClean="0">
                <a:solidFill>
                  <a:srgbClr val="000000"/>
                </a:solidFill>
              </a:rPr>
              <a:t> себе </a:t>
            </a:r>
            <a:r>
              <a:rPr lang="ru-RU" sz="1600" b="1" dirty="0" err="1" smtClean="0">
                <a:solidFill>
                  <a:srgbClr val="000000"/>
                </a:solidFill>
              </a:rPr>
              <a:t>традиції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романського</a:t>
            </a:r>
            <a:r>
              <a:rPr lang="ru-RU" sz="1600" b="1" dirty="0" smtClean="0">
                <a:solidFill>
                  <a:srgbClr val="000000"/>
                </a:solidFill>
              </a:rPr>
              <a:t> стилю </a:t>
            </a:r>
            <a:r>
              <a:rPr lang="ru-RU" sz="1600" b="1" dirty="0" err="1" smtClean="0">
                <a:solidFill>
                  <a:srgbClr val="000000"/>
                </a:solidFill>
              </a:rPr>
              <a:t>і</a:t>
            </a:r>
            <a:r>
              <a:rPr lang="ru-RU" sz="1600" b="1" dirty="0" smtClean="0">
                <a:solidFill>
                  <a:srgbClr val="000000"/>
                </a:solidFill>
              </a:rPr>
              <a:t> готики, </a:t>
            </a:r>
            <a:r>
              <a:rPr lang="ru-RU" sz="1600" b="1" dirty="0" err="1" smtClean="0">
                <a:solidFill>
                  <a:srgbClr val="000000"/>
                </a:solidFill>
              </a:rPr>
              <a:t>мистецтво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Відродження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несе</a:t>
            </a:r>
            <a:r>
              <a:rPr lang="ru-RU" sz="1600" b="1" dirty="0" smtClean="0">
                <a:solidFill>
                  <a:srgbClr val="000000"/>
                </a:solidFill>
              </a:rPr>
              <a:t> в </a:t>
            </a:r>
            <a:r>
              <a:rPr lang="ru-RU" sz="1600" b="1" dirty="0" err="1" smtClean="0">
                <a:solidFill>
                  <a:srgbClr val="000000"/>
                </a:solidFill>
              </a:rPr>
              <a:t>собі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друк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свого</a:t>
            </a:r>
            <a:r>
              <a:rPr lang="ru-RU" sz="1600" b="1" dirty="0" smtClean="0">
                <a:solidFill>
                  <a:srgbClr val="000000"/>
                </a:solidFill>
              </a:rPr>
              <a:t> часу. У </a:t>
            </a:r>
            <a:r>
              <a:rPr lang="ru-RU" sz="1600" b="1" dirty="0" err="1" smtClean="0">
                <a:solidFill>
                  <a:srgbClr val="000000"/>
                </a:solidFill>
              </a:rPr>
              <a:t>порівнянні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з</a:t>
            </a:r>
            <a:r>
              <a:rPr lang="ru-RU" sz="1600" b="1" dirty="0" smtClean="0">
                <a:solidFill>
                  <a:srgbClr val="000000"/>
                </a:solidFill>
              </a:rPr>
              <a:t> </a:t>
            </a:r>
            <a:r>
              <a:rPr lang="ru-RU" sz="1600" b="1" dirty="0" err="1" smtClean="0">
                <a:solidFill>
                  <a:srgbClr val="000000"/>
                </a:solidFill>
              </a:rPr>
              <a:t>мистецтвом</a:t>
            </a:r>
            <a:r>
              <a:rPr lang="ru-RU" sz="1600" b="1" dirty="0" smtClean="0">
                <a:solidFill>
                  <a:srgbClr val="000000"/>
                </a:solidFill>
              </a:rPr>
              <a:t> </a:t>
            </a:r>
            <a:r>
              <a:rPr lang="ru-RU" sz="1600" b="1" dirty="0" err="1" smtClean="0">
                <a:solidFill>
                  <a:srgbClr val="000000"/>
                </a:solidFill>
              </a:rPr>
              <a:t>класичної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давнини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духовний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світ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людини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стає</a:t>
            </a:r>
            <a:r>
              <a:rPr lang="ru-RU" sz="1600" b="1" dirty="0" smtClean="0">
                <a:solidFill>
                  <a:srgbClr val="000000"/>
                </a:solidFill>
              </a:rPr>
              <a:t> все </a:t>
            </a:r>
            <a:r>
              <a:rPr lang="ru-RU" sz="1600" b="1" dirty="0" err="1" smtClean="0">
                <a:solidFill>
                  <a:srgbClr val="000000"/>
                </a:solidFill>
              </a:rPr>
              <a:t>більш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складним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і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багатогранним</a:t>
            </a:r>
            <a:r>
              <a:rPr lang="ru-RU" sz="1600" b="1" dirty="0" smtClean="0">
                <a:solidFill>
                  <a:srgbClr val="000000"/>
                </a:solidFill>
              </a:rPr>
              <a:t>. </a:t>
            </a:r>
            <a:br>
              <a:rPr lang="ru-RU" sz="1600" b="1" dirty="0" smtClean="0">
                <a:solidFill>
                  <a:srgbClr val="000000"/>
                </a:solidFill>
              </a:rPr>
            </a:br>
            <a:r>
              <a:rPr lang="ru-RU" sz="1600" b="1" dirty="0" err="1" smtClean="0">
                <a:solidFill>
                  <a:srgbClr val="000000"/>
                </a:solidFill>
              </a:rPr>
              <a:t>Роботи</a:t>
            </a:r>
            <a:r>
              <a:rPr lang="ru-RU" sz="1600" b="1" dirty="0" smtClean="0">
                <a:solidFill>
                  <a:srgbClr val="000000"/>
                </a:solidFill>
              </a:rPr>
              <a:t> </a:t>
            </a:r>
            <a:r>
              <a:rPr lang="ru-RU" sz="1600" b="1" dirty="0" err="1" smtClean="0">
                <a:solidFill>
                  <a:srgbClr val="000000"/>
                </a:solidFill>
              </a:rPr>
              <a:t>художників</a:t>
            </a:r>
            <a:r>
              <a:rPr lang="ru-RU" sz="1600" b="1" dirty="0" smtClean="0">
                <a:solidFill>
                  <a:srgbClr val="000000"/>
                </a:solidFill>
              </a:rPr>
              <a:t> </a:t>
            </a:r>
            <a:r>
              <a:rPr lang="ru-RU" sz="1600" b="1" dirty="0" err="1" smtClean="0">
                <a:solidFill>
                  <a:srgbClr val="000000"/>
                </a:solidFill>
              </a:rPr>
              <a:t>стають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підписними</a:t>
            </a:r>
            <a:r>
              <a:rPr lang="ru-RU" sz="1600" b="1" dirty="0" smtClean="0">
                <a:solidFill>
                  <a:srgbClr val="000000"/>
                </a:solidFill>
              </a:rPr>
              <a:t>, </a:t>
            </a:r>
            <a:r>
              <a:rPr lang="ru-RU" sz="1600" b="1" dirty="0" err="1" smtClean="0">
                <a:solidFill>
                  <a:srgbClr val="000000"/>
                </a:solidFill>
              </a:rPr>
              <a:t>тобто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підкреслено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авторськими</a:t>
            </a:r>
            <a:r>
              <a:rPr lang="ru-RU" sz="1600" b="1" dirty="0" smtClean="0">
                <a:solidFill>
                  <a:srgbClr val="000000"/>
                </a:solidFill>
              </a:rPr>
              <a:t>. Все </a:t>
            </a:r>
            <a:r>
              <a:rPr lang="ru-RU" sz="1600" b="1" dirty="0" err="1" smtClean="0">
                <a:solidFill>
                  <a:srgbClr val="000000"/>
                </a:solidFill>
              </a:rPr>
              <a:t>більше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з'являється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автопортретів</a:t>
            </a:r>
            <a:r>
              <a:rPr lang="ru-RU" sz="1600" b="1" dirty="0" smtClean="0">
                <a:solidFill>
                  <a:srgbClr val="000000"/>
                </a:solidFill>
              </a:rPr>
              <a:t>. </a:t>
            </a:r>
            <a:r>
              <a:rPr lang="ru-RU" sz="1600" b="1" dirty="0" err="1" smtClean="0">
                <a:solidFill>
                  <a:srgbClr val="000000"/>
                </a:solidFill>
              </a:rPr>
              <a:t>Безсумнівним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ознакою</a:t>
            </a:r>
            <a:r>
              <a:rPr lang="ru-RU" sz="1600" b="1" dirty="0" smtClean="0">
                <a:solidFill>
                  <a:srgbClr val="000000"/>
                </a:solidFill>
              </a:rPr>
              <a:t> нового </a:t>
            </a:r>
            <a:r>
              <a:rPr lang="ru-RU" sz="1600" b="1" dirty="0" err="1" smtClean="0">
                <a:solidFill>
                  <a:srgbClr val="000000"/>
                </a:solidFill>
              </a:rPr>
              <a:t>самосвідомості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є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і</a:t>
            </a:r>
            <a:r>
              <a:rPr lang="ru-RU" sz="1600" b="1" dirty="0" smtClean="0">
                <a:solidFill>
                  <a:srgbClr val="000000"/>
                </a:solidFill>
              </a:rPr>
              <a:t> те, </a:t>
            </a:r>
            <a:r>
              <a:rPr lang="ru-RU" sz="1600" b="1" dirty="0" err="1" smtClean="0">
                <a:solidFill>
                  <a:srgbClr val="000000"/>
                </a:solidFill>
              </a:rPr>
              <a:t>що</a:t>
            </a:r>
            <a:r>
              <a:rPr lang="ru-RU" sz="1600" b="1" dirty="0" smtClean="0">
                <a:solidFill>
                  <a:srgbClr val="000000"/>
                </a:solidFill>
              </a:rPr>
              <a:t> художники все </a:t>
            </a:r>
            <a:r>
              <a:rPr lang="ru-RU" sz="1600" b="1" dirty="0" err="1" smtClean="0">
                <a:solidFill>
                  <a:srgbClr val="000000"/>
                </a:solidFill>
              </a:rPr>
              <a:t>частіше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ухиляються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від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прямих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замовлень</a:t>
            </a:r>
            <a:r>
              <a:rPr lang="ru-RU" sz="1600" b="1" dirty="0" smtClean="0">
                <a:solidFill>
                  <a:srgbClr val="000000"/>
                </a:solidFill>
              </a:rPr>
              <a:t>, </a:t>
            </a:r>
            <a:r>
              <a:rPr lang="ru-RU" sz="1600" b="1" dirty="0" err="1" smtClean="0">
                <a:solidFill>
                  <a:srgbClr val="000000"/>
                </a:solidFill>
              </a:rPr>
              <a:t>віддаючись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роботі</a:t>
            </a:r>
            <a:r>
              <a:rPr lang="ru-RU" sz="1600" b="1" dirty="0" smtClean="0">
                <a:solidFill>
                  <a:srgbClr val="000000"/>
                </a:solidFill>
              </a:rPr>
              <a:t> за </a:t>
            </a:r>
            <a:r>
              <a:rPr lang="ru-RU" sz="1600" b="1" dirty="0" err="1" smtClean="0">
                <a:solidFill>
                  <a:srgbClr val="000000"/>
                </a:solidFill>
              </a:rPr>
              <a:t>внутрішнім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бажанням</a:t>
            </a:r>
            <a:r>
              <a:rPr lang="ru-RU" sz="1600" b="1" dirty="0" smtClean="0">
                <a:solidFill>
                  <a:srgbClr val="000000"/>
                </a:solidFill>
              </a:rPr>
              <a:t>. До </a:t>
            </a:r>
            <a:r>
              <a:rPr lang="ru-RU" sz="1600" b="1" dirty="0" err="1" smtClean="0">
                <a:solidFill>
                  <a:srgbClr val="000000"/>
                </a:solidFill>
              </a:rPr>
              <a:t>кінця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</a:rPr>
              <a:t>XIV </a:t>
            </a:r>
            <a:r>
              <a:rPr lang="ru-RU" sz="1600" b="1" dirty="0" err="1" smtClean="0">
                <a:solidFill>
                  <a:srgbClr val="000000"/>
                </a:solidFill>
              </a:rPr>
              <a:t>століття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відчутно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змінюється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і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зовнішнє</a:t>
            </a:r>
            <a:r>
              <a:rPr lang="ru-RU" sz="1600" b="1" dirty="0" smtClean="0">
                <a:solidFill>
                  <a:srgbClr val="000000"/>
                </a:solidFill>
              </a:rPr>
              <a:t> становище художника в </a:t>
            </a:r>
            <a:r>
              <a:rPr lang="ru-RU" sz="1600" b="1" dirty="0" err="1" smtClean="0">
                <a:solidFill>
                  <a:srgbClr val="000000"/>
                </a:solidFill>
              </a:rPr>
              <a:t>суспільстві</a:t>
            </a:r>
            <a:r>
              <a:rPr lang="ru-RU" sz="1600" b="1" dirty="0" smtClean="0">
                <a:solidFill>
                  <a:srgbClr val="000000"/>
                </a:solidFill>
              </a:rPr>
              <a:t>. </a:t>
            </a:r>
            <a:endParaRPr lang="ru-RU" sz="1600" b="1" dirty="0">
              <a:solidFill>
                <a:srgbClr val="000000"/>
              </a:solidFill>
            </a:endParaRPr>
          </a:p>
        </p:txBody>
      </p:sp>
      <p:pic>
        <p:nvPicPr>
          <p:cNvPr id="5" name="Рисунок 4" descr="9ea61024be_183401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5912738"/>
            <a:ext cx="1259632" cy="945262"/>
          </a:xfrm>
          <a:prstGeom prst="rect">
            <a:avLst/>
          </a:prstGeom>
        </p:spPr>
      </p:pic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0" y="6488668"/>
            <a:ext cx="1043608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/>
              <a:t>Зміст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69160"/>
            <a:ext cx="2339752" cy="1988840"/>
          </a:xfrm>
        </p:spPr>
        <p:txBody>
          <a:bodyPr/>
          <a:lstStyle/>
          <a:p>
            <a:pPr algn="l"/>
            <a:r>
              <a:rPr lang="uk-UA" sz="2800" dirty="0" err="1" smtClean="0"/>
              <a:t>Рафаєль</a:t>
            </a:r>
            <a:r>
              <a:rPr lang="uk-UA" sz="2800" dirty="0" smtClean="0"/>
              <a:t> Санті</a:t>
            </a:r>
            <a:br>
              <a:rPr lang="uk-UA" sz="2800" dirty="0" smtClean="0"/>
            </a:br>
            <a:r>
              <a:rPr lang="uk-UA" sz="2800" dirty="0" err="1" smtClean="0"/>
              <a:t>“Сікстинська</a:t>
            </a:r>
            <a:r>
              <a:rPr lang="uk-UA" sz="2800" dirty="0" smtClean="0"/>
              <a:t> </a:t>
            </a:r>
            <a:r>
              <a:rPr lang="uk-UA" sz="2800" dirty="0" err="1" smtClean="0"/>
              <a:t>мадонна”</a:t>
            </a:r>
            <a:endParaRPr lang="ru-RU" sz="2800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0"/>
            <a:ext cx="501777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2800" b="1" dirty="0" smtClean="0"/>
              <a:t>Леонардо да Винчи «Тайная вечеря»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vechery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539552" y="504254"/>
            <a:ext cx="8100393" cy="63537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/>
          <a:lstStyle/>
          <a:p>
            <a:pPr algn="l"/>
            <a:r>
              <a:rPr lang="ru-RU" sz="3600" b="1" dirty="0" smtClean="0"/>
              <a:t>Тициан "Любовь земная и Любовь небесная"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2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-4450" y="1988840"/>
            <a:ext cx="9148450" cy="31409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7112"/>
            <a:ext cx="2051720" cy="2420888"/>
          </a:xfrm>
        </p:spPr>
        <p:txBody>
          <a:bodyPr/>
          <a:lstStyle/>
          <a:p>
            <a:r>
              <a:rPr lang="ru-RU" sz="2800" dirty="0" smtClean="0"/>
              <a:t>Леонардо да Винчи "Мадонна </a:t>
            </a:r>
            <a:r>
              <a:rPr lang="ru-RU" sz="2800" dirty="0" err="1" smtClean="0"/>
              <a:t>Литта</a:t>
            </a:r>
            <a:r>
              <a:rPr lang="ru-RU" sz="2800" dirty="0" smtClean="0"/>
              <a:t>"</a:t>
            </a:r>
            <a:endParaRPr lang="ru-RU" sz="2800" dirty="0"/>
          </a:p>
        </p:txBody>
      </p:sp>
      <p:pic>
        <p:nvPicPr>
          <p:cNvPr id="4" name="Содержимое 3" descr="2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2051720" y="0"/>
            <a:ext cx="5400600" cy="68943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ка1">
  <a:themeElements>
    <a:clrScheme name="Другая 2">
      <a:dk1>
        <a:srgbClr val="5C1F00"/>
      </a:dk1>
      <a:lt1>
        <a:srgbClr val="FFE3D5"/>
      </a:lt1>
      <a:dk2>
        <a:srgbClr val="600000"/>
      </a:dk2>
      <a:lt2>
        <a:srgbClr val="992600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Темка1</Template>
  <TotalTime>207</TotalTime>
  <Words>158</Words>
  <Application>Microsoft Office PowerPoint</Application>
  <PresentationFormat>Экран (4:3)</PresentationFormat>
  <Paragraphs>39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Темка1</vt:lpstr>
      <vt:lpstr>Доба Відродження </vt:lpstr>
      <vt:lpstr>План:</vt:lpstr>
      <vt:lpstr>Доба Відродження в літературі</vt:lpstr>
      <vt:lpstr>Слайд 4</vt:lpstr>
      <vt:lpstr>Доба Відродження в живописі</vt:lpstr>
      <vt:lpstr>Рафаєль Санті “Сікстинська мадонна”</vt:lpstr>
      <vt:lpstr>Леонардо да Винчи «Тайная вечеря» </vt:lpstr>
      <vt:lpstr>Тициан "Любовь земная и Любовь небесная" </vt:lpstr>
      <vt:lpstr>Леонардо да Винчи "Мадонна Литта"</vt:lpstr>
      <vt:lpstr>Леонардо да Винчи «Мона Лиза» </vt:lpstr>
      <vt:lpstr>Сандро Боттичелли «Рождение Венеры» </vt:lpstr>
      <vt:lpstr>Микеланджело "Сотворение Адама</vt:lpstr>
      <vt:lpstr>Доба Відродження у музиці</vt:lpstr>
      <vt:lpstr>Доба Відродження в архітектурі </vt:lpstr>
      <vt:lpstr> собор «Санта-Мария-дель-Фьоре» Джотто ди Бондоне</vt:lpstr>
      <vt:lpstr> Джулио Романо  «Палаццо дель Те»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Доба Відродження </dc:title>
  <dc:creator>Яна</dc:creator>
  <cp:lastModifiedBy>Яна</cp:lastModifiedBy>
  <cp:revision>18</cp:revision>
  <dcterms:created xsi:type="dcterms:W3CDTF">2014-06-03T13:10:55Z</dcterms:created>
  <dcterms:modified xsi:type="dcterms:W3CDTF">2014-06-03T16:48:07Z</dcterms:modified>
</cp:coreProperties>
</file>