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E3D197D-C4D5-4A30-BD4A-6B9636D2BD76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6DC830A-8643-44AD-B98D-39C82FEEE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285992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Архітектура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Стародавнього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Риму – одна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із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найбагатших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у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всьому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світі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вона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гідна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того,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щоб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займати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передові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місця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світовій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культурі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8077200" cy="1714512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Архітектура стародавнього риму</a:t>
            </a:r>
            <a:endParaRPr lang="ru-RU" sz="5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214950"/>
            <a:ext cx="248947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214950"/>
            <a:ext cx="2590765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214950"/>
            <a:ext cx="257176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 err="1" smtClean="0"/>
              <a:t>Архітектура</a:t>
            </a:r>
            <a:r>
              <a:rPr lang="ru-RU" sz="1400" dirty="0" smtClean="0"/>
              <a:t> </a:t>
            </a:r>
            <a:r>
              <a:rPr lang="ru-RU" sz="1400" dirty="0" err="1" smtClean="0"/>
              <a:t>Древнього</a:t>
            </a:r>
            <a:r>
              <a:rPr lang="ru-RU" sz="1400" dirty="0" smtClean="0"/>
              <a:t> Риму </a:t>
            </a:r>
            <a:r>
              <a:rPr lang="ru-RU" sz="1400" dirty="0" err="1" smtClean="0"/>
              <a:t>зробила</a:t>
            </a:r>
            <a:r>
              <a:rPr lang="ru-RU" sz="1400" dirty="0" smtClean="0"/>
              <a:t> </a:t>
            </a:r>
            <a:r>
              <a:rPr lang="ru-RU" sz="1400" dirty="0" err="1" smtClean="0"/>
              <a:t>величезний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внесок</a:t>
            </a:r>
            <a:r>
              <a:rPr lang="ru-RU" sz="1400" dirty="0" smtClean="0"/>
              <a:t> у </a:t>
            </a:r>
            <a:r>
              <a:rPr lang="ru-RU" sz="1400" dirty="0" err="1" smtClean="0"/>
              <a:t>світову</a:t>
            </a:r>
            <a:r>
              <a:rPr lang="ru-RU" sz="1400" dirty="0" smtClean="0"/>
              <a:t> культуру. У </a:t>
            </a:r>
            <a:r>
              <a:rPr lang="ru-RU" sz="1400" dirty="0" err="1" smtClean="0"/>
              <a:t>цей</a:t>
            </a:r>
            <a:r>
              <a:rPr lang="ru-RU" sz="1400" dirty="0" smtClean="0"/>
              <a:t> </a:t>
            </a:r>
            <a:r>
              <a:rPr lang="ru-RU" sz="1400" dirty="0" err="1" smtClean="0"/>
              <a:t>період</a:t>
            </a:r>
            <a:r>
              <a:rPr lang="ru-RU" sz="1400" dirty="0" smtClean="0"/>
              <a:t> </a:t>
            </a:r>
            <a:r>
              <a:rPr lang="ru-RU" sz="1400" dirty="0" err="1" smtClean="0"/>
              <a:t>римляни</a:t>
            </a:r>
            <a:r>
              <a:rPr lang="ru-RU" sz="1400" dirty="0" smtClean="0"/>
              <a:t> </a:t>
            </a:r>
            <a:r>
              <a:rPr lang="ru-RU" sz="1400" dirty="0" err="1" smtClean="0"/>
              <a:t>будують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головним</a:t>
            </a:r>
            <a:r>
              <a:rPr lang="ru-RU" sz="1400" dirty="0" smtClean="0"/>
              <a:t> чином </a:t>
            </a:r>
            <a:r>
              <a:rPr lang="ru-RU" sz="1400" dirty="0" err="1" smtClean="0"/>
              <a:t>споруди</a:t>
            </a:r>
            <a:r>
              <a:rPr lang="ru-RU" sz="1400" dirty="0" smtClean="0"/>
              <a:t> практичного </a:t>
            </a:r>
            <a:r>
              <a:rPr lang="ru-RU" sz="1400" dirty="0" err="1" smtClean="0"/>
              <a:t>призначення</a:t>
            </a:r>
            <a:r>
              <a:rPr lang="ru-RU" sz="1400" dirty="0" smtClean="0"/>
              <a:t> – </a:t>
            </a:r>
            <a:r>
              <a:rPr lang="ru-RU" sz="1400" dirty="0" err="1" smtClean="0"/>
              <a:t>міські</a:t>
            </a:r>
            <a:r>
              <a:rPr lang="ru-RU" sz="1400" dirty="0" smtClean="0"/>
              <a:t> </a:t>
            </a:r>
            <a:r>
              <a:rPr lang="ru-RU" sz="1400" dirty="0" err="1" smtClean="0"/>
              <a:t>мури</a:t>
            </a:r>
            <a:r>
              <a:rPr lang="ru-RU" sz="1400" dirty="0" smtClean="0"/>
              <a:t>, дороги, мости, акведуки, базиліки, </a:t>
            </a:r>
            <a:r>
              <a:rPr lang="ru-RU" sz="1400" dirty="0" err="1" smtClean="0"/>
              <a:t>складські</a:t>
            </a:r>
            <a:r>
              <a:rPr lang="ru-RU" sz="1400" dirty="0" smtClean="0"/>
              <a:t> </a:t>
            </a:r>
            <a:r>
              <a:rPr lang="ru-RU" sz="1400" dirty="0" err="1" smtClean="0"/>
              <a:t>приміщення</a:t>
            </a:r>
            <a:r>
              <a:rPr lang="ru-RU" sz="1400" dirty="0" smtClean="0"/>
              <a:t>, цирки. До </a:t>
            </a:r>
            <a:r>
              <a:rPr lang="ru-RU" sz="1400" dirty="0" err="1" smtClean="0"/>
              <a:t>нашого</a:t>
            </a:r>
            <a:r>
              <a:rPr lang="ru-RU" sz="1400" dirty="0" smtClean="0"/>
              <a:t> часу </a:t>
            </a:r>
            <a:r>
              <a:rPr lang="ru-RU" sz="1400" dirty="0" err="1" smtClean="0"/>
              <a:t>функціонує</a:t>
            </a:r>
            <a:r>
              <a:rPr lang="ru-RU" sz="1400" dirty="0" smtClean="0"/>
              <a:t> Аппієва дорога, </a:t>
            </a:r>
            <a:r>
              <a:rPr lang="ru-RU" sz="1400" dirty="0" err="1" smtClean="0"/>
              <a:t>побудована</a:t>
            </a:r>
            <a:r>
              <a:rPr lang="ru-RU" sz="1400" dirty="0" smtClean="0"/>
              <a:t> у 312 р. до н.е., </a:t>
            </a:r>
            <a:r>
              <a:rPr lang="ru-RU" sz="1400" dirty="0" err="1" smtClean="0"/>
              <a:t>водопровід</a:t>
            </a:r>
            <a:r>
              <a:rPr lang="ru-RU" sz="1400" dirty="0" smtClean="0"/>
              <a:t> </a:t>
            </a:r>
            <a:r>
              <a:rPr lang="ru-RU" sz="1400" dirty="0" err="1" smtClean="0"/>
              <a:t>Аква</a:t>
            </a:r>
            <a:r>
              <a:rPr lang="ru-RU" sz="1400" dirty="0" smtClean="0"/>
              <a:t> </a:t>
            </a:r>
            <a:r>
              <a:rPr lang="ru-RU" sz="1400" dirty="0" err="1" smtClean="0"/>
              <a:t>Аппіа</a:t>
            </a:r>
            <a:r>
              <a:rPr lang="ru-RU" sz="1400" dirty="0" smtClean="0"/>
              <a:t> </a:t>
            </a:r>
            <a:r>
              <a:rPr lang="ru-RU" sz="1400" dirty="0" err="1" smtClean="0"/>
              <a:t>завдовжки</a:t>
            </a:r>
            <a:r>
              <a:rPr lang="ru-RU" sz="1400" dirty="0" smtClean="0"/>
              <a:t> 16 км 617 м – </a:t>
            </a:r>
            <a:r>
              <a:rPr lang="ru-RU" sz="1400" dirty="0" err="1" smtClean="0"/>
              <a:t>критий</a:t>
            </a:r>
            <a:r>
              <a:rPr lang="ru-RU" sz="1400" dirty="0" smtClean="0"/>
              <a:t> канал, </a:t>
            </a:r>
            <a:r>
              <a:rPr lang="ru-RU" sz="1400" dirty="0" err="1" smtClean="0"/>
              <a:t>місцями</a:t>
            </a:r>
            <a:r>
              <a:rPr lang="ru-RU" sz="1400" dirty="0" smtClean="0"/>
              <a:t> </a:t>
            </a:r>
            <a:r>
              <a:rPr lang="ru-RU" sz="1400" dirty="0" err="1" smtClean="0"/>
              <a:t>порублений</a:t>
            </a:r>
            <a:r>
              <a:rPr lang="ru-RU" sz="1400" dirty="0" smtClean="0"/>
              <a:t> у </a:t>
            </a:r>
            <a:r>
              <a:rPr lang="ru-RU" sz="1400" dirty="0" err="1" smtClean="0"/>
              <a:t>скелі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складений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кам’яних</a:t>
            </a:r>
            <a:r>
              <a:rPr lang="ru-RU" sz="1400" dirty="0" smtClean="0"/>
              <a:t> плит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піднятий</a:t>
            </a:r>
            <a:r>
              <a:rPr lang="ru-RU" sz="1400" dirty="0" smtClean="0"/>
              <a:t> на </a:t>
            </a:r>
            <a:r>
              <a:rPr lang="ru-RU" sz="1400" dirty="0" err="1" smtClean="0"/>
              <a:t>підпорки</a:t>
            </a:r>
            <a:r>
              <a:rPr lang="ru-RU" sz="1400" dirty="0" smtClean="0"/>
              <a:t>, де </a:t>
            </a:r>
            <a:r>
              <a:rPr lang="ru-RU" sz="1400" dirty="0" err="1" smtClean="0"/>
              <a:t>цього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вимагав</a:t>
            </a:r>
            <a:r>
              <a:rPr lang="ru-RU" sz="1400" dirty="0" smtClean="0"/>
              <a:t> </a:t>
            </a:r>
            <a:r>
              <a:rPr lang="ru-RU" sz="1400" dirty="0" err="1" smtClean="0"/>
              <a:t>рельєф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місцевості</a:t>
            </a:r>
            <a:r>
              <a:rPr lang="ru-RU" sz="1400" dirty="0" smtClean="0"/>
              <a:t>. </a:t>
            </a:r>
            <a:r>
              <a:rPr lang="ru-RU" sz="1400" dirty="0" err="1" smtClean="0"/>
              <a:t>Збереглися</a:t>
            </a:r>
            <a:r>
              <a:rPr lang="ru-RU" sz="1400" dirty="0" smtClean="0"/>
              <a:t> </a:t>
            </a:r>
            <a:r>
              <a:rPr lang="ru-RU" sz="1400" dirty="0" err="1" smtClean="0"/>
              <a:t>рештки</a:t>
            </a:r>
            <a:r>
              <a:rPr lang="ru-RU" sz="1400" dirty="0" smtClean="0"/>
              <a:t> базиліки Еміліїв.</a:t>
            </a:r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414340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44" y="5857892"/>
            <a:ext cx="4143404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Аппієва дорога</a:t>
            </a:r>
            <a:endParaRPr lang="ru-RU" sz="40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4143404" cy="423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643438" y="5857892"/>
            <a:ext cx="414340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базиліки Еміліїв.</a:t>
            </a:r>
            <a:endParaRPr lang="ru-RU" sz="40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72560" cy="1285860"/>
          </a:xfrm>
        </p:spPr>
        <p:txBody>
          <a:bodyPr>
            <a:noAutofit/>
          </a:bodyPr>
          <a:lstStyle/>
          <a:p>
            <a:r>
              <a:rPr lang="ru-RU" sz="2800" dirty="0" smtClean="0"/>
              <a:t>Центром </a:t>
            </a:r>
            <a:r>
              <a:rPr lang="ru-RU" sz="2800" dirty="0" err="1" smtClean="0"/>
              <a:t>торговельного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суспільного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життя</a:t>
            </a:r>
            <a:r>
              <a:rPr lang="ru-RU" sz="2800" dirty="0" smtClean="0"/>
              <a:t> Риму </a:t>
            </a:r>
            <a:r>
              <a:rPr lang="ru-RU" sz="2800" dirty="0" err="1" smtClean="0"/>
              <a:t>був</a:t>
            </a:r>
            <a:r>
              <a:rPr lang="ru-RU" sz="2800" dirty="0" smtClean="0"/>
              <a:t> форум Романум – </a:t>
            </a:r>
            <a:r>
              <a:rPr lang="ru-RU" sz="2800" dirty="0" err="1" smtClean="0"/>
              <a:t>площа</a:t>
            </a:r>
            <a:r>
              <a:rPr lang="ru-RU" sz="2800" dirty="0" smtClean="0"/>
              <a:t>, </a:t>
            </a:r>
            <a:r>
              <a:rPr lang="ru-RU" sz="2800" dirty="0" err="1" smtClean="0"/>
              <a:t>навколо</a:t>
            </a:r>
            <a:r>
              <a:rPr lang="ru-RU" sz="2800" dirty="0" smtClean="0"/>
              <a:t> </a:t>
            </a:r>
            <a:r>
              <a:rPr lang="ru-RU" sz="2800" dirty="0" err="1" smtClean="0"/>
              <a:t>якої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розташовувались</a:t>
            </a:r>
            <a:r>
              <a:rPr lang="ru-RU" sz="2800" dirty="0" smtClean="0"/>
              <a:t> </a:t>
            </a:r>
            <a:r>
              <a:rPr lang="ru-RU" sz="2800" dirty="0" err="1" smtClean="0"/>
              <a:t>культові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громадські</a:t>
            </a:r>
            <a:r>
              <a:rPr lang="ru-RU" sz="2800" dirty="0" smtClean="0"/>
              <a:t> </a:t>
            </a:r>
            <a:r>
              <a:rPr lang="ru-RU" sz="2800" dirty="0" err="1" smtClean="0"/>
              <a:t>споруди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878687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Для </a:t>
            </a:r>
            <a:r>
              <a:rPr lang="ru-RU" sz="2000" dirty="0" err="1" smtClean="0"/>
              <a:t>римської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архітектури</a:t>
            </a:r>
            <a:r>
              <a:rPr lang="ru-RU" sz="2000" dirty="0" smtClean="0"/>
              <a:t> </a:t>
            </a:r>
            <a:r>
              <a:rPr lang="ru-RU" sz="2000" dirty="0" err="1" smtClean="0"/>
              <a:t>типовим</a:t>
            </a:r>
            <a:r>
              <a:rPr lang="ru-RU" sz="2000" dirty="0" smtClean="0"/>
              <a:t>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храм Вести,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мав</a:t>
            </a:r>
            <a:r>
              <a:rPr lang="ru-RU" sz="2000" dirty="0" smtClean="0"/>
              <a:t> </a:t>
            </a:r>
            <a:r>
              <a:rPr lang="ru-RU" sz="2000" dirty="0" err="1" smtClean="0"/>
              <a:t>округлу</a:t>
            </a:r>
            <a:r>
              <a:rPr lang="ru-RU" sz="2000" dirty="0" smtClean="0"/>
              <a:t> форму </a:t>
            </a:r>
            <a:r>
              <a:rPr lang="ru-RU" sz="2000" dirty="0" err="1" smtClean="0"/>
              <a:t>з</a:t>
            </a:r>
            <a:r>
              <a:rPr lang="ru-RU" sz="2000" dirty="0" smtClean="0"/>
              <a:t> колонами. </a:t>
            </a:r>
            <a:r>
              <a:rPr lang="ru-RU" sz="2000" dirty="0" err="1" smtClean="0"/>
              <a:t>Своєрідними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погребальні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споруди</a:t>
            </a:r>
            <a:r>
              <a:rPr lang="ru-RU" sz="2000" dirty="0" smtClean="0"/>
              <a:t> – </a:t>
            </a:r>
            <a:r>
              <a:rPr lang="ru-RU" sz="2000" dirty="0" err="1" smtClean="0"/>
              <a:t>мавзолеї</a:t>
            </a:r>
            <a:r>
              <a:rPr lang="ru-RU" sz="2000" dirty="0" smtClean="0"/>
              <a:t>, </a:t>
            </a:r>
            <a:r>
              <a:rPr lang="ru-RU" sz="2000" dirty="0" err="1" smtClean="0"/>
              <a:t>колумбарії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мали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різноманітні</a:t>
            </a:r>
            <a:r>
              <a:rPr lang="ru-RU" sz="2000" dirty="0" smtClean="0"/>
              <a:t> </a:t>
            </a:r>
            <a:r>
              <a:rPr lang="ru-RU" sz="2000" dirty="0" err="1" smtClean="0"/>
              <a:t>архітектурні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форми</a:t>
            </a:r>
            <a:r>
              <a:rPr lang="ru-RU" sz="2000" dirty="0" smtClean="0"/>
              <a:t> – у </a:t>
            </a:r>
            <a:r>
              <a:rPr lang="ru-RU" sz="2000" dirty="0" err="1" smtClean="0"/>
              <a:t>вигляді</a:t>
            </a:r>
            <a:r>
              <a:rPr lang="ru-RU" sz="2000" dirty="0" smtClean="0"/>
              <a:t> </a:t>
            </a:r>
            <a:r>
              <a:rPr lang="ru-RU" sz="2000" dirty="0" err="1" smtClean="0"/>
              <a:t>вежі</a:t>
            </a:r>
            <a:r>
              <a:rPr lang="ru-RU" sz="2000" dirty="0" smtClean="0"/>
              <a:t>, </a:t>
            </a:r>
            <a:r>
              <a:rPr lang="ru-RU" sz="2000" dirty="0" err="1" smtClean="0"/>
              <a:t>хлібного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кошика</a:t>
            </a:r>
            <a:r>
              <a:rPr lang="ru-RU" sz="2000" dirty="0" smtClean="0"/>
              <a:t>, </a:t>
            </a:r>
            <a:r>
              <a:rPr lang="ru-RU" sz="2000" dirty="0" err="1" smtClean="0"/>
              <a:t>піраміди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8501122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7158" y="6143644"/>
            <a:ext cx="850112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</a:t>
            </a:r>
            <a:r>
              <a:rPr lang="ru-RU" sz="32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храм Вести</a:t>
            </a:r>
            <a:endParaRPr lang="ru-RU" sz="3200" b="1" u="sng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52728"/>
          </a:xfrm>
        </p:spPr>
        <p:txBody>
          <a:bodyPr>
            <a:noAutofit/>
          </a:bodyPr>
          <a:lstStyle/>
          <a:p>
            <a:r>
              <a:rPr lang="uk-UA" sz="1800" dirty="0" smtClean="0"/>
              <a:t>Колізей - </a:t>
            </a:r>
            <a:r>
              <a:rPr lang="ru-RU" sz="1800" dirty="0" err="1" smtClean="0"/>
              <a:t>амфітеатр</a:t>
            </a:r>
            <a:r>
              <a:rPr lang="ru-RU" sz="1800" dirty="0" smtClean="0"/>
              <a:t>, одна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найбільших</a:t>
            </a:r>
            <a:r>
              <a:rPr lang="ru-RU" sz="1800" dirty="0" smtClean="0"/>
              <a:t> арен, </a:t>
            </a:r>
            <a:r>
              <a:rPr lang="ru-RU" sz="1800" dirty="0" err="1" smtClean="0"/>
              <a:t>пам'ятник</a:t>
            </a:r>
            <a:r>
              <a:rPr lang="ru-RU" sz="1800" dirty="0" smtClean="0"/>
              <a:t> </a:t>
            </a:r>
            <a:r>
              <a:rPr lang="ru-RU" sz="1800" dirty="0" err="1" smtClean="0"/>
              <a:t>архітектури</a:t>
            </a:r>
            <a:r>
              <a:rPr lang="ru-RU" sz="1800" dirty="0" smtClean="0"/>
              <a:t> </a:t>
            </a:r>
            <a:r>
              <a:rPr lang="ru-RU" sz="1800" dirty="0" err="1" smtClean="0"/>
              <a:t>Древнього</a:t>
            </a:r>
            <a:r>
              <a:rPr lang="ru-RU" sz="1800" dirty="0" smtClean="0"/>
              <a:t> Рима. </a:t>
            </a:r>
            <a:r>
              <a:rPr lang="ru-RU" sz="1800" dirty="0" err="1" smtClean="0"/>
              <a:t>Будівництво</a:t>
            </a:r>
            <a:r>
              <a:rPr lang="ru-RU" sz="1800" dirty="0" smtClean="0"/>
              <a:t> </a:t>
            </a:r>
            <a:r>
              <a:rPr lang="ru-RU" sz="1800" dirty="0" err="1" smtClean="0"/>
              <a:t>велося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протягом</a:t>
            </a:r>
            <a:r>
              <a:rPr lang="ru-RU" sz="1800" dirty="0" smtClean="0"/>
              <a:t> 8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 в </a:t>
            </a:r>
            <a:r>
              <a:rPr lang="ru-RU" sz="1800" dirty="0" err="1" smtClean="0"/>
              <a:t>плані</a:t>
            </a:r>
            <a:r>
              <a:rPr lang="ru-RU" sz="1800" dirty="0" smtClean="0"/>
              <a:t> </a:t>
            </a:r>
            <a:r>
              <a:rPr lang="ru-RU" sz="1800" dirty="0" err="1" smtClean="0"/>
              <a:t>являє</a:t>
            </a:r>
            <a:r>
              <a:rPr lang="ru-RU" sz="1800" dirty="0" smtClean="0"/>
              <a:t> собою </a:t>
            </a:r>
            <a:r>
              <a:rPr lang="ru-RU" sz="1800" dirty="0" err="1" smtClean="0"/>
              <a:t>еліпс</a:t>
            </a:r>
            <a:r>
              <a:rPr lang="ru-RU" sz="1800" dirty="0" smtClean="0"/>
              <a:t>, середина </a:t>
            </a:r>
            <a:r>
              <a:rPr lang="ru-RU" sz="1800" dirty="0" err="1" smtClean="0"/>
              <a:t>якого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зайнята</a:t>
            </a:r>
            <a:r>
              <a:rPr lang="ru-RU" sz="1800" dirty="0" smtClean="0"/>
              <a:t> ареною (</a:t>
            </a:r>
            <a:r>
              <a:rPr lang="ru-RU" sz="1800" dirty="0" err="1" smtClean="0"/>
              <a:t>також</a:t>
            </a:r>
            <a:r>
              <a:rPr lang="ru-RU" sz="1800" dirty="0" smtClean="0"/>
              <a:t> </a:t>
            </a:r>
            <a:r>
              <a:rPr lang="ru-RU" sz="1800" dirty="0" err="1" smtClean="0"/>
              <a:t>еліптичної</a:t>
            </a:r>
            <a:r>
              <a:rPr lang="ru-RU" sz="1800" dirty="0" smtClean="0"/>
              <a:t> </a:t>
            </a:r>
            <a:r>
              <a:rPr lang="ru-RU" sz="1800" dirty="0" err="1" smtClean="0"/>
              <a:t>форми</a:t>
            </a:r>
            <a:r>
              <a:rPr lang="ru-RU" sz="1800" dirty="0" smtClean="0"/>
              <a:t>)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концентричними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кільцями</a:t>
            </a:r>
            <a:r>
              <a:rPr lang="ru-RU" sz="1800" dirty="0" smtClean="0"/>
              <a:t> </a:t>
            </a:r>
            <a:r>
              <a:rPr lang="ru-RU" sz="1800" dirty="0" err="1" smtClean="0"/>
              <a:t>глядацьких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місць</a:t>
            </a:r>
            <a:r>
              <a:rPr lang="ru-RU" sz="1800" dirty="0" smtClean="0"/>
              <a:t>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 smtClean="0"/>
              <a:t>її</a:t>
            </a:r>
            <a:r>
              <a:rPr lang="ru-RU" sz="1800" dirty="0" smtClean="0"/>
              <a:t> </a:t>
            </a:r>
            <a:r>
              <a:rPr lang="ru-RU" sz="1800" dirty="0" err="1" smtClean="0"/>
              <a:t>оточують</a:t>
            </a:r>
            <a:r>
              <a:rPr lang="ru-RU" sz="1800" dirty="0" smtClean="0"/>
              <a:t>.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err="1" smtClean="0"/>
              <a:t>всіх</a:t>
            </a:r>
            <a:r>
              <a:rPr lang="ru-RU" sz="1800" dirty="0" smtClean="0"/>
              <a:t> </a:t>
            </a:r>
            <a:r>
              <a:rPr lang="ru-RU" sz="1800" dirty="0" err="1" smtClean="0"/>
              <a:t>споруд</a:t>
            </a:r>
            <a:r>
              <a:rPr lang="ru-RU" sz="1800" dirty="0" smtClean="0"/>
              <a:t> такого роду </a:t>
            </a:r>
            <a:r>
              <a:rPr lang="ru-RU" sz="1800" dirty="0" err="1" smtClean="0"/>
              <a:t>Колізей</a:t>
            </a:r>
            <a:r>
              <a:rPr lang="ru-RU" sz="1800" dirty="0" smtClean="0"/>
              <a:t> </a:t>
            </a:r>
            <a:r>
              <a:rPr lang="ru-RU" sz="1800" dirty="0" err="1" smtClean="0"/>
              <a:t>відрізняється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велетенськими</a:t>
            </a:r>
            <a:r>
              <a:rPr lang="ru-RU" sz="1800" dirty="0" smtClean="0"/>
              <a:t> </a:t>
            </a:r>
            <a:r>
              <a:rPr lang="ru-RU" sz="1800" dirty="0" err="1" smtClean="0"/>
              <a:t>розмірами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85926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5143512"/>
            <a:ext cx="850112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Під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ареною, у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фундаменті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внутрішньої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стіни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розміщали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клітки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для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хижаків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а</a:t>
            </a:r>
          </a:p>
          <a:p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ближче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середини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арени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виявлено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як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вже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було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сказано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вище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безліч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стін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стовпів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зведень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що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підтримували</a:t>
            </a:r>
            <a:endParaRPr lang="ru-RU" sz="1400" b="1" i="1" u="sng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арену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або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що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служили для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миттєвої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появи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з-під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неї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людей,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тварин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машин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</a:t>
            </a:r>
            <a:r>
              <a:rPr lang="ru-RU" sz="1400" b="1" i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400" b="1" i="1" u="sng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декорацій</a:t>
            </a:r>
            <a:endParaRPr lang="ru-RU" sz="1400" b="1" i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200" dirty="0" smtClean="0"/>
              <a:t>Римляни побудували - чудові дороги, мости та водопроводи, першими стали використовувати в будівництві міцний і водонепроникний матеріал - римський бетон, створили й вдосконалили особливу систему споруди великих громадських будівель із цегли і бетону, широко застосовували поряд з грецькими ордерами такі архітектурні форми, як арка, звід і купол.</a:t>
            </a:r>
            <a:endParaRPr lang="uk-UA" sz="1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407196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71612"/>
            <a:ext cx="431006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У </a:t>
            </a:r>
            <a:r>
              <a:rPr lang="ru-RU" sz="1800" dirty="0" err="1" smtClean="0"/>
              <a:t>римському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мистецтві</a:t>
            </a:r>
            <a:r>
              <a:rPr lang="ru-RU" sz="1800" dirty="0" smtClean="0"/>
              <a:t> </a:t>
            </a:r>
            <a:r>
              <a:rPr lang="ru-RU" sz="1800" dirty="0" err="1" smtClean="0"/>
              <a:t>періоду</a:t>
            </a:r>
            <a:r>
              <a:rPr lang="ru-RU" sz="1800" dirty="0" smtClean="0"/>
              <a:t> </a:t>
            </a:r>
            <a:r>
              <a:rPr lang="ru-RU" sz="1800" dirty="0" err="1" smtClean="0"/>
              <a:t>розквіту</a:t>
            </a:r>
            <a:r>
              <a:rPr lang="ru-RU" sz="1800" dirty="0" smtClean="0"/>
              <a:t> </a:t>
            </a:r>
            <a:r>
              <a:rPr lang="ru-RU" sz="1800" dirty="0" err="1" smtClean="0"/>
              <a:t>ведучу</a:t>
            </a:r>
            <a:r>
              <a:rPr lang="ru-RU" sz="1800" dirty="0" smtClean="0"/>
              <a:t> роль </a:t>
            </a:r>
            <a:r>
              <a:rPr lang="ru-RU" sz="1800" dirty="0" err="1" smtClean="0"/>
              <a:t>грала</a:t>
            </a:r>
            <a:r>
              <a:rPr lang="ru-RU" sz="1800" dirty="0" smtClean="0"/>
              <a:t> </a:t>
            </a:r>
            <a:r>
              <a:rPr lang="ru-RU" sz="1800" dirty="0" err="1" smtClean="0"/>
              <a:t>архітектура</a:t>
            </a:r>
            <a:r>
              <a:rPr lang="ru-RU" sz="1800" dirty="0" smtClean="0"/>
              <a:t>, </a:t>
            </a:r>
            <a:r>
              <a:rPr lang="ru-RU" sz="1800" dirty="0" err="1" smtClean="0"/>
              <a:t>пам'ятники</a:t>
            </a:r>
            <a:r>
              <a:rPr lang="ru-RU" sz="1800" dirty="0" smtClean="0"/>
              <a:t> </a:t>
            </a:r>
            <a:r>
              <a:rPr lang="ru-RU" sz="1800" dirty="0" err="1" smtClean="0"/>
              <a:t>якої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тепер</a:t>
            </a:r>
            <a:r>
              <a:rPr lang="ru-RU" sz="1800" dirty="0" smtClean="0"/>
              <a:t>, </a:t>
            </a:r>
            <a:r>
              <a:rPr lang="ru-RU" sz="1800" dirty="0" err="1" smtClean="0"/>
              <a:t>навіть</a:t>
            </a:r>
            <a:r>
              <a:rPr lang="ru-RU" sz="1800" dirty="0" smtClean="0"/>
              <a:t> у </a:t>
            </a:r>
            <a:r>
              <a:rPr lang="ru-RU" sz="1800" dirty="0" err="1" smtClean="0"/>
              <a:t>руїнах</a:t>
            </a:r>
            <a:r>
              <a:rPr lang="ru-RU" sz="1800" dirty="0" smtClean="0"/>
              <a:t> </a:t>
            </a:r>
            <a:r>
              <a:rPr lang="ru-RU" sz="1800" dirty="0" err="1" smtClean="0"/>
              <a:t>скоряють</a:t>
            </a:r>
            <a:r>
              <a:rPr lang="ru-RU" sz="1800" dirty="0" smtClean="0"/>
              <a:t> </a:t>
            </a:r>
            <a:r>
              <a:rPr lang="ru-RU" sz="1800" dirty="0" err="1" smtClean="0"/>
              <a:t>своєю</a:t>
            </a:r>
            <a:r>
              <a:rPr lang="ru-RU" sz="1800" dirty="0" smtClean="0"/>
              <a:t> </a:t>
            </a:r>
            <a:r>
              <a:rPr lang="ru-RU" sz="1800" dirty="0" err="1" smtClean="0"/>
              <a:t>міццю</a:t>
            </a:r>
            <a:r>
              <a:rPr lang="ru-RU" sz="1800" dirty="0" smtClean="0"/>
              <a:t>. </a:t>
            </a:r>
            <a:r>
              <a:rPr lang="ru-RU" sz="1800" dirty="0" err="1" smtClean="0"/>
              <a:t>Римляни</a:t>
            </a:r>
            <a:r>
              <a:rPr lang="ru-RU" sz="1800" dirty="0" smtClean="0"/>
              <a:t> </a:t>
            </a:r>
            <a:r>
              <a:rPr lang="ru-RU" sz="1800" dirty="0" err="1" smtClean="0"/>
              <a:t>поклали</a:t>
            </a:r>
            <a:r>
              <a:rPr lang="ru-RU" sz="1800" dirty="0" smtClean="0"/>
              <a:t> початок </a:t>
            </a:r>
            <a:r>
              <a:rPr lang="ru-RU" sz="1800" dirty="0" err="1" smtClean="0"/>
              <a:t>новій</a:t>
            </a:r>
            <a:r>
              <a:rPr lang="ru-RU" sz="1800" dirty="0" smtClean="0"/>
              <a:t> </a:t>
            </a:r>
            <a:r>
              <a:rPr lang="ru-RU" sz="1800" dirty="0" err="1" smtClean="0"/>
              <a:t>епосі</a:t>
            </a:r>
            <a:r>
              <a:rPr lang="ru-RU" sz="1800" dirty="0" smtClean="0"/>
              <a:t> </a:t>
            </a:r>
            <a:r>
              <a:rPr lang="ru-RU" sz="1800" dirty="0" err="1" smtClean="0"/>
              <a:t>світового</a:t>
            </a:r>
            <a:r>
              <a:rPr lang="ru-RU" sz="1800" dirty="0" smtClean="0"/>
              <a:t> зодчества, у </a:t>
            </a:r>
            <a:r>
              <a:rPr lang="ru-RU" sz="1800" dirty="0" err="1" smtClean="0"/>
              <a:t>якому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основне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місце</a:t>
            </a:r>
            <a:r>
              <a:rPr lang="ru-RU" sz="1800" dirty="0" smtClean="0"/>
              <a:t> належало </a:t>
            </a:r>
            <a:r>
              <a:rPr lang="ru-RU" sz="1800" dirty="0" err="1" smtClean="0"/>
              <a:t>спорудженням</a:t>
            </a:r>
            <a:r>
              <a:rPr lang="ru-RU" sz="1800" dirty="0" smtClean="0"/>
              <a:t> </a:t>
            </a:r>
            <a:r>
              <a:rPr lang="ru-RU" sz="1800" dirty="0" err="1" smtClean="0"/>
              <a:t>суспільним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втілили</a:t>
            </a:r>
            <a:r>
              <a:rPr lang="ru-RU" sz="1800" dirty="0" smtClean="0"/>
              <a:t> </a:t>
            </a:r>
            <a:r>
              <a:rPr lang="ru-RU" sz="1800" dirty="0" err="1" smtClean="0"/>
              <a:t>ідеї</a:t>
            </a:r>
            <a:r>
              <a:rPr lang="ru-RU" sz="1800" dirty="0" smtClean="0"/>
              <a:t> </a:t>
            </a:r>
            <a:r>
              <a:rPr lang="ru-RU" sz="1800" dirty="0" err="1" smtClean="0"/>
              <a:t>могутності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держави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розрахованим</a:t>
            </a:r>
            <a:r>
              <a:rPr lang="ru-RU" sz="1800" dirty="0" smtClean="0"/>
              <a:t> на </a:t>
            </a:r>
            <a:r>
              <a:rPr lang="ru-RU" sz="1800" dirty="0" err="1" smtClean="0"/>
              <a:t>величезні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кількості</a:t>
            </a:r>
            <a:r>
              <a:rPr lang="ru-RU" sz="1800" dirty="0" smtClean="0"/>
              <a:t> людей</a:t>
            </a: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74825"/>
            <a:ext cx="8358246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err="1" smtClean="0"/>
              <a:t>Особливістю</a:t>
            </a:r>
            <a:r>
              <a:rPr lang="ru-RU" sz="1800" dirty="0" smtClean="0"/>
              <a:t> </a:t>
            </a:r>
            <a:r>
              <a:rPr lang="ru-RU" sz="1800" dirty="0" err="1" smtClean="0"/>
              <a:t>римської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архітектури</a:t>
            </a:r>
            <a:r>
              <a:rPr lang="ru-RU" sz="1800" dirty="0" smtClean="0"/>
              <a:t> </a:t>
            </a:r>
            <a:r>
              <a:rPr lang="ru-RU" sz="1800" dirty="0" err="1" smtClean="0"/>
              <a:t>є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прагнення</a:t>
            </a:r>
            <a:r>
              <a:rPr lang="ru-RU" sz="1800" dirty="0" smtClean="0"/>
              <a:t> до </a:t>
            </a:r>
            <a:r>
              <a:rPr lang="ru-RU" sz="1800" dirty="0" err="1" smtClean="0"/>
              <a:t>пишної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обробці</a:t>
            </a:r>
            <a:r>
              <a:rPr lang="ru-RU" sz="1800" dirty="0" smtClean="0"/>
              <a:t> </a:t>
            </a:r>
            <a:r>
              <a:rPr lang="ru-RU" sz="1800" dirty="0" err="1" smtClean="0"/>
              <a:t>будинків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багатому</a:t>
            </a:r>
            <a:r>
              <a:rPr lang="ru-RU" sz="1800" dirty="0" smtClean="0"/>
              <a:t> декоративному </a:t>
            </a:r>
            <a:r>
              <a:rPr lang="ru-RU" sz="1800" dirty="0" err="1" smtClean="0"/>
              <a:t>оздобленню</a:t>
            </a:r>
            <a:r>
              <a:rPr lang="ru-RU" sz="1800" dirty="0" smtClean="0"/>
              <a:t>, до </a:t>
            </a:r>
            <a:r>
              <a:rPr lang="ru-RU" sz="1800" dirty="0" err="1" smtClean="0"/>
              <a:t>безлічі</a:t>
            </a:r>
            <a:r>
              <a:rPr lang="ru-RU" sz="1800" dirty="0" smtClean="0"/>
              <a:t> прикрас, </a:t>
            </a:r>
            <a:r>
              <a:rPr lang="ru-RU" sz="1800" dirty="0" err="1" smtClean="0"/>
              <a:t>більший</a:t>
            </a:r>
            <a:r>
              <a:rPr lang="ru-RU" sz="1800" dirty="0" smtClean="0"/>
              <a:t> (</a:t>
            </a:r>
            <a:r>
              <a:rPr lang="ru-RU" sz="1800" dirty="0" err="1" smtClean="0"/>
              <a:t>чим</a:t>
            </a:r>
            <a:r>
              <a:rPr lang="ru-RU" sz="1800" dirty="0" smtClean="0"/>
              <a:t> у </a:t>
            </a:r>
            <a:r>
              <a:rPr lang="ru-RU" sz="1800" dirty="0" err="1" smtClean="0"/>
              <a:t>греків</a:t>
            </a:r>
            <a:r>
              <a:rPr lang="ru-RU" sz="1800" dirty="0" smtClean="0"/>
              <a:t>) </a:t>
            </a:r>
            <a:r>
              <a:rPr lang="ru-RU" sz="1800" dirty="0" err="1" smtClean="0"/>
              <a:t>інтерес</a:t>
            </a:r>
            <a:r>
              <a:rPr lang="ru-RU" sz="1800" dirty="0" smtClean="0"/>
              <a:t> до </a:t>
            </a:r>
            <a:r>
              <a:rPr lang="ru-RU" sz="1800" dirty="0" err="1" smtClean="0"/>
              <a:t>утилітарних</a:t>
            </a:r>
            <a:r>
              <a:rPr lang="ru-RU" sz="1800" dirty="0" smtClean="0"/>
              <a:t> </a:t>
            </a:r>
            <a:r>
              <a:rPr lang="ru-RU" sz="1800" dirty="0" err="1" smtClean="0"/>
              <a:t>сторін</a:t>
            </a:r>
            <a:r>
              <a:rPr lang="ru-RU" sz="1800" dirty="0" smtClean="0"/>
              <a:t> </a:t>
            </a:r>
            <a:r>
              <a:rPr lang="ru-RU" sz="1800" dirty="0" err="1" smtClean="0"/>
              <a:t>архітектури</a:t>
            </a:r>
            <a:r>
              <a:rPr lang="ru-RU" sz="1800" dirty="0" smtClean="0"/>
              <a:t>, </a:t>
            </a:r>
            <a:r>
              <a:rPr lang="ru-RU" sz="1800" dirty="0" err="1" smtClean="0"/>
              <a:t>до</a:t>
            </a:r>
            <a:r>
              <a:rPr lang="ru-RU" sz="1800" dirty="0" smtClean="0"/>
              <a:t> </a:t>
            </a:r>
            <a:r>
              <a:rPr lang="ru-RU" sz="1800" dirty="0" err="1" smtClean="0"/>
              <a:t>створення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переважно</a:t>
            </a:r>
            <a:r>
              <a:rPr lang="ru-RU" sz="1800" dirty="0" smtClean="0"/>
              <a:t> не </a:t>
            </a:r>
            <a:r>
              <a:rPr lang="ru-RU" sz="1800" dirty="0" err="1" smtClean="0"/>
              <a:t>храмових</a:t>
            </a:r>
            <a:r>
              <a:rPr lang="ru-RU" sz="1800" dirty="0" smtClean="0"/>
              <a:t> </a:t>
            </a:r>
            <a:r>
              <a:rPr lang="ru-RU" sz="1800" dirty="0" err="1" smtClean="0"/>
              <a:t>комплексів</a:t>
            </a:r>
            <a:r>
              <a:rPr lang="ru-RU" sz="1800" dirty="0" smtClean="0"/>
              <a:t>, а </a:t>
            </a:r>
            <a:r>
              <a:rPr lang="ru-RU" sz="1800" dirty="0" err="1" smtClean="0"/>
              <a:t>будинків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споруджень</a:t>
            </a:r>
            <a:r>
              <a:rPr lang="ru-RU" sz="1800" dirty="0" smtClean="0"/>
              <a:t> для </a:t>
            </a:r>
            <a:r>
              <a:rPr lang="ru-RU" sz="1800" dirty="0" err="1" smtClean="0"/>
              <a:t>практичних</a:t>
            </a:r>
            <a:r>
              <a:rPr lang="ru-RU" sz="1800" dirty="0" smtClean="0"/>
              <a:t> потреб (мости, акведуки, </a:t>
            </a:r>
            <a:r>
              <a:rPr lang="ru-RU" sz="1800" dirty="0" err="1" smtClean="0"/>
              <a:t>театри</a:t>
            </a:r>
            <a:r>
              <a:rPr lang="ru-RU" sz="1800" dirty="0" smtClean="0"/>
              <a:t> , </a:t>
            </a:r>
            <a:r>
              <a:rPr lang="ru-RU" sz="1800" dirty="0" err="1" smtClean="0"/>
              <a:t>амфітеатри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358245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857364"/>
            <a:ext cx="4643470" cy="292895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>Искусство Древнего Рима оставило человечеству громадное наследие, значимость которого трудно переоценить. Великий организатор и создатель современных норм цивилизованной жизни, Древний Рим решительно преобразил культурный облик огромной части мира. Только за это он достоин непреходящей славы и памяти потомков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4929198"/>
            <a:ext cx="30451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929198"/>
            <a:ext cx="27860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929198"/>
            <a:ext cx="2763392" cy="172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1857364"/>
            <a:ext cx="1905000" cy="285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857364"/>
            <a:ext cx="1881184" cy="283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286116" y="142852"/>
            <a:ext cx="24288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142852"/>
            <a:ext cx="2286016" cy="119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142852"/>
            <a:ext cx="228601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61</TotalTime>
  <Words>490</Words>
  <Application>Microsoft Office PowerPoint</Application>
  <PresentationFormat>Экран (4:3)</PresentationFormat>
  <Paragraphs>17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Модульная</vt:lpstr>
      <vt:lpstr>Архітектура Стародавнього Риму – одна із найбагатших у всьому світі і вона гідна того, щоб займати передові місця в світовій культурі. </vt:lpstr>
      <vt:lpstr>Архітектура Древнього Риму зробила величезний внесок у світову культуру. У цей період римляни будують головним чином споруди практичного призначення – міські мури, дороги, мости, акведуки, базиліки, складські приміщення, цирки. До нашого часу функціонує Аппієва дорога, побудована у 312 р. до н.е., водопровід Аква Аппіа завдовжки 16 км 617 м – критий канал, місцями порублений у скелі або складений з кам’яних плит і піднятий на підпорки, де цього вимагав рельєф місцевості. Збереглися рештки базиліки Еміліїв.</vt:lpstr>
      <vt:lpstr>Центром торговельного і суспільного життя Риму був форум Романум – площа, навколо якої розташовувались культові та громадські споруди</vt:lpstr>
      <vt:lpstr>Для римської культової архітектури типовим був храм Вести, що мав округлу форму з колонами. Своєрідними були й погребальні споруди – мавзолеї, колумбарії, які мали різноманітні архітектурні форми – у вигляді вежі, хлібного кошика, піраміди тощо.</vt:lpstr>
      <vt:lpstr>Колізей - амфітеатр, одна з найбільших арен, пам'ятник архітектури Древнього Рима. Будівництво велося протягом 8 років. в плані являє собою еліпс, середина якого зайнята ареною (також еліптичної форми) і концентричними кільцями глядацьких місць, які її оточують. Від всіх споруд такого роду Колізей відрізняється велетенськими розмірами.</vt:lpstr>
      <vt:lpstr>Римляни побудували - чудові дороги, мости та водопроводи, першими стали використовувати в будівництві міцний і водонепроникний матеріал - римський бетон, створили й вдосконалили особливу систему споруди великих громадських будівель із цегли і бетону, широко застосовували поряд з грецькими ордерами такі архітектурні форми, як арка, звід і купол.</vt:lpstr>
      <vt:lpstr>У римському мистецтві періоду розквіту ведучу роль грала архітектура, пам'ятники якої і тепер, навіть у руїнах скоряють своєю міццю. Римляни поклали початок новій епосі світового зодчества, у якому основне місце належало спорудженням суспільним, що втілили ідеї могутності держави і розрахованим на величезні кількості людей</vt:lpstr>
      <vt:lpstr>Особливістю римської архітектури є прагнення до пишної обробці будинків, багатому декоративному оздобленню, до безлічі прикрас, більший (чим у греків) інтерес до утилітарних сторін архітектури, до створення переважно не храмових комплексів, а будинків і споруджень для практичних потреб (мости, акведуки, театри , амфітеатри)</vt:lpstr>
      <vt:lpstr>Искусство Древнего Рима оставило человечеству громадное наследие, значимость которого трудно переоценить. Великий организатор и создатель современных норм цивилизованной жизни, Древний Рим решительно преобразил культурный облик огромной части мира. Только за это он достоин непреходящей славы и памяти потомков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</cp:revision>
  <dcterms:created xsi:type="dcterms:W3CDTF">2012-09-17T18:07:13Z</dcterms:created>
  <dcterms:modified xsi:type="dcterms:W3CDTF">2012-09-18T04:43:05Z</dcterms:modified>
</cp:coreProperties>
</file>