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02B7-CE71-43D2-B7FE-3A30EAF4D66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8EAC6-94B6-463A-B9D8-A6A04A4D29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8EAC6-94B6-463A-B9D8-A6A04A4D298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ladeletc\Desktop\&#1064;&#1072;&#1088;&#1083;&#1100;%20&#1076;&#1077;%20&#1043;&#1086;&#1083;&#1083;&#1100;.%20&#1045;&#1075;&#1086;%20&#1042;&#1077;&#1083;&#1080;&#1095;&#1077;&#1089;&#1090;&#1074;&#1086;%20&#1055;&#1088;&#1077;&#1079;&#1080;&#1076;&#1077;&#1085;&#1090;.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3600" b="1" dirty="0" smtClean="0">
                <a:latin typeface="Courier New" pitchFamily="49" charset="0"/>
                <a:cs typeface="Courier New" pitchFamily="49" charset="0"/>
              </a:rPr>
              <a:t>Франція  </a:t>
            </a:r>
            <a:r>
              <a:rPr lang="uk-UA" sz="3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3600" b="1" dirty="0" smtClean="0">
                <a:latin typeface="Courier New" pitchFamily="49" charset="0"/>
                <a:cs typeface="Courier New" pitchFamily="49" charset="0"/>
              </a:rPr>
              <a:t>у ІІ половині ХХ – </a:t>
            </a:r>
            <a:r>
              <a:rPr lang="uk-UA" sz="3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sz="3600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3600" b="1" dirty="0" smtClean="0">
                <a:latin typeface="Courier New" pitchFamily="49" charset="0"/>
                <a:cs typeface="Courier New" pitchFamily="49" charset="0"/>
              </a:rPr>
              <a:t>на </a:t>
            </a:r>
            <a:r>
              <a:rPr lang="uk-UA" sz="3600" b="1" dirty="0" smtClean="0">
                <a:latin typeface="Courier New" pitchFamily="49" charset="0"/>
                <a:cs typeface="Courier New" pitchFamily="49" charset="0"/>
              </a:rPr>
              <a:t>початку ХХІ століття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507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4586298" cy="46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00240"/>
            <a:ext cx="287972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14818"/>
            <a:ext cx="1893885" cy="215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/>
          <a:lstStyle/>
          <a:p>
            <a:pPr algn="ctr"/>
            <a:r>
              <a:rPr lang="uk-UA" sz="3200" b="1" dirty="0" smtClean="0"/>
              <a:t>Становлення </a:t>
            </a:r>
            <a:r>
              <a:rPr lang="uk-UA" sz="3200" b="1" dirty="0" smtClean="0"/>
              <a:t>П</a:t>
            </a:r>
            <a:r>
              <a:rPr lang="en-US" sz="3200" b="1" dirty="0" smtClean="0"/>
              <a:t>’</a:t>
            </a:r>
            <a:r>
              <a:rPr lang="uk-UA" sz="3200" b="1" dirty="0" err="1" smtClean="0"/>
              <a:t>ятої</a:t>
            </a:r>
            <a:r>
              <a:rPr lang="uk-UA" sz="3200" b="1" dirty="0" smtClean="0"/>
              <a:t> </a:t>
            </a:r>
            <a:r>
              <a:rPr lang="uk-UA" sz="3200" b="1" dirty="0" smtClean="0"/>
              <a:t>Республіки</a:t>
            </a:r>
            <a:endParaRPr lang="ru-RU" sz="3200" b="1" dirty="0" smtClean="0"/>
          </a:p>
        </p:txBody>
      </p:sp>
      <p:sp>
        <p:nvSpPr>
          <p:cNvPr id="26627" name="Объект 3"/>
          <p:cNvSpPr>
            <a:spLocks noGrp="1"/>
          </p:cNvSpPr>
          <p:nvPr>
            <p:ph sz="half" idx="1"/>
          </p:nvPr>
        </p:nvSpPr>
        <p:spPr>
          <a:xfrm>
            <a:off x="928662" y="1600200"/>
            <a:ext cx="3929090" cy="4525963"/>
          </a:xfrm>
        </p:spPr>
        <p:txBody>
          <a:bodyPr/>
          <a:lstStyle/>
          <a:p>
            <a:pPr algn="just"/>
            <a:r>
              <a:rPr lang="uk-UA" sz="1800" b="1" dirty="0" smtClean="0"/>
              <a:t>1958р. – Національні збори призначають Шарля де Голля </a:t>
            </a:r>
            <a:endParaRPr lang="uk-UA" sz="1800" b="1" dirty="0" smtClean="0"/>
          </a:p>
          <a:p>
            <a:pPr algn="just">
              <a:buNone/>
            </a:pPr>
            <a:r>
              <a:rPr lang="uk-UA" sz="1800" b="1" dirty="0" smtClean="0"/>
              <a:t>       </a:t>
            </a:r>
            <a:r>
              <a:rPr lang="uk-UA" sz="1800" b="1" dirty="0" err="1" smtClean="0"/>
              <a:t>прем</a:t>
            </a:r>
            <a:r>
              <a:rPr lang="en-US" sz="1800" b="1" dirty="0" smtClean="0"/>
              <a:t>’</a:t>
            </a:r>
            <a:r>
              <a:rPr lang="uk-UA" sz="1800" b="1" dirty="0" err="1" smtClean="0"/>
              <a:t>єр</a:t>
            </a:r>
            <a:r>
              <a:rPr lang="uk-UA" sz="1800" b="1" dirty="0" smtClean="0"/>
              <a:t> </a:t>
            </a:r>
            <a:r>
              <a:rPr lang="uk-UA" sz="1800" b="1" dirty="0" smtClean="0"/>
              <a:t>– міністром.</a:t>
            </a:r>
          </a:p>
          <a:p>
            <a:pPr algn="just"/>
            <a:r>
              <a:rPr lang="uk-UA" sz="1800" b="1" dirty="0" smtClean="0"/>
              <a:t>Схвалено представлені де Голлем законопроекти про розширення повноважень президента.</a:t>
            </a:r>
          </a:p>
          <a:p>
            <a:pPr algn="just"/>
            <a:r>
              <a:rPr lang="uk-UA" sz="1800" b="1" dirty="0" smtClean="0"/>
              <a:t>Розпуск парламенту Франції.</a:t>
            </a:r>
          </a:p>
          <a:p>
            <a:pPr algn="just"/>
            <a:r>
              <a:rPr lang="uk-UA" sz="1800" b="1" dirty="0" smtClean="0"/>
              <a:t>1958р. – проведено референдум про зміну форми правління – 80% населення проголосувало за президентську республіку</a:t>
            </a:r>
            <a:endParaRPr lang="ru-RU" sz="1800" b="1" dirty="0" smtClean="0"/>
          </a:p>
        </p:txBody>
      </p:sp>
      <p:sp>
        <p:nvSpPr>
          <p:cNvPr id="26628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000" b="1" dirty="0" smtClean="0"/>
              <a:t>28 вересня 1958р. – прийняття Конституції </a:t>
            </a:r>
            <a:r>
              <a:rPr lang="uk-UA" sz="2000" b="1" dirty="0" smtClean="0"/>
              <a:t>       П</a:t>
            </a:r>
            <a:r>
              <a:rPr lang="en-US" sz="2000" b="1" dirty="0" smtClean="0"/>
              <a:t> ’</a:t>
            </a:r>
            <a:r>
              <a:rPr lang="uk-UA" sz="2000" b="1" dirty="0" err="1" smtClean="0"/>
              <a:t>ятої</a:t>
            </a:r>
            <a:r>
              <a:rPr lang="uk-UA" sz="2000" b="1" dirty="0" smtClean="0"/>
              <a:t> </a:t>
            </a:r>
            <a:r>
              <a:rPr lang="uk-UA" sz="2000" b="1" dirty="0" smtClean="0"/>
              <a:t>Республіки.</a:t>
            </a:r>
          </a:p>
          <a:p>
            <a:r>
              <a:rPr lang="uk-UA" sz="2000" b="1" dirty="0" smtClean="0"/>
              <a:t>21 грудня 1958р. – обрання Шарля де Голля президентом Франції, який був наділений правами одноосібно визначати внутрішню і зовнішню політику.</a:t>
            </a:r>
          </a:p>
          <a:p>
            <a:r>
              <a:rPr lang="uk-UA" sz="2000" b="1" dirty="0" smtClean="0"/>
              <a:t>Демократи вважали, що це був «режим особистої влади».</a:t>
            </a:r>
            <a:endParaRPr lang="ru-RU" sz="2000" b="1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5876925"/>
            <a:ext cx="806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Наскільки це узгоджувалося з республіканської формою правління?</a:t>
            </a:r>
            <a:endParaRPr lang="ru-RU" b="1" u="sng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Голлізм</a:t>
            </a:r>
            <a:endParaRPr lang="ru-RU" b="1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351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uk-UA" smtClean="0"/>
              <a:t>Голлізм</a:t>
            </a:r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052512"/>
            <a:ext cx="8801100" cy="40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68313" y="5286387"/>
            <a:ext cx="8351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Розвиток </a:t>
            </a:r>
            <a:r>
              <a:rPr lang="uk-UA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нових галузей – атомної, </a:t>
            </a:r>
            <a:r>
              <a:rPr lang="uk-UA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ракетно</a:t>
            </a:r>
            <a:r>
              <a:rPr lang="uk-UA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космічної, виробництво ЕОМ, радіоелектроніки.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Реконструкція </a:t>
            </a:r>
            <a:r>
              <a:rPr lang="uk-UA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металообробної, хімічної, авіаційної галузей промисловості.</a:t>
            </a:r>
            <a:endParaRPr lang="ru-RU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Голлізм</a:t>
            </a:r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1276350"/>
            <a:ext cx="8791575" cy="279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071538" y="4286256"/>
            <a:ext cx="70294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1960р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 – надання незалежності 14 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           африканським 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колоніям.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1962 р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– надання незалежності Алжиру</a:t>
            </a:r>
            <a:r>
              <a:rPr lang="uk-UA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ліквідація французької колоніальної 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імперії.</a:t>
            </a:r>
            <a:endParaRPr lang="ru-RU" sz="20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Поліпшення </a:t>
            </a:r>
            <a:r>
              <a:rPr lang="uk-UA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відносин Франції з СРСР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1966р</a:t>
            </a:r>
            <a:r>
              <a:rPr lang="uk-U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.-  </a:t>
            </a:r>
            <a:r>
              <a:rPr lang="uk-UA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вихід Франції з військового блоку 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НАТО.</a:t>
            </a:r>
            <a:endParaRPr lang="ru-RU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Шарль де Голль.</a:t>
            </a:r>
            <a:br>
              <a:rPr lang="uk-UA" sz="3600" dirty="0" smtClean="0"/>
            </a:br>
            <a:r>
              <a:rPr lang="uk-UA" sz="3600" dirty="0" smtClean="0"/>
              <a:t> Його величність Президент</a:t>
            </a:r>
            <a:endParaRPr lang="ru-RU" sz="3600" dirty="0"/>
          </a:p>
        </p:txBody>
      </p:sp>
      <p:pic>
        <p:nvPicPr>
          <p:cNvPr id="4" name="Шарль де Голль. Его Величество Президент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571612"/>
            <a:ext cx="6864398" cy="5148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850" y="260350"/>
            <a:ext cx="3455988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Повільне зростання заробітної плати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338" y="1341438"/>
            <a:ext cx="34559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Зростання податків, безробіття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779838" y="188913"/>
            <a:ext cx="360362" cy="20875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692150"/>
            <a:ext cx="44640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Різке зростання страйкового руху 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 робітничий клас, студентство)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724025"/>
            <a:ext cx="44640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На початку травня 1968р. – студентські акції з вимогою реформи вищої освіти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7875" y="2740025"/>
            <a:ext cx="44640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10.05.1968 – розгін поліцією демонстрації студентів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4063" y="3860800"/>
            <a:ext cx="44640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13.05.1968р. – масові акції протесту, початок загальнонаціонального страйку робітників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9139287">
            <a:off x="3876675" y="3157538"/>
            <a:ext cx="539750" cy="26558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287338" y="4076700"/>
            <a:ext cx="41052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1. Збільшення заробітної плати, допомоги по безробіттю.</a:t>
            </a:r>
          </a:p>
          <a:p>
            <a:pPr algn="just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2. Розпуск Національних зборів.</a:t>
            </a:r>
          </a:p>
          <a:p>
            <a:pPr algn="just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3. 30.06.1968р. – нові вибори до парламенту Франції</a:t>
            </a:r>
          </a:p>
          <a:p>
            <a:pPr algn="just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4. Квітень 1969р. – на референдумі 52% виборців не підтримали подальші реформи Шарля де Голля, який подав у відставку 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smtClean="0"/>
              <a:t>Франція у 1969 – 1990 роки</a:t>
            </a:r>
            <a:endParaRPr lang="ru-RU" sz="32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397000"/>
          <a:ext cx="84963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66"/>
                <a:gridCol w="63557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Роки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Подія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1969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Обрання президентом Франції Ж.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Помпіду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– прибічник «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голлізму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». Проведення соціальних реформ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1972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Посилення ролі лівих</a:t>
                      </a:r>
                      <a:r>
                        <a:rPr lang="uk-UA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партій, які виробили спільну програму розвитку Франції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1974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За президента В.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Жискар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д</a:t>
                      </a:r>
                      <a:r>
                        <a:rPr lang="en-US" sz="1800" b="1" dirty="0" smtClean="0"/>
                        <a:t>’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Естена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спостерігається</a:t>
                      </a:r>
                      <a:r>
                        <a:rPr lang="uk-UA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відхід від «</a:t>
                      </a:r>
                      <a:r>
                        <a:rPr lang="uk-UA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голлізму</a:t>
                      </a:r>
                      <a:r>
                        <a:rPr lang="uk-UA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», розширення співробітництва з НАТО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1981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Президент Ф.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Міттеран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прибічник націоналізації і розширення соціальних програм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1986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Президент Ж.Ширак проводив політику денаціоналізації, скорочення</a:t>
                      </a:r>
                      <a:r>
                        <a:rPr lang="uk-UA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соціальних програм. Економічна криза 1990 – 1993 років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1995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Президент Франції Ж.Ширак проводить політику збільшення податків, структурних змін в економіці, зростання безробіття. 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Особливості розвитку сучасної Франції</a:t>
            </a:r>
            <a:endParaRPr lang="ru-RU" sz="3600" dirty="0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928661" y="1600200"/>
            <a:ext cx="7964513" cy="452596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Значна частка державного сектора в економіці;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Захист державою соціальних інтересів трудящих;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Виважена імміграційна політика;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Спроби </a:t>
            </a:r>
            <a:r>
              <a:rPr lang="uk-UA" sz="2800" b="1" dirty="0" err="1" smtClean="0"/>
              <a:t>розв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язати</a:t>
            </a:r>
            <a:r>
              <a:rPr lang="uk-UA" sz="2800" b="1" dirty="0" smtClean="0"/>
              <a:t> </a:t>
            </a:r>
            <a:r>
              <a:rPr lang="uk-UA" sz="2800" b="1" dirty="0" smtClean="0"/>
              <a:t>релігійні проблеми 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Загострення міжнаціональних відносин у Франції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Франція на початку </a:t>
            </a:r>
            <a:r>
              <a:rPr lang="uk-UA" sz="3200" dirty="0" smtClean="0"/>
              <a:t>ХХІ </a:t>
            </a:r>
            <a:r>
              <a:rPr lang="uk-UA" sz="3200" dirty="0" smtClean="0"/>
              <a:t>століття</a:t>
            </a:r>
            <a:endParaRPr lang="ru-RU" sz="3200" dirty="0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28788"/>
            <a:ext cx="2095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1000100" y="5300663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Президент </a:t>
            </a:r>
            <a:r>
              <a:rPr lang="ru-RU" dirty="0" err="1"/>
              <a:t>Франції</a:t>
            </a:r>
            <a:r>
              <a:rPr lang="ru-RU" dirty="0"/>
              <a:t> Франсуа </a:t>
            </a:r>
            <a:r>
              <a:rPr lang="ru-RU" dirty="0" err="1"/>
              <a:t>Олланд</a:t>
            </a:r>
            <a:r>
              <a:rPr lang="ru-RU" dirty="0"/>
              <a:t> (</a:t>
            </a:r>
            <a:r>
              <a:rPr lang="ru-RU" dirty="0" err="1"/>
              <a:t>з</a:t>
            </a:r>
            <a:r>
              <a:rPr lang="ru-RU" dirty="0"/>
              <a:t> 2012 р.)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28788"/>
            <a:ext cx="2192338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Прямоугольник 7"/>
          <p:cNvSpPr>
            <a:spLocks noChangeArrowheads="1"/>
          </p:cNvSpPr>
          <p:nvPr/>
        </p:nvSpPr>
        <p:spPr bwMode="auto">
          <a:xfrm>
            <a:off x="5000628" y="5805488"/>
            <a:ext cx="3571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/>
              <a:t>Від</a:t>
            </a:r>
            <a:r>
              <a:rPr lang="ru-RU" dirty="0"/>
              <a:t> 15 </a:t>
            </a:r>
            <a:r>
              <a:rPr lang="ru-RU" dirty="0" err="1"/>
              <a:t>травня</a:t>
            </a:r>
            <a:r>
              <a:rPr lang="ru-RU" dirty="0"/>
              <a:t> 2012 року уряд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очолює</a:t>
            </a:r>
            <a:r>
              <a:rPr lang="ru-RU" dirty="0"/>
              <a:t> Жан-Марк </a:t>
            </a:r>
            <a:r>
              <a:rPr lang="ru-RU" dirty="0" err="1"/>
              <a:t>Еро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Закріплення</a:t>
            </a:r>
            <a:endParaRPr lang="ru-RU" smtClean="0"/>
          </a:p>
        </p:txBody>
      </p:sp>
      <p:sp>
        <p:nvSpPr>
          <p:cNvPr id="34819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наслідки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Другої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світової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війни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Франції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eaLnBrk="1" hangingPunct="1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Поясніть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вираз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: «Алжир вбив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Четверту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республіку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».</a:t>
            </a:r>
          </a:p>
          <a:p>
            <a:pPr eaLnBrk="1" hangingPunct="1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Перерахуйте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здобутки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Франції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періоду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президентства Шарля де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Голля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Стосовно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подій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травня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1968 р.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Ф.Міттеран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тоді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депутат парламенту,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згодом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президент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Франції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) заявив: </a:t>
            </a:r>
            <a:r>
              <a:rPr lang="ru-RU" sz="2400" b="1" dirty="0" smtClean="0">
                <a:solidFill>
                  <a:srgbClr val="C00000"/>
                </a:solidFill>
              </a:rPr>
              <a:t>«Молодь не </a:t>
            </a:r>
            <a:r>
              <a:rPr lang="ru-RU" sz="2400" b="1" dirty="0" err="1" smtClean="0">
                <a:solidFill>
                  <a:srgbClr val="C00000"/>
                </a:solidFill>
              </a:rPr>
              <a:t>завжди</a:t>
            </a:r>
            <a:r>
              <a:rPr lang="ru-RU" sz="2400" b="1" dirty="0" smtClean="0">
                <a:solidFill>
                  <a:srgbClr val="C00000"/>
                </a:solidFill>
              </a:rPr>
              <a:t> права, </a:t>
            </a:r>
            <a:r>
              <a:rPr lang="ru-RU" sz="2400" b="1" dirty="0" err="1" smtClean="0">
                <a:solidFill>
                  <a:srgbClr val="C00000"/>
                </a:solidFill>
              </a:rPr>
              <a:t>але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суспільство</a:t>
            </a:r>
            <a:r>
              <a:rPr lang="ru-RU" sz="2400" b="1" dirty="0" smtClean="0">
                <a:solidFill>
                  <a:srgbClr val="C00000"/>
                </a:solidFill>
              </a:rPr>
              <a:t>, яке </a:t>
            </a:r>
            <a:r>
              <a:rPr lang="ru-RU" sz="2400" b="1" dirty="0" err="1" smtClean="0">
                <a:solidFill>
                  <a:srgbClr val="C00000"/>
                </a:solidFill>
              </a:rPr>
              <a:t>карає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її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завжди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не праве </a:t>
            </a:r>
            <a:r>
              <a:rPr lang="ru-RU" sz="2400" b="1" dirty="0" smtClean="0">
                <a:solidFill>
                  <a:srgbClr val="C00000"/>
                </a:solidFill>
              </a:rPr>
              <a:t>».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Прокоментуйте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цей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вислів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Завдання уроку</a:t>
            </a:r>
            <a:endParaRPr lang="ru-RU" smtClean="0"/>
          </a:p>
        </p:txBody>
      </p:sp>
      <p:sp>
        <p:nvSpPr>
          <p:cNvPr id="1536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400" b="1" dirty="0" smtClean="0"/>
              <a:t>Охарактеризувати соціально – економічний і політичний  розвиток Франції у ІІ половині ХХ – на початку ХХІ століття;</a:t>
            </a:r>
          </a:p>
          <a:p>
            <a:pPr algn="just" eaLnBrk="1" hangingPunct="1"/>
            <a:r>
              <a:rPr lang="uk-UA" sz="2400" b="1" dirty="0" smtClean="0"/>
              <a:t>Визначити особливості зовнішньої політики;</a:t>
            </a:r>
          </a:p>
          <a:p>
            <a:pPr algn="just" eaLnBrk="1" hangingPunct="1"/>
            <a:r>
              <a:rPr lang="uk-UA" sz="2400" b="1" dirty="0" smtClean="0"/>
              <a:t>визначити причини встановлення </a:t>
            </a:r>
            <a:r>
              <a:rPr lang="uk-UA" sz="2400" b="1" dirty="0" smtClean="0"/>
              <a:t>П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ятої</a:t>
            </a:r>
            <a:r>
              <a:rPr lang="uk-UA" sz="2400" b="1" dirty="0" smtClean="0"/>
              <a:t> </a:t>
            </a:r>
            <a:r>
              <a:rPr lang="uk-UA" sz="2400" b="1" dirty="0" smtClean="0"/>
              <a:t>Республіки, характеризувати діяльність провідних політиків;</a:t>
            </a:r>
          </a:p>
          <a:p>
            <a:pPr algn="just" eaLnBrk="1" hangingPunct="1"/>
            <a:r>
              <a:rPr lang="uk-UA" sz="2400" b="1" dirty="0" smtClean="0"/>
              <a:t>Вчитися встановлювати </a:t>
            </a:r>
            <a:r>
              <a:rPr lang="uk-UA" sz="2400" b="1" dirty="0" err="1" smtClean="0"/>
              <a:t>причинно</a:t>
            </a:r>
            <a:r>
              <a:rPr lang="uk-UA" sz="2400" b="1" dirty="0" smtClean="0"/>
              <a:t> – наслідкові </a:t>
            </a:r>
            <a:r>
              <a:rPr lang="uk-UA" sz="2400" b="1" dirty="0" err="1" smtClean="0"/>
              <a:t>зв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язки</a:t>
            </a:r>
            <a:r>
              <a:rPr lang="uk-UA" sz="2400" b="1" dirty="0" smtClean="0"/>
              <a:t>, аналізувати, робити висновки та узагальнення.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smtClean="0"/>
              <a:t>За період з Другої світової війни Франція пройшла складний шлях розвитку. Четверта республіка виявилась не тією моделлю французької держави, яка б сприяла подоланню проблем і забезпечила поступ країни. Розпад французької колоніальної імперії потягнув за собою і кризу Четвертою республіки. Визначну роль у становленні нової моделі французької держави належить Ш. де Голлю. Закладені ним підвалини П`ятої республіки витримали випробування часом. На теперішній час Франція одна з провідних країн світу, один з головних рушіїв європейської інтеграції.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Домашнє завдання</a:t>
            </a:r>
            <a:endParaRPr lang="ru-RU" smtClean="0"/>
          </a:p>
        </p:txBody>
      </p:sp>
      <p:sp>
        <p:nvSpPr>
          <p:cNvPr id="36867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800" b="1" dirty="0" smtClean="0"/>
              <a:t>Читати:§ </a:t>
            </a:r>
            <a:r>
              <a:rPr lang="uk-UA" sz="2800" b="1" dirty="0" smtClean="0"/>
              <a:t>14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План уроку</a:t>
            </a:r>
            <a:endParaRPr lang="ru-RU" smtClean="0"/>
          </a:p>
        </p:txBody>
      </p:sp>
      <p:sp>
        <p:nvSpPr>
          <p:cNvPr id="16387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Післявоєнна Франція ( 1944 – 1946рр.)</a:t>
            </a:r>
          </a:p>
          <a:p>
            <a:pPr eaLnBrk="1" hangingPunct="1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Четверта республіка ( 1946 – 1958рр.)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Становлення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ятої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Республіки.</a:t>
            </a:r>
          </a:p>
          <a:p>
            <a:pPr eaLnBrk="1" hangingPunct="1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Травневі події 1968 року.</a:t>
            </a:r>
          </a:p>
          <a:p>
            <a:pPr eaLnBrk="1" hangingPunct="1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Франція у 1969 – 1990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рр.</a:t>
            </a:r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Франція на початку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ХХІ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століття</a:t>
            </a:r>
            <a:r>
              <a:rPr lang="uk-UA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Опорні поняття і дати уроку</a:t>
            </a:r>
            <a:endParaRPr lang="ru-RU" smtClean="0"/>
          </a:p>
        </p:txBody>
      </p:sp>
      <p:sp>
        <p:nvSpPr>
          <p:cNvPr id="17411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Опорні поняття:</a:t>
            </a:r>
          </a:p>
          <a:p>
            <a:pPr eaLnBrk="1" hangingPunct="1"/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Голлізм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412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Опорні дати:</a:t>
            </a:r>
          </a:p>
          <a:p>
            <a:pPr eaLnBrk="1" hangingPunct="1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1944 – прихід до влади коаліційного Тимчасового уряду Франції;</a:t>
            </a:r>
          </a:p>
          <a:p>
            <a:pPr eaLnBrk="1" hangingPunct="1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1946р. – проголошення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Четвертої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Республіки;</a:t>
            </a:r>
          </a:p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1958р. – проголошення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</a:rPr>
              <a:t>ятої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республіки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Актуалізація опорних знань</a:t>
            </a:r>
            <a:endParaRPr lang="ru-RU" smtClean="0"/>
          </a:p>
        </p:txBody>
      </p:sp>
      <p:sp>
        <p:nvSpPr>
          <p:cNvPr id="19459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800" b="1" dirty="0" smtClean="0"/>
              <a:t>Які фактори визначали зовнішньополітичний курс країни у міжвоєнний період?</a:t>
            </a:r>
          </a:p>
          <a:p>
            <a:pPr algn="just" eaLnBrk="1" hangingPunct="1"/>
            <a:r>
              <a:rPr lang="uk-UA" sz="2800" b="1" dirty="0" smtClean="0"/>
              <a:t>Які причини капітуляції Франції в </a:t>
            </a:r>
            <a:r>
              <a:rPr lang="uk-UA" sz="2800" b="1" dirty="0" smtClean="0"/>
              <a:t>1940 р.?</a:t>
            </a:r>
            <a:endParaRPr lang="uk-UA" sz="2800" b="1" dirty="0" smtClean="0"/>
          </a:p>
          <a:p>
            <a:pPr algn="just" eaLnBrk="1" hangingPunct="1"/>
            <a:r>
              <a:rPr lang="uk-UA" sz="2800" b="1" dirty="0" smtClean="0"/>
              <a:t>Які політичні сили складали основу Руху Опору у Франції?</a:t>
            </a:r>
          </a:p>
          <a:p>
            <a:pPr algn="just" eaLnBrk="1" hangingPunct="1"/>
            <a:r>
              <a:rPr lang="uk-UA" sz="2800" b="1" dirty="0" smtClean="0"/>
              <a:t>Які наслідки для Франції мала Друга світова війна?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2275" y="115888"/>
            <a:ext cx="8229600" cy="706437"/>
          </a:xfrm>
        </p:spPr>
        <p:txBody>
          <a:bodyPr/>
          <a:lstStyle/>
          <a:p>
            <a:r>
              <a:rPr lang="uk-UA" sz="3200" smtClean="0"/>
              <a:t>Наслідки Другої світової війни</a:t>
            </a:r>
            <a:endParaRPr lang="ru-RU" sz="32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692150"/>
            <a:ext cx="8810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4797425"/>
            <a:ext cx="88947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 smtClean="0"/>
              <a:t>Коаліційний Тимчасовий уряд</a:t>
            </a:r>
            <a:br>
              <a:rPr lang="uk-UA" sz="2800" b="1" dirty="0" smtClean="0"/>
            </a:br>
            <a:r>
              <a:rPr lang="uk-UA" sz="2800" b="1" dirty="0" smtClean="0"/>
              <a:t>( </a:t>
            </a:r>
            <a:r>
              <a:rPr lang="uk-UA" sz="2800" b="1" dirty="0" smtClean="0"/>
              <a:t>1944 – 1946рр.)</a:t>
            </a:r>
            <a:endParaRPr lang="ru-RU" sz="2800" b="1" dirty="0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Склад уряду – ФКП, ФСП, МРП…</a:t>
            </a:r>
          </a:p>
          <a:p>
            <a:pPr algn="just"/>
            <a:r>
              <a:rPr lang="uk-UA" sz="2400" b="1" i="1" u="sng" dirty="0" smtClean="0">
                <a:solidFill>
                  <a:schemeClr val="accent5">
                    <a:lumMod val="50000"/>
                  </a:schemeClr>
                </a:solidFill>
              </a:rPr>
              <a:t>Заходи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Націоналізовано вугільні шахти, заводи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авіаційних компаній,автомобільної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фірми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</a:rPr>
              <a:t>“Рено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 ”,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підприємства енергетики і нафтопереробного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комплексу, морський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транспорт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, Французький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банк і найбільші кредитні банки . </a:t>
            </a:r>
          </a:p>
          <a:p>
            <a:pPr algn="just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Підвищилася зарплата робітникам і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службовцям,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пенсії ветеранам війни.</a:t>
            </a:r>
          </a:p>
          <a:p>
            <a:pPr algn="just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Колабораціоністів виганяли з державного апарату</a:t>
            </a:r>
            <a:r>
              <a:rPr lang="uk-UA" sz="2400" b="1" dirty="0" smtClean="0"/>
              <a:t>.</a:t>
            </a:r>
            <a:endParaRPr lang="ru-RU" sz="2400" b="1" dirty="0" smtClean="0"/>
          </a:p>
        </p:txBody>
      </p:sp>
      <p:pic>
        <p:nvPicPr>
          <p:cNvPr id="1026" name="Picture 2" descr="C:\Users\Vladeletc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74" cy="1788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92869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Четверта </a:t>
            </a:r>
            <a:r>
              <a:rPr lang="uk-UA" sz="3600" b="1" dirty="0" smtClean="0"/>
              <a:t>республіка </a:t>
            </a:r>
            <a:br>
              <a:rPr lang="uk-UA" sz="3600" b="1" dirty="0" smtClean="0"/>
            </a:br>
            <a:r>
              <a:rPr lang="uk-UA" sz="3600" b="1" dirty="0" smtClean="0"/>
              <a:t>(1946 – 1958 рр.)</a:t>
            </a:r>
            <a:endParaRPr lang="ru-RU" sz="36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214422"/>
            <a:ext cx="7862150" cy="54292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«У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1946 році було прийнято Конституцію Четвертої Республіки – найбільш демократичну за всю історії Франції. У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країні:</a:t>
            </a:r>
          </a:p>
          <a:p>
            <a:pPr marL="0" indent="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- запроваджувалось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загальне виборче право, </a:t>
            </a:r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- гарантувались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права на працю, відпочинок, соціальне забезпечення та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безоплатну світську освіту, </a:t>
            </a:r>
          </a:p>
          <a:p>
            <a:pPr marL="0" indent="0" algn="just">
              <a:buFontTx/>
              <a:buChar char="-"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рівність чоловіків і жінок, </a:t>
            </a:r>
          </a:p>
          <a:p>
            <a:pPr marL="0" indent="0" algn="just">
              <a:buFontTx/>
              <a:buChar char="-"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 урівнювалися в правах громадяни Франції та колоній. </a:t>
            </a:r>
          </a:p>
          <a:p>
            <a:pPr marL="0" indent="36195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Головну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роль у житті країни мав відігравати двопалатний парламент, який обирав президента з обмеженими повноваженнями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0" indent="36195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Франція проголошувалася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</a:rPr>
              <a:t>“неподільною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, світською, демократичною та соціальною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</a:rPr>
              <a:t>республікою”</a:t>
            </a:r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Франція в ХХ столітті.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Всесвітня історія»</a:t>
            </a:r>
          </a:p>
          <a:p>
            <a:pPr marL="0" indent="0" algn="r">
              <a:buFont typeface="Arial" charset="0"/>
              <a:buNone/>
              <a:defRPr/>
            </a:pPr>
            <a:endParaRPr lang="uk-UA" sz="2000" b="1" dirty="0"/>
          </a:p>
          <a:p>
            <a:pPr algn="just">
              <a:buFont typeface="Arial" charset="0"/>
              <a:buAutoNum type="arabicPeriod"/>
              <a:defRPr/>
            </a:pPr>
            <a:r>
              <a:rPr lang="uk-UA" sz="2000" b="1" dirty="0" smtClean="0">
                <a:solidFill>
                  <a:srgbClr val="C00000"/>
                </a:solidFill>
              </a:rPr>
              <a:t>Яку форму правління встановлено у Франції за Конституцією Четвертої республіки?</a:t>
            </a:r>
          </a:p>
          <a:p>
            <a:pPr algn="just">
              <a:buFont typeface="Arial" charset="0"/>
              <a:buAutoNum type="arabicPeriod"/>
              <a:defRPr/>
            </a:pPr>
            <a:r>
              <a:rPr lang="uk-UA" sz="2000" b="1" dirty="0" smtClean="0">
                <a:solidFill>
                  <a:srgbClr val="C00000"/>
                </a:solidFill>
              </a:rPr>
              <a:t>Чому </a:t>
            </a:r>
            <a:r>
              <a:rPr lang="uk-UA" sz="2000" b="1" dirty="0" smtClean="0">
                <a:solidFill>
                  <a:srgbClr val="C00000"/>
                </a:solidFill>
              </a:rPr>
              <a:t>Конституцію </a:t>
            </a:r>
            <a:r>
              <a:rPr lang="uk-UA" sz="2000" b="1" dirty="0" smtClean="0">
                <a:solidFill>
                  <a:srgbClr val="C00000"/>
                </a:solidFill>
              </a:rPr>
              <a:t>Четвертої Республіки вважають найбільш демократичною за всю історії Франції?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algn="just">
              <a:buFont typeface="Arial" charset="0"/>
              <a:buAutoNum type="arabicPeriod"/>
              <a:defRPr/>
            </a:pPr>
            <a:endParaRPr lang="uk-UA" sz="1600" b="1" dirty="0" smtClean="0">
              <a:solidFill>
                <a:srgbClr val="FF0000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uk-UA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500042"/>
            <a:ext cx="321471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Політика «програмування економічного розвитку»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 кредити, податкові пільги, держзамовлення, приватизація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7" y="2571744"/>
            <a:ext cx="3567142" cy="1217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Загострення політичної боротьби, розрив відносин між ФКП та ФСП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9" y="4076700"/>
            <a:ext cx="3638580" cy="995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1946 – </a:t>
            </a:r>
            <a:r>
              <a:rPr lang="uk-UA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1958 рр.</a:t>
            </a:r>
            <a:endParaRPr lang="uk-UA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Змінилось 14 урядів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428604"/>
            <a:ext cx="3176581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Приєднання до плану Маршалла, входження до НАТО</a:t>
            </a:r>
            <a:endParaRPr lang="ru-RU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2357430"/>
            <a:ext cx="3748085" cy="121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Колоніальна війна в Індокитаї ( 1946 – 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1954 рр.)</a:t>
            </a:r>
            <a:endParaRPr lang="uk-UA" sz="16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(«брудна війна»)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3929066"/>
            <a:ext cx="352901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1954 – 1962 – колоніальна війна в Алжирі;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Участь в інтервенції проти Єгипту 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(1956 р.)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 flipH="1">
            <a:off x="4320381" y="980282"/>
            <a:ext cx="395287" cy="87503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95288" y="5661025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Courier New" pitchFamily="49" charset="0"/>
                <a:cs typeface="Courier New" pitchFamily="49" charset="0"/>
              </a:rPr>
              <a:t>Повне розчарування французів у владі, загострення політичної ситуації в країні, ідея встановлення сильної влади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.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</TotalTime>
  <Words>1027</Words>
  <PresentationFormat>Экран (4:3)</PresentationFormat>
  <Paragraphs>121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                  Франція   у ІІ половині ХХ –  на початку ХХІ століття</vt:lpstr>
      <vt:lpstr>Завдання уроку</vt:lpstr>
      <vt:lpstr>План уроку</vt:lpstr>
      <vt:lpstr>Опорні поняття і дати уроку</vt:lpstr>
      <vt:lpstr>Актуалізація опорних знань</vt:lpstr>
      <vt:lpstr>Наслідки Другої світової війни</vt:lpstr>
      <vt:lpstr>Коаліційний Тимчасовий уряд ( 1944 – 1946рр.)</vt:lpstr>
      <vt:lpstr>Четверта республіка  (1946 – 1958 рр.)</vt:lpstr>
      <vt:lpstr>Слайд 9</vt:lpstr>
      <vt:lpstr>Становлення П’ятої Республіки</vt:lpstr>
      <vt:lpstr>Голлізм</vt:lpstr>
      <vt:lpstr>Голлізм</vt:lpstr>
      <vt:lpstr>Голлізм</vt:lpstr>
      <vt:lpstr>Шарль де Голль.  Його величність Президент</vt:lpstr>
      <vt:lpstr>Слайд 15</vt:lpstr>
      <vt:lpstr>Франція у 1969 – 1990 роки</vt:lpstr>
      <vt:lpstr>Особливості розвитку сучасної Франції</vt:lpstr>
      <vt:lpstr>Франція на початку ХХІ століття</vt:lpstr>
      <vt:lpstr>Закріплення</vt:lpstr>
      <vt:lpstr>Слайд 20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Франція   у ІІ половині ХХ –  на початку ХХІ століття</dc:title>
  <dc:creator>Vladeletc</dc:creator>
  <cp:lastModifiedBy>Vladeletc</cp:lastModifiedBy>
  <cp:revision>14</cp:revision>
  <dcterms:created xsi:type="dcterms:W3CDTF">2013-12-15T20:13:41Z</dcterms:created>
  <dcterms:modified xsi:type="dcterms:W3CDTF">2013-12-15T21:21:52Z</dcterms:modified>
</cp:coreProperties>
</file>