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69" r:id="rId5"/>
    <p:sldId id="263" r:id="rId6"/>
    <p:sldId id="264" r:id="rId7"/>
    <p:sldId id="261" r:id="rId8"/>
    <p:sldId id="258" r:id="rId9"/>
    <p:sldId id="262" r:id="rId10"/>
    <p:sldId id="259" r:id="rId11"/>
    <p:sldId id="266" r:id="rId12"/>
    <p:sldId id="267" r:id="rId13"/>
    <p:sldId id="268" r:id="rId14"/>
    <p:sldId id="270" r:id="rId15"/>
    <p:sldId id="272" r:id="rId16"/>
    <p:sldId id="273" r:id="rId17"/>
    <p:sldId id="271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DA4E4-D31D-4D04-892D-0E1C9E66A205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C9A9B-94E6-47DF-85F8-03B9044E3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9A9B-94E6-47DF-85F8-03B9044E3B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9A9B-94E6-47DF-85F8-03B9044E3BB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020094-0CD0-455D-A22F-4F7A38E723D3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BC0AD4-CC54-4B00-B6E6-78BA23DD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D\Downloads\Новая папка (3)\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4744" y="5787008"/>
            <a:ext cx="3409256" cy="107099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учнів 11-б класу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05800" cy="1683568"/>
          </a:xfrm>
        </p:spPr>
        <p:txBody>
          <a:bodyPr/>
          <a:lstStyle/>
          <a:p>
            <a:r>
              <a:rPr lang="uk-UA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Єгипетські піраміди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D\Downloads\Новая папка (3)\867959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4067944" cy="201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на </a:t>
            </a:r>
            <a:r>
              <a:rPr lang="ru-RU" dirty="0" err="1" smtClean="0"/>
              <a:t>Екваторі</a:t>
            </a:r>
            <a:r>
              <a:rPr lang="ru-RU" dirty="0" smtClean="0"/>
              <a:t> = 12 756 326 м. Земна </a:t>
            </a:r>
            <a:r>
              <a:rPr lang="ru-RU" dirty="0" err="1" smtClean="0"/>
              <a:t>доба</a:t>
            </a:r>
            <a:r>
              <a:rPr lang="ru-RU" dirty="0" smtClean="0"/>
              <a:t> = 24 </a:t>
            </a:r>
            <a:r>
              <a:rPr lang="ru-RU" dirty="0" err="1" smtClean="0"/>
              <a:t>години</a:t>
            </a:r>
            <a:r>
              <a:rPr lang="ru-RU" dirty="0" smtClean="0"/>
              <a:t> = 86 400 секунд.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12 </a:t>
            </a:r>
            <a:r>
              <a:rPr lang="ru-RU" dirty="0" err="1" smtClean="0"/>
              <a:t>мільйонів</a:t>
            </a:r>
            <a:r>
              <a:rPr lang="ru-RU" dirty="0" smtClean="0"/>
              <a:t> на </a:t>
            </a:r>
            <a:r>
              <a:rPr lang="ru-RU" dirty="0" err="1" smtClean="0"/>
              <a:t>кількість</a:t>
            </a:r>
            <a:r>
              <a:rPr lang="ru-RU" dirty="0" smtClean="0"/>
              <a:t> секунд в </a:t>
            </a:r>
            <a:r>
              <a:rPr lang="ru-RU" dirty="0" err="1" smtClean="0"/>
              <a:t>добі</a:t>
            </a:r>
            <a:r>
              <a:rPr lang="ru-RU" dirty="0" smtClean="0"/>
              <a:t>, </a:t>
            </a:r>
            <a:r>
              <a:rPr lang="ru-RU" dirty="0" err="1" smtClean="0"/>
              <a:t>отримаємо</a:t>
            </a:r>
            <a:r>
              <a:rPr lang="ru-RU" dirty="0" smtClean="0"/>
              <a:t>... 147,64 м.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r>
              <a:rPr lang="ru-RU" dirty="0" smtClean="0"/>
              <a:t> Хеопса.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D\Downloads\Новая папка (3)\157411_html_40d648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421196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DD\Downloads\Новая папка (3)\giza-pyramids-khufu-blocks-st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536" y="0"/>
            <a:ext cx="5119464" cy="383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DD\Downloads\Новая папка (3)\Great_Pyramid_of_Gi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2946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C:\Users\DD\Downloads\Новая папка (3)\24ece520d9f487a35053ff560bff58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866821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DD\Downloads\Новая папка (3)\www-St-Takla-org___Man-n-Building-Blocks-of-Pyram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16832"/>
            <a:ext cx="4443450" cy="317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D\Downloads\Новая папка (3)\20120923105620-388ec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57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8864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5) Три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піраміди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Гізи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утворюють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трикутник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Піфагора</a:t>
            </a:r>
            <a:r>
              <a:rPr lang="ru-RU" sz="2400" b="1" i="1" dirty="0" smtClean="0">
                <a:solidFill>
                  <a:schemeClr val="bg1"/>
                </a:solidFill>
              </a:rPr>
              <a:t> (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сторони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їх</a:t>
            </a:r>
            <a:r>
              <a:rPr lang="ru-RU" sz="2400" b="1" i="1" dirty="0" smtClean="0">
                <a:solidFill>
                  <a:schemeClr val="bg1"/>
                </a:solidFill>
              </a:rPr>
              <a:t> основ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знаходяться</a:t>
            </a:r>
            <a:r>
              <a:rPr lang="ru-RU" sz="2400" b="1" i="1" dirty="0" smtClean="0">
                <a:solidFill>
                  <a:schemeClr val="bg1"/>
                </a:solidFill>
              </a:rPr>
              <a:t> у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відношенні</a:t>
            </a:r>
            <a:r>
              <a:rPr lang="ru-RU" sz="2400" b="1" i="1" dirty="0" smtClean="0">
                <a:solidFill>
                  <a:schemeClr val="bg1"/>
                </a:solidFill>
              </a:rPr>
              <a:t> 3:4:5). 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D\Downloads\Новая папка (3)\201303414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D\Downloads\Новая папка (3)\post-22442-1367094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3140968"/>
          </a:xfrm>
          <a:prstGeom prst="rect">
            <a:avLst/>
          </a:prstGeom>
          <a:noFill/>
        </p:spPr>
      </p:pic>
      <p:pic>
        <p:nvPicPr>
          <p:cNvPr id="14342" name="Picture 6" descr="C:\Users\DD\Downloads\Новая папка (3)\drollnation-random-6336-500x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344" name="Picture 8" descr="C:\Users\DD\Downloads\Новая папка (3)\math-jok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4572000" cy="37170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004048" y="32849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Так скорочує 11-б клас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DD\Downloads\Новая папка (3)\comix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Intel Lynx\2EEFyfwAh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548680"/>
            <a:ext cx="56166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Keep</a:t>
            </a:r>
          </a:p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Calm</a:t>
            </a:r>
          </a:p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 and</a:t>
            </a:r>
          </a:p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 Love Math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9144000" cy="6858000"/>
              <a:chOff x="395536" y="1988840"/>
              <a:chExt cx="6350000" cy="5130800"/>
            </a:xfrm>
          </p:grpSpPr>
          <p:pic>
            <p:nvPicPr>
              <p:cNvPr id="4" name="Picture 4" descr="D:\Intel Lynx\JehS3xxVJb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5536" y="1988840"/>
                <a:ext cx="6350000" cy="5130800"/>
              </a:xfrm>
              <a:prstGeom prst="rect">
                <a:avLst/>
              </a:prstGeom>
              <a:noFill/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395536" y="5661248"/>
                <a:ext cx="6336704" cy="1440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75656" y="5157192"/>
              <a:ext cx="4896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i="1" dirty="0" smtClean="0"/>
                <a:t>Поставте нам  </a:t>
              </a:r>
              <a:endParaRPr lang="ru-RU" sz="2800" i="1" dirty="0"/>
            </a:p>
          </p:txBody>
        </p:sp>
      </p:grp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7" name="Picture 7" descr="C:\Users\DD\AppData\Roaming\Skype\My Skype Received Files\Сним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085184"/>
            <a:ext cx="1296144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266429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Наступні слайди не для показу, це текст до презентації!</a:t>
            </a:r>
            <a:br>
              <a:rPr lang="uk-UA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851920" y="4581128"/>
            <a:ext cx="1224136" cy="14401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err="1" smtClean="0"/>
              <a:t>Цікаві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математичні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геометричні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закономірності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</a:t>
            </a:r>
            <a:r>
              <a:rPr lang="ru-RU" sz="2000" dirty="0" smtClean="0"/>
              <a:t>"</a:t>
            </a:r>
            <a:r>
              <a:rPr lang="ru-RU" sz="2000" dirty="0" err="1" smtClean="0"/>
              <a:t>язані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єгипетськими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пірамідами</a:t>
            </a:r>
            <a:r>
              <a:rPr lang="ru-RU" sz="2000" dirty="0" smtClean="0"/>
              <a:t>: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1) </a:t>
            </a:r>
            <a:r>
              <a:rPr lang="ru-RU" sz="2000" dirty="0" err="1" smtClean="0"/>
              <a:t>Діаметр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Екваторі</a:t>
            </a:r>
            <a:r>
              <a:rPr lang="ru-RU" sz="2000" dirty="0" smtClean="0"/>
              <a:t> = 12 756 326 м. Земна </a:t>
            </a:r>
            <a:r>
              <a:rPr lang="ru-RU" sz="2000" dirty="0" err="1" smtClean="0"/>
              <a:t>доба</a:t>
            </a:r>
            <a:r>
              <a:rPr lang="ru-RU" sz="2000" dirty="0" smtClean="0"/>
              <a:t> = 24 </a:t>
            </a:r>
            <a:r>
              <a:rPr lang="ru-RU" sz="2000" dirty="0" err="1" smtClean="0"/>
              <a:t>години</a:t>
            </a:r>
            <a:r>
              <a:rPr lang="ru-RU" sz="2000" dirty="0" smtClean="0"/>
              <a:t> = 86 400 секунд.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розділити</a:t>
            </a:r>
            <a:r>
              <a:rPr lang="ru-RU" sz="2000" dirty="0" smtClean="0"/>
              <a:t> 12 </a:t>
            </a:r>
            <a:r>
              <a:rPr lang="ru-RU" sz="2000" dirty="0" err="1" smtClean="0"/>
              <a:t>мільйонів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секунд в </a:t>
            </a:r>
            <a:r>
              <a:rPr lang="ru-RU" sz="2000" dirty="0" err="1" smtClean="0"/>
              <a:t>добі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отримаємо</a:t>
            </a:r>
            <a:r>
              <a:rPr lang="ru-RU" sz="2000" dirty="0" smtClean="0"/>
              <a:t>... 147,64 м.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висота</a:t>
            </a:r>
            <a:r>
              <a:rPr lang="ru-RU" sz="2000" dirty="0" smtClean="0"/>
              <a:t> </a:t>
            </a:r>
            <a:r>
              <a:rPr lang="ru-RU" sz="2000" dirty="0" err="1" smtClean="0"/>
              <a:t>піраміди</a:t>
            </a:r>
            <a:r>
              <a:rPr lang="ru-RU" sz="2000" dirty="0" smtClean="0"/>
              <a:t> Хеопса.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2) </a:t>
            </a:r>
            <a:r>
              <a:rPr lang="ru-RU" sz="2000" dirty="0" err="1" smtClean="0"/>
              <a:t>Піраміда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зорієнтована</a:t>
            </a:r>
            <a:r>
              <a:rPr lang="ru-RU" sz="2000" dirty="0" smtClean="0"/>
              <a:t> точно на </a:t>
            </a:r>
            <a:r>
              <a:rPr lang="ru-RU" sz="2000" dirty="0" err="1" smtClean="0"/>
              <a:t>північ</a:t>
            </a:r>
            <a:r>
              <a:rPr lang="ru-RU" sz="2000" dirty="0" smtClean="0"/>
              <a:t>, 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захід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3) </a:t>
            </a:r>
            <a:r>
              <a:rPr lang="ru-RU" sz="2000" dirty="0" err="1" smtClean="0"/>
              <a:t>Піраміда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стоїть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центрі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континентальної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4) </a:t>
            </a:r>
            <a:r>
              <a:rPr lang="ru-RU" sz="2000" dirty="0" err="1" smtClean="0"/>
              <a:t>Меридіан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проходить через </a:t>
            </a:r>
            <a:r>
              <a:rPr lang="ru-RU" sz="2000" dirty="0" err="1" smtClean="0"/>
              <a:t>піраміду</a:t>
            </a:r>
            <a:r>
              <a:rPr lang="ru-RU" sz="2000" dirty="0" smtClean="0"/>
              <a:t>, </a:t>
            </a:r>
            <a:r>
              <a:rPr lang="ru-RU" sz="2000" dirty="0" err="1" smtClean="0"/>
              <a:t>ділить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океани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континенти</a:t>
            </a:r>
            <a:r>
              <a:rPr lang="ru-RU" sz="2000" dirty="0" smtClean="0"/>
              <a:t> на 2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меридіан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найбільшу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проходження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суші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меридіани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5) Три </a:t>
            </a:r>
            <a:r>
              <a:rPr lang="ru-RU" sz="2000" dirty="0" err="1" smtClean="0"/>
              <a:t>піраміди</a:t>
            </a:r>
            <a:r>
              <a:rPr lang="ru-RU" sz="2000" dirty="0" smtClean="0"/>
              <a:t> </a:t>
            </a:r>
            <a:r>
              <a:rPr lang="ru-RU" sz="2000" dirty="0" err="1" smtClean="0"/>
              <a:t>Гізи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трикутник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Піфагора</a:t>
            </a:r>
            <a:r>
              <a:rPr lang="ru-RU" sz="2000" dirty="0" smtClean="0"/>
              <a:t> (</a:t>
            </a:r>
            <a:r>
              <a:rPr lang="ru-RU" sz="2000" dirty="0" err="1" smtClean="0"/>
              <a:t>сторони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основ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відношенні</a:t>
            </a:r>
            <a:r>
              <a:rPr lang="ru-RU" sz="2000" dirty="0" smtClean="0"/>
              <a:t> 3:4:5).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6) </a:t>
            </a:r>
            <a:r>
              <a:rPr lang="ru-RU" sz="2000" dirty="0" err="1" smtClean="0"/>
              <a:t>Піраміда</a:t>
            </a:r>
            <a:r>
              <a:rPr lang="ru-RU" sz="2000" dirty="0" smtClean="0"/>
              <a:t> </a:t>
            </a:r>
            <a:r>
              <a:rPr lang="ru-RU" sz="2000" dirty="0" err="1" smtClean="0"/>
              <a:t>являє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гігантський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кам</a:t>
            </a:r>
            <a:r>
              <a:rPr lang="ru-RU" sz="2000" dirty="0" smtClean="0"/>
              <a:t>"</a:t>
            </a:r>
            <a:r>
              <a:rPr lang="ru-RU" sz="2000" dirty="0" err="1" smtClean="0"/>
              <a:t>яний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годинник</a:t>
            </a:r>
            <a:r>
              <a:rPr lang="ru-RU" sz="2000" dirty="0" smtClean="0"/>
              <a:t>. З </a:t>
            </a:r>
            <a:r>
              <a:rPr lang="ru-RU" sz="2000" dirty="0" err="1" smtClean="0"/>
              <a:t>середини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жовтня</a:t>
            </a:r>
            <a:r>
              <a:rPr lang="ru-RU" sz="2000" dirty="0" smtClean="0"/>
              <a:t> до початку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</a:t>
            </a:r>
            <a:r>
              <a:rPr lang="ru-RU" sz="2000" dirty="0" err="1" smtClean="0"/>
              <a:t>тінь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неї</a:t>
            </a:r>
            <a:r>
              <a:rPr lang="ru-RU" sz="2000" dirty="0" smtClean="0"/>
              <a:t> </a:t>
            </a:r>
            <a:r>
              <a:rPr lang="ru-RU" sz="2000" dirty="0" err="1" smtClean="0"/>
              <a:t>падає</a:t>
            </a:r>
            <a:r>
              <a:rPr lang="ru-RU" sz="2000" dirty="0" smtClean="0"/>
              <a:t>, </a:t>
            </a:r>
            <a:r>
              <a:rPr lang="ru-RU" sz="2000" dirty="0" err="1" smtClean="0"/>
              <a:t>вказує</a:t>
            </a:r>
            <a:r>
              <a:rPr lang="ru-RU" sz="2000" dirty="0" smtClean="0"/>
              <a:t> на пору року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довжину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512168"/>
          </a:xfrm>
          <a:noFill/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Початкова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висота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найбільшої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піраміди</a:t>
            </a:r>
            <a:r>
              <a:rPr lang="ru-RU" sz="2400" dirty="0" smtClean="0">
                <a:solidFill>
                  <a:srgbClr val="FFC000"/>
                </a:solidFill>
              </a:rPr>
              <a:t> Хеопса становила 146,6 м. На </a:t>
            </a:r>
            <a:r>
              <a:rPr lang="ru-RU" sz="2400" dirty="0" err="1" smtClean="0">
                <a:solidFill>
                  <a:srgbClr val="FFC000"/>
                </a:solidFill>
              </a:rPr>
              <a:t>її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спорудження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пішло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приблизно</a:t>
            </a:r>
            <a:r>
              <a:rPr lang="ru-RU" sz="2400" dirty="0" smtClean="0">
                <a:solidFill>
                  <a:srgbClr val="FFC000"/>
                </a:solidFill>
              </a:rPr>
              <a:t> 2,3 </a:t>
            </a:r>
            <a:r>
              <a:rPr lang="ru-RU" sz="2400" dirty="0" err="1" smtClean="0">
                <a:solidFill>
                  <a:srgbClr val="FFC000"/>
                </a:solidFill>
              </a:rPr>
              <a:t>мільйона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кам’яних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блоків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кожен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з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яких</a:t>
            </a:r>
            <a:r>
              <a:rPr lang="ru-RU" sz="2400" dirty="0" smtClean="0">
                <a:solidFill>
                  <a:srgbClr val="FFC000"/>
                </a:solidFill>
              </a:rPr>
              <a:t> в </a:t>
            </a:r>
            <a:r>
              <a:rPr lang="ru-RU" sz="2400" dirty="0" err="1" smtClean="0">
                <a:solidFill>
                  <a:srgbClr val="FFC000"/>
                </a:solidFill>
              </a:rPr>
              <a:t>середньому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важив</a:t>
            </a:r>
            <a:r>
              <a:rPr lang="ru-RU" sz="2400" dirty="0" smtClean="0">
                <a:solidFill>
                  <a:srgbClr val="FFC000"/>
                </a:solidFill>
              </a:rPr>
              <a:t> 2,5 т..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DD\Downloads\Новая папка (3)\04-piramide-y-esfi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388423" cy="407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0"/>
            <a:ext cx="8589640" cy="7245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7) </a:t>
            </a:r>
            <a:r>
              <a:rPr lang="ru-RU" sz="1200" dirty="0" err="1" smtClean="0"/>
              <a:t>Довжина</a:t>
            </a:r>
            <a:r>
              <a:rPr lang="ru-RU" sz="1200" dirty="0" smtClean="0"/>
              <a:t> </a:t>
            </a:r>
            <a:r>
              <a:rPr lang="ru-RU" sz="1200" dirty="0" err="1" smtClean="0"/>
              <a:t>сторони</a:t>
            </a:r>
            <a:r>
              <a:rPr lang="ru-RU" sz="1200" dirty="0" smtClean="0"/>
              <a:t> </a:t>
            </a:r>
            <a:r>
              <a:rPr lang="ru-RU" sz="1200" dirty="0" err="1" smtClean="0"/>
              <a:t>чотирикутної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основи</a:t>
            </a:r>
            <a:r>
              <a:rPr lang="ru-RU" sz="1200" dirty="0" smtClean="0"/>
              <a:t> </a:t>
            </a:r>
            <a:r>
              <a:rPr lang="ru-RU" sz="1200" dirty="0" err="1" smtClean="0"/>
              <a:t>дорівнює</a:t>
            </a:r>
            <a:r>
              <a:rPr lang="ru-RU" sz="1200" dirty="0" smtClean="0"/>
              <a:t> 365,342 </a:t>
            </a:r>
            <a:r>
              <a:rPr lang="ru-RU" sz="1200" dirty="0" err="1" smtClean="0"/>
              <a:t>египетських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ліктів</a:t>
            </a:r>
            <a:r>
              <a:rPr lang="ru-RU" sz="1200" dirty="0" smtClean="0"/>
              <a:t>.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дорівнює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днів</a:t>
            </a:r>
            <a:r>
              <a:rPr lang="ru-RU" sz="1200" dirty="0" smtClean="0"/>
              <a:t> </a:t>
            </a:r>
            <a:r>
              <a:rPr lang="ru-RU" sz="1200" dirty="0" err="1" smtClean="0"/>
              <a:t>сонячного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тропічного</a:t>
            </a:r>
            <a:r>
              <a:rPr lang="ru-RU" sz="1200" dirty="0" smtClean="0"/>
              <a:t> року. </a:t>
            </a:r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8) </a:t>
            </a:r>
            <a:r>
              <a:rPr lang="ru-RU" sz="1200" dirty="0" err="1" smtClean="0"/>
              <a:t>Відстань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піраміди</a:t>
            </a:r>
            <a:r>
              <a:rPr lang="ru-RU" sz="1200" dirty="0" smtClean="0"/>
              <a:t> до центру </a:t>
            </a:r>
            <a:r>
              <a:rPr lang="ru-RU" sz="1200" dirty="0" err="1" smtClean="0"/>
              <a:t>Землі</a:t>
            </a:r>
            <a:r>
              <a:rPr lang="ru-RU" sz="1200" dirty="0" smtClean="0"/>
              <a:t> </a:t>
            </a:r>
            <a:r>
              <a:rPr lang="ru-RU" sz="1200" dirty="0" err="1" smtClean="0"/>
              <a:t>така</a:t>
            </a:r>
            <a:r>
              <a:rPr lang="ru-RU" sz="1200" dirty="0" smtClean="0"/>
              <a:t> сама, як </a:t>
            </a:r>
            <a:r>
              <a:rPr lang="ru-RU" sz="1200" dirty="0" err="1" smtClean="0"/>
              <a:t>і</a:t>
            </a:r>
            <a:r>
              <a:rPr lang="ru-RU" sz="1200" dirty="0" smtClean="0"/>
              <a:t> до </a:t>
            </a:r>
            <a:r>
              <a:rPr lang="ru-RU" sz="1200" dirty="0" err="1" smtClean="0"/>
              <a:t>Північного</a:t>
            </a:r>
            <a:r>
              <a:rPr lang="ru-RU" sz="1200" dirty="0" smtClean="0"/>
              <a:t> полюсу.</a:t>
            </a:r>
          </a:p>
          <a:p>
            <a:pPr>
              <a:buNone/>
            </a:pPr>
            <a:r>
              <a:rPr lang="uk-UA" sz="1200" dirty="0" smtClean="0"/>
              <a:t>Походження:</a:t>
            </a:r>
            <a:endParaRPr lang="ru-RU" sz="1200" dirty="0" smtClean="0"/>
          </a:p>
          <a:p>
            <a:pPr>
              <a:buNone/>
            </a:pPr>
            <a:r>
              <a:rPr lang="ru-RU" sz="1200" dirty="0" err="1" smtClean="0"/>
              <a:t>Землеміри</a:t>
            </a:r>
            <a:r>
              <a:rPr lang="ru-RU" sz="1200" dirty="0" smtClean="0"/>
              <a:t> </a:t>
            </a:r>
            <a:r>
              <a:rPr lang="ru-RU" sz="1200" dirty="0" err="1" smtClean="0"/>
              <a:t>Стародавнього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Єгипту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побудови</a:t>
            </a:r>
            <a:r>
              <a:rPr lang="ru-RU" sz="1200" dirty="0" smtClean="0"/>
              <a:t> прямого кута чинили так. Мотузок </a:t>
            </a:r>
            <a:r>
              <a:rPr lang="ru-RU" sz="1200" dirty="0" err="1" smtClean="0"/>
              <a:t>ділили</a:t>
            </a:r>
            <a:r>
              <a:rPr lang="ru-RU" sz="1200" dirty="0" smtClean="0"/>
              <a:t> </a:t>
            </a:r>
            <a:r>
              <a:rPr lang="ru-RU" sz="1200" dirty="0" err="1" smtClean="0"/>
              <a:t>вузлами</a:t>
            </a:r>
            <a:r>
              <a:rPr lang="ru-RU" sz="1200" dirty="0" smtClean="0"/>
              <a:t> на 12 </a:t>
            </a:r>
            <a:r>
              <a:rPr lang="ru-RU" sz="1200" dirty="0" err="1" smtClean="0"/>
              <a:t>рівних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частин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кінці</a:t>
            </a:r>
            <a:r>
              <a:rPr lang="ru-RU" sz="1200" dirty="0" smtClean="0"/>
              <a:t> </a:t>
            </a:r>
            <a:r>
              <a:rPr lang="ru-RU" sz="1200" dirty="0" err="1" smtClean="0"/>
              <a:t>зв'язували</a:t>
            </a:r>
            <a:r>
              <a:rPr lang="ru-RU" sz="1200" dirty="0" smtClean="0"/>
              <a:t>. </a:t>
            </a:r>
            <a:r>
              <a:rPr lang="ru-RU" sz="1200" dirty="0" err="1" smtClean="0"/>
              <a:t>Потім</a:t>
            </a:r>
            <a:r>
              <a:rPr lang="ru-RU" sz="1200" dirty="0" smtClean="0"/>
              <a:t> </a:t>
            </a:r>
            <a:r>
              <a:rPr lang="ru-RU" sz="1200" dirty="0" err="1" smtClean="0"/>
              <a:t>мотузок</a:t>
            </a:r>
            <a:r>
              <a:rPr lang="ru-RU" sz="1200" dirty="0" smtClean="0"/>
              <a:t> </a:t>
            </a:r>
            <a:r>
              <a:rPr lang="ru-RU" sz="1200" dirty="0" err="1" smtClean="0"/>
              <a:t>натягували</a:t>
            </a:r>
            <a:r>
              <a:rPr lang="ru-RU" sz="1200" dirty="0" smtClean="0"/>
              <a:t> на </a:t>
            </a:r>
            <a:r>
              <a:rPr lang="ru-RU" sz="1200" dirty="0" err="1" smtClean="0"/>
              <a:t>землі</a:t>
            </a:r>
            <a:r>
              <a:rPr lang="ru-RU" sz="1200" dirty="0" smtClean="0"/>
              <a:t> так, </a:t>
            </a:r>
            <a:r>
              <a:rPr lang="ru-RU" sz="1200" dirty="0" err="1" smtClean="0"/>
              <a:t>щоб</a:t>
            </a:r>
            <a:r>
              <a:rPr lang="ru-RU" sz="1200" dirty="0" smtClean="0"/>
              <a:t> </a:t>
            </a:r>
            <a:r>
              <a:rPr lang="ru-RU" sz="1200" dirty="0" err="1" smtClean="0"/>
              <a:t>утворився</a:t>
            </a:r>
            <a:r>
              <a:rPr lang="ru-RU" sz="1200" dirty="0" smtClean="0"/>
              <a:t> </a:t>
            </a:r>
            <a:r>
              <a:rPr lang="ru-RU" sz="1200" dirty="0" err="1" smtClean="0"/>
              <a:t>трикутник</a:t>
            </a:r>
            <a:r>
              <a:rPr lang="ru-RU" sz="1200" dirty="0" smtClean="0"/>
              <a:t> </a:t>
            </a:r>
            <a:r>
              <a:rPr lang="ru-RU" sz="1200" dirty="0" err="1" smtClean="0"/>
              <a:t>зі</a:t>
            </a:r>
            <a:r>
              <a:rPr lang="ru-RU" sz="1200" dirty="0" smtClean="0"/>
              <a:t> сторонами 3,4,5 </a:t>
            </a:r>
            <a:r>
              <a:rPr lang="ru-RU" sz="1200" dirty="0" err="1" smtClean="0"/>
              <a:t>поділок</a:t>
            </a:r>
            <a:r>
              <a:rPr lang="ru-RU" sz="1200" dirty="0" smtClean="0"/>
              <a:t>. Кут </a:t>
            </a:r>
            <a:r>
              <a:rPr lang="ru-RU" sz="1200" dirty="0" err="1" smtClean="0"/>
              <a:t>трикутника</a:t>
            </a:r>
            <a:r>
              <a:rPr lang="ru-RU" sz="1200" dirty="0" smtClean="0"/>
              <a:t>, </a:t>
            </a:r>
            <a:r>
              <a:rPr lang="ru-RU" sz="1200" dirty="0" err="1" smtClean="0"/>
              <a:t>протилежний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стороні</a:t>
            </a:r>
            <a:r>
              <a:rPr lang="ru-RU" sz="1200" dirty="0" smtClean="0"/>
              <a:t>, яка </a:t>
            </a:r>
            <a:r>
              <a:rPr lang="ru-RU" sz="1200" dirty="0" err="1" smtClean="0"/>
              <a:t>має</a:t>
            </a:r>
            <a:r>
              <a:rPr lang="ru-RU" sz="1200" dirty="0" smtClean="0"/>
              <a:t> 5 </a:t>
            </a:r>
            <a:r>
              <a:rPr lang="ru-RU" sz="1200" dirty="0" err="1" smtClean="0"/>
              <a:t>поділок</a:t>
            </a:r>
            <a:r>
              <a:rPr lang="ru-RU" sz="1200" dirty="0" smtClean="0"/>
              <a:t>,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прямий</a:t>
            </a:r>
            <a:r>
              <a:rPr lang="ru-RU" sz="1200" dirty="0" smtClean="0"/>
              <a:t>(3²+4²=5²). Тому </a:t>
            </a:r>
            <a:r>
              <a:rPr lang="ru-RU" sz="1200" dirty="0" err="1" smtClean="0"/>
              <a:t>прямокутний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трикутник</a:t>
            </a:r>
            <a:r>
              <a:rPr lang="ru-RU" sz="1200" dirty="0" smtClean="0"/>
              <a:t> </a:t>
            </a:r>
            <a:r>
              <a:rPr lang="ru-RU" sz="1200" dirty="0" err="1" smtClean="0"/>
              <a:t>із</a:t>
            </a:r>
            <a:r>
              <a:rPr lang="ru-RU" sz="1200" dirty="0" smtClean="0"/>
              <a:t> сторонами 3,4,5 </a:t>
            </a:r>
            <a:r>
              <a:rPr lang="ru-RU" sz="1200" dirty="0" err="1" smtClean="0"/>
              <a:t>одиниць</a:t>
            </a:r>
            <a:r>
              <a:rPr lang="ru-RU" sz="1200" dirty="0" smtClean="0"/>
              <a:t> </a:t>
            </a:r>
            <a:r>
              <a:rPr lang="ru-RU" sz="1200" dirty="0" err="1" smtClean="0"/>
              <a:t>називають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єгипетським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піфагоровим</a:t>
            </a:r>
            <a:endParaRPr lang="ru-RU" sz="1200" dirty="0" smtClean="0"/>
          </a:p>
          <a:p>
            <a:pPr>
              <a:buNone/>
            </a:pPr>
            <a:r>
              <a:rPr lang="uk-UA" sz="1200" dirty="0" smtClean="0"/>
              <a:t> </a:t>
            </a:r>
            <a:endParaRPr lang="ru-RU" sz="1200" dirty="0" smtClean="0"/>
          </a:p>
          <a:p>
            <a:pPr>
              <a:buNone/>
            </a:pPr>
            <a:r>
              <a:rPr lang="uk-UA" sz="1200" dirty="0" smtClean="0"/>
              <a:t>Задача: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•На </a:t>
            </a:r>
            <a:r>
              <a:rPr lang="ru-RU" sz="1200" dirty="0" err="1" smtClean="0"/>
              <a:t>березі</a:t>
            </a:r>
            <a:r>
              <a:rPr lang="ru-RU" sz="1200" dirty="0" smtClean="0"/>
              <a:t> </a:t>
            </a:r>
            <a:r>
              <a:rPr lang="ru-RU" sz="1200" dirty="0" err="1" smtClean="0"/>
              <a:t>річки</a:t>
            </a:r>
            <a:r>
              <a:rPr lang="ru-RU" sz="1200" dirty="0" smtClean="0"/>
              <a:t> росла тополя </a:t>
            </a:r>
            <a:r>
              <a:rPr lang="ru-RU" sz="1200" dirty="0" err="1" smtClean="0"/>
              <a:t>висотою</a:t>
            </a:r>
            <a:r>
              <a:rPr lang="ru-RU" sz="1200" dirty="0" smtClean="0"/>
              <a:t> 15 м. буря </a:t>
            </a:r>
            <a:r>
              <a:rPr lang="ru-RU" sz="1200" dirty="0" err="1" smtClean="0"/>
              <a:t>зламала</a:t>
            </a:r>
            <a:r>
              <a:rPr lang="ru-RU" sz="1200" dirty="0" smtClean="0"/>
              <a:t> дерево на </a:t>
            </a:r>
            <a:r>
              <a:rPr lang="ru-RU" sz="1200" dirty="0" err="1" smtClean="0"/>
              <a:t>висоті</a:t>
            </a:r>
            <a:r>
              <a:rPr lang="ru-RU" sz="1200" dirty="0" smtClean="0"/>
              <a:t> 6 м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землі</a:t>
            </a:r>
            <a:r>
              <a:rPr lang="ru-RU" sz="1200" dirty="0" smtClean="0"/>
              <a:t> так,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вершина </a:t>
            </a:r>
            <a:r>
              <a:rPr lang="ru-RU" sz="1200" dirty="0" err="1" smtClean="0"/>
              <a:t>вперлась</a:t>
            </a:r>
            <a:r>
              <a:rPr lang="ru-RU" sz="1200" dirty="0" smtClean="0"/>
              <a:t> в </a:t>
            </a:r>
            <a:r>
              <a:rPr lang="ru-RU" sz="1200" dirty="0" err="1" smtClean="0"/>
              <a:t>інший</a:t>
            </a:r>
            <a:r>
              <a:rPr lang="ru-RU" sz="1200" dirty="0" smtClean="0"/>
              <a:t> берег. </a:t>
            </a:r>
            <a:r>
              <a:rPr lang="ru-RU" sz="1200" dirty="0" err="1" smtClean="0"/>
              <a:t>Знайдіть</a:t>
            </a:r>
            <a:r>
              <a:rPr lang="ru-RU" sz="1200" dirty="0" smtClean="0"/>
              <a:t> ширину </a:t>
            </a:r>
            <a:r>
              <a:rPr lang="ru-RU" sz="1200" dirty="0" err="1" smtClean="0"/>
              <a:t>річки</a:t>
            </a:r>
            <a:r>
              <a:rPr lang="ru-RU" sz="1200" dirty="0" smtClean="0"/>
              <a:t>, </a:t>
            </a:r>
            <a:r>
              <a:rPr lang="ru-RU" sz="1200" dirty="0" err="1" smtClean="0"/>
              <a:t>якщо</a:t>
            </a:r>
            <a:r>
              <a:rPr lang="ru-RU" sz="1200" dirty="0" smtClean="0"/>
              <a:t> </a:t>
            </a:r>
            <a:r>
              <a:rPr lang="ru-RU" sz="1200" dirty="0" err="1" smtClean="0"/>
              <a:t>вважати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стовбур</a:t>
            </a:r>
            <a:r>
              <a:rPr lang="ru-RU" sz="1200" dirty="0" smtClean="0"/>
              <a:t> </a:t>
            </a:r>
            <a:r>
              <a:rPr lang="ru-RU" sz="1200" dirty="0" err="1" smtClean="0"/>
              <a:t>тополі</a:t>
            </a:r>
            <a:r>
              <a:rPr lang="ru-RU" sz="1200" dirty="0" smtClean="0"/>
              <a:t> впав перпендикулярно до </a:t>
            </a:r>
            <a:r>
              <a:rPr lang="ru-RU" sz="1200" dirty="0" err="1" smtClean="0"/>
              <a:t>течії</a:t>
            </a:r>
            <a:r>
              <a:rPr lang="ru-RU" sz="1200" dirty="0" smtClean="0"/>
              <a:t> </a:t>
            </a:r>
            <a:r>
              <a:rPr lang="ru-RU" sz="1200" dirty="0" err="1" smtClean="0"/>
              <a:t>струмка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uk-UA" sz="1200" dirty="0" smtClean="0"/>
              <a:t>Загальні відомості:</a:t>
            </a:r>
            <a:endParaRPr lang="ru-RU" sz="1200" dirty="0" smtClean="0"/>
          </a:p>
          <a:p>
            <a:pPr>
              <a:buNone/>
            </a:pPr>
            <a:r>
              <a:rPr lang="ru-RU" sz="1200" dirty="0" err="1" smtClean="0"/>
              <a:t>Єгипетські</a:t>
            </a:r>
            <a:r>
              <a:rPr lang="ru-RU" sz="1200" dirty="0" smtClean="0"/>
              <a:t> </a:t>
            </a:r>
            <a:r>
              <a:rPr lang="ru-RU" sz="1200" dirty="0" err="1" smtClean="0"/>
              <a:t>піраміди</a:t>
            </a:r>
            <a:r>
              <a:rPr lang="ru-RU" sz="1200" dirty="0" smtClean="0"/>
              <a:t> –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єдине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Семи чудес </a:t>
            </a:r>
            <a:r>
              <a:rPr lang="ru-RU" sz="1200" dirty="0" err="1" smtClean="0"/>
              <a:t>світу</a:t>
            </a:r>
            <a:r>
              <a:rPr lang="ru-RU" sz="1200" dirty="0" smtClean="0"/>
              <a:t>, яке </a:t>
            </a:r>
            <a:r>
              <a:rPr lang="ru-RU" sz="1200" dirty="0" err="1" smtClean="0"/>
              <a:t>дійшло</a:t>
            </a:r>
            <a:r>
              <a:rPr lang="ru-RU" sz="1200" dirty="0" smtClean="0"/>
              <a:t> до наших </a:t>
            </a:r>
            <a:r>
              <a:rPr lang="ru-RU" sz="1200" dirty="0" err="1" smtClean="0"/>
              <a:t>днів</a:t>
            </a:r>
            <a:r>
              <a:rPr lang="ru-RU" sz="1200" dirty="0" smtClean="0"/>
              <a:t>. Вони </a:t>
            </a:r>
            <a:r>
              <a:rPr lang="ru-RU" sz="1200" dirty="0" err="1" smtClean="0"/>
              <a:t>були</a:t>
            </a:r>
            <a:r>
              <a:rPr lang="ru-RU" sz="1200" dirty="0" smtClean="0"/>
              <a:t> </a:t>
            </a:r>
            <a:r>
              <a:rPr lang="ru-RU" sz="1200" dirty="0" err="1" smtClean="0"/>
              <a:t>побудовані</a:t>
            </a:r>
            <a:r>
              <a:rPr lang="ru-RU" sz="1200" dirty="0" smtClean="0"/>
              <a:t> не рабами, а </a:t>
            </a:r>
            <a:r>
              <a:rPr lang="ru-RU" sz="1200" dirty="0" err="1" smtClean="0"/>
              <a:t>звичайними</a:t>
            </a:r>
            <a:r>
              <a:rPr lang="ru-RU" sz="1200" dirty="0" smtClean="0"/>
              <a:t> людьми, в знак </a:t>
            </a:r>
            <a:r>
              <a:rPr lang="ru-RU" sz="1200" dirty="0" err="1" smtClean="0"/>
              <a:t>поклоніння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правлячому</a:t>
            </a:r>
            <a:r>
              <a:rPr lang="ru-RU" sz="1200" dirty="0" smtClean="0"/>
              <a:t> фараону, при </a:t>
            </a:r>
            <a:r>
              <a:rPr lang="ru-RU" sz="1200" dirty="0" err="1" smtClean="0"/>
              <a:t>чому</a:t>
            </a:r>
            <a:r>
              <a:rPr lang="ru-RU" sz="1200" dirty="0" smtClean="0"/>
              <a:t> сама служба на </a:t>
            </a:r>
            <a:r>
              <a:rPr lang="ru-RU" sz="1200" dirty="0" err="1" smtClean="0"/>
              <a:t>будівництві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була</a:t>
            </a:r>
            <a:r>
              <a:rPr lang="ru-RU" sz="1200" dirty="0" smtClean="0"/>
              <a:t> справа </a:t>
            </a:r>
            <a:r>
              <a:rPr lang="ru-RU" sz="1200" dirty="0" err="1" smtClean="0"/>
              <a:t>суто</a:t>
            </a:r>
            <a:r>
              <a:rPr lang="ru-RU" sz="1200" dirty="0" smtClean="0"/>
              <a:t> </a:t>
            </a:r>
            <a:r>
              <a:rPr lang="ru-RU" sz="1200" dirty="0" err="1" smtClean="0"/>
              <a:t>добровільною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err="1" smtClean="0"/>
              <a:t>Початкова</a:t>
            </a:r>
            <a:r>
              <a:rPr lang="ru-RU" sz="1200" dirty="0" smtClean="0"/>
              <a:t> </a:t>
            </a:r>
            <a:r>
              <a:rPr lang="ru-RU" sz="1200" dirty="0" err="1" smtClean="0"/>
              <a:t>висота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найбільшої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піраміди</a:t>
            </a:r>
            <a:r>
              <a:rPr lang="ru-RU" sz="1200" dirty="0" smtClean="0"/>
              <a:t> Хеопса (вершина </a:t>
            </a:r>
            <a:r>
              <a:rPr lang="ru-RU" sz="1200" dirty="0" err="1" smtClean="0"/>
              <a:t>якої</a:t>
            </a:r>
            <a:r>
              <a:rPr lang="ru-RU" sz="1200" dirty="0" smtClean="0"/>
              <a:t> не </a:t>
            </a:r>
            <a:r>
              <a:rPr lang="ru-RU" sz="1200" dirty="0" err="1" smtClean="0"/>
              <a:t>збереглася</a:t>
            </a:r>
            <a:r>
              <a:rPr lang="ru-RU" sz="1200" dirty="0" smtClean="0"/>
              <a:t> до наших </a:t>
            </a:r>
            <a:r>
              <a:rPr lang="ru-RU" sz="1200" dirty="0" err="1" smtClean="0"/>
              <a:t>днів</a:t>
            </a:r>
            <a:r>
              <a:rPr lang="ru-RU" sz="1200" dirty="0" smtClean="0"/>
              <a:t>) становила 146,6 м. На </a:t>
            </a:r>
            <a:r>
              <a:rPr lang="ru-RU" sz="1200" dirty="0" err="1" smtClean="0"/>
              <a:t>її</a:t>
            </a:r>
            <a:r>
              <a:rPr lang="ru-RU" sz="1200" dirty="0" smtClean="0"/>
              <a:t> </a:t>
            </a:r>
            <a:r>
              <a:rPr lang="ru-RU" sz="1200" dirty="0" err="1" smtClean="0"/>
              <a:t>спорудження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пішло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приблизно</a:t>
            </a:r>
            <a:r>
              <a:rPr lang="ru-RU" sz="1200" dirty="0" smtClean="0"/>
              <a:t> 2,3 </a:t>
            </a:r>
            <a:r>
              <a:rPr lang="ru-RU" sz="1200" dirty="0" err="1" smtClean="0"/>
              <a:t>мільйона</a:t>
            </a:r>
            <a:r>
              <a:rPr lang="ru-RU" sz="1200" dirty="0" smtClean="0"/>
              <a:t> </a:t>
            </a:r>
            <a:r>
              <a:rPr lang="ru-RU" sz="1200" dirty="0" err="1" smtClean="0"/>
              <a:t>кам’яних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блоків</a:t>
            </a:r>
            <a:r>
              <a:rPr lang="ru-RU" sz="1200" dirty="0" smtClean="0"/>
              <a:t>, </a:t>
            </a:r>
            <a:r>
              <a:rPr lang="ru-RU" sz="1200" dirty="0" err="1" smtClean="0"/>
              <a:t>кожен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яких</a:t>
            </a:r>
            <a:r>
              <a:rPr lang="ru-RU" sz="1200" dirty="0" smtClean="0"/>
              <a:t> в </a:t>
            </a:r>
            <a:r>
              <a:rPr lang="ru-RU" sz="1200" dirty="0" err="1" smtClean="0"/>
              <a:t>середньому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важив</a:t>
            </a:r>
            <a:r>
              <a:rPr lang="ru-RU" sz="1200" dirty="0" smtClean="0"/>
              <a:t> 2,5 т. Блоки </a:t>
            </a:r>
            <a:r>
              <a:rPr lang="ru-RU" sz="1200" dirty="0" err="1" smtClean="0"/>
              <a:t>з’єднувалися</a:t>
            </a:r>
            <a:r>
              <a:rPr lang="ru-RU" sz="1200" dirty="0" smtClean="0"/>
              <a:t> </a:t>
            </a:r>
            <a:r>
              <a:rPr lang="ru-RU" sz="1200" dirty="0" err="1" smtClean="0"/>
              <a:t>між</a:t>
            </a:r>
            <a:r>
              <a:rPr lang="ru-RU" sz="1200" dirty="0" smtClean="0"/>
              <a:t> собою без </a:t>
            </a:r>
            <a:r>
              <a:rPr lang="ru-RU" sz="1200" dirty="0" err="1" smtClean="0"/>
              <a:t>допомоги</a:t>
            </a:r>
            <a:r>
              <a:rPr lang="ru-RU" sz="1200" dirty="0" smtClean="0"/>
              <a:t> цементу, </a:t>
            </a:r>
            <a:r>
              <a:rPr lang="ru-RU" sz="1200" dirty="0" err="1" smtClean="0"/>
              <a:t>але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були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підігнані</a:t>
            </a:r>
            <a:r>
              <a:rPr lang="ru-RU" sz="1200" dirty="0" smtClean="0"/>
              <a:t> один до одного так </a:t>
            </a:r>
            <a:r>
              <a:rPr lang="ru-RU" sz="1200" dirty="0" err="1" smtClean="0"/>
              <a:t>щільно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в </a:t>
            </a:r>
            <a:r>
              <a:rPr lang="ru-RU" sz="1200" dirty="0" err="1" smtClean="0"/>
              <a:t>стики</a:t>
            </a:r>
            <a:r>
              <a:rPr lang="ru-RU" sz="1200" dirty="0" smtClean="0"/>
              <a:t> </a:t>
            </a:r>
            <a:r>
              <a:rPr lang="ru-RU" sz="1200" dirty="0" err="1" smtClean="0"/>
              <a:t>неможливо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пропхати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навіть</a:t>
            </a:r>
            <a:r>
              <a:rPr lang="ru-RU" sz="1200" dirty="0" smtClean="0"/>
              <a:t> </a:t>
            </a:r>
            <a:r>
              <a:rPr lang="ru-RU" sz="1200" dirty="0" err="1" smtClean="0"/>
              <a:t>волосину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err="1" smtClean="0"/>
              <a:t>Деякі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англійські</a:t>
            </a:r>
            <a:r>
              <a:rPr lang="ru-RU" sz="1200" dirty="0" smtClean="0"/>
              <a:t> </a:t>
            </a:r>
            <a:r>
              <a:rPr lang="ru-RU" sz="1200" dirty="0" err="1" smtClean="0"/>
              <a:t>астрономи</a:t>
            </a:r>
            <a:r>
              <a:rPr lang="ru-RU" sz="1200" dirty="0" smtClean="0"/>
              <a:t> XIX </a:t>
            </a:r>
            <a:r>
              <a:rPr lang="ru-RU" sz="1200" dirty="0" err="1" smtClean="0"/>
              <a:t>століття</a:t>
            </a:r>
            <a:r>
              <a:rPr lang="ru-RU" sz="1200" dirty="0" smtClean="0"/>
              <a:t> </a:t>
            </a:r>
            <a:r>
              <a:rPr lang="ru-RU" sz="1200" dirty="0" err="1" smtClean="0"/>
              <a:t>стверджували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піраміди</a:t>
            </a:r>
            <a:r>
              <a:rPr lang="ru-RU" sz="1200" dirty="0" smtClean="0"/>
              <a:t> </a:t>
            </a:r>
            <a:r>
              <a:rPr lang="ru-RU" sz="1200" dirty="0" err="1" smtClean="0"/>
              <a:t>є</a:t>
            </a:r>
            <a:r>
              <a:rPr lang="ru-RU" sz="1200" dirty="0" smtClean="0"/>
              <a:t> </a:t>
            </a:r>
            <a:r>
              <a:rPr lang="ru-RU" sz="1200" dirty="0" err="1" smtClean="0"/>
              <a:t>астрономічними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обсерваторіями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могли </a:t>
            </a:r>
            <a:r>
              <a:rPr lang="ru-RU" sz="1200" dirty="0" err="1" smtClean="0"/>
              <a:t>використовуватися</a:t>
            </a:r>
            <a:r>
              <a:rPr lang="ru-RU" sz="1200" dirty="0" smtClean="0"/>
              <a:t> як </a:t>
            </a:r>
            <a:r>
              <a:rPr lang="ru-RU" sz="1200" dirty="0" err="1" smtClean="0"/>
              <a:t>сонячні</a:t>
            </a:r>
            <a:r>
              <a:rPr lang="ru-RU" sz="1200" dirty="0" smtClean="0"/>
              <a:t> </a:t>
            </a:r>
            <a:r>
              <a:rPr lang="ru-RU" sz="1200" dirty="0" err="1" smtClean="0"/>
              <a:t>годинники</a:t>
            </a:r>
            <a:r>
              <a:rPr lang="ru-RU" sz="1200" dirty="0" smtClean="0"/>
              <a:t>. Астроном, </a:t>
            </a:r>
            <a:r>
              <a:rPr lang="ru-RU" sz="1200" dirty="0" err="1" smtClean="0"/>
              <a:t>Чарлз</a:t>
            </a:r>
            <a:r>
              <a:rPr lang="ru-RU" sz="1200" dirty="0" smtClean="0"/>
              <a:t> </a:t>
            </a:r>
            <a:r>
              <a:rPr lang="ru-RU" sz="1200" dirty="0" err="1" smtClean="0"/>
              <a:t>Сміт</a:t>
            </a:r>
            <a:r>
              <a:rPr lang="ru-RU" sz="1200" dirty="0" smtClean="0"/>
              <a:t>, </a:t>
            </a:r>
            <a:r>
              <a:rPr lang="ru-RU" sz="1200" dirty="0" err="1" smtClean="0"/>
              <a:t>намагався</a:t>
            </a:r>
            <a:r>
              <a:rPr lang="ru-RU" sz="1200" dirty="0" smtClean="0"/>
              <a:t> довести,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розміри</a:t>
            </a:r>
            <a:r>
              <a:rPr lang="ru-RU" sz="1200" dirty="0" smtClean="0"/>
              <a:t> </a:t>
            </a:r>
            <a:r>
              <a:rPr lang="ru-RU" sz="1200" dirty="0" err="1" smtClean="0"/>
              <a:t>пірамід</a:t>
            </a:r>
            <a:r>
              <a:rPr lang="ru-RU" sz="1200" dirty="0" smtClean="0"/>
              <a:t> </a:t>
            </a:r>
            <a:r>
              <a:rPr lang="ru-RU" sz="1200" dirty="0" err="1" smtClean="0"/>
              <a:t>свідчать</a:t>
            </a:r>
            <a:r>
              <a:rPr lang="ru-RU" sz="1200" dirty="0" smtClean="0"/>
              <a:t> про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створення</a:t>
            </a:r>
            <a:r>
              <a:rPr lang="ru-RU" sz="1200" dirty="0" smtClean="0"/>
              <a:t> Богом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що</a:t>
            </a:r>
            <a:r>
              <a:rPr lang="ru-RU" sz="1200" dirty="0" smtClean="0"/>
              <a:t> в них </a:t>
            </a:r>
            <a:r>
              <a:rPr lang="ru-RU" sz="1200" dirty="0" err="1" smtClean="0"/>
              <a:t>міститься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інформація</a:t>
            </a:r>
            <a:r>
              <a:rPr lang="ru-RU" sz="1200" dirty="0" smtClean="0"/>
              <a:t> про час другого </a:t>
            </a:r>
            <a:r>
              <a:rPr lang="ru-RU" sz="1200" dirty="0" err="1" smtClean="0"/>
              <a:t>пришестя</a:t>
            </a:r>
            <a:r>
              <a:rPr lang="ru-RU" sz="1200" dirty="0" smtClean="0"/>
              <a:t> Христа. </a:t>
            </a:r>
            <a:r>
              <a:rPr lang="ru-RU" sz="1200" dirty="0" err="1" smtClean="0"/>
              <a:t>Інші</a:t>
            </a:r>
            <a:r>
              <a:rPr lang="ru-RU" sz="1200" dirty="0" smtClean="0"/>
              <a:t> </a:t>
            </a:r>
            <a:r>
              <a:rPr lang="ru-RU" sz="1200" dirty="0" err="1" smtClean="0"/>
              <a:t>пірамідологи</a:t>
            </a:r>
            <a:r>
              <a:rPr lang="ru-RU" sz="1200" dirty="0" smtClean="0"/>
              <a:t> </a:t>
            </a:r>
            <a:r>
              <a:rPr lang="ru-RU" sz="1200" dirty="0" err="1" smtClean="0"/>
              <a:t>вважають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піраміди</a:t>
            </a:r>
            <a:r>
              <a:rPr lang="ru-RU" sz="1200" dirty="0" smtClean="0"/>
              <a:t> – справа рук </a:t>
            </a:r>
            <a:r>
              <a:rPr lang="ru-RU" sz="1200" dirty="0" err="1" smtClean="0"/>
              <a:t>прибульців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космосу.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За </a:t>
            </a:r>
            <a:r>
              <a:rPr lang="ru-RU" sz="1200" dirty="0" err="1" smtClean="0"/>
              <a:t>підрахунками</a:t>
            </a:r>
            <a:r>
              <a:rPr lang="ru-RU" sz="1200" dirty="0" smtClean="0"/>
              <a:t> Наполеона, </a:t>
            </a:r>
            <a:r>
              <a:rPr lang="ru-RU" sz="1200" dirty="0" err="1" smtClean="0"/>
              <a:t>кам’яних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блоків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трьох</a:t>
            </a:r>
            <a:r>
              <a:rPr lang="ru-RU" sz="1200" dirty="0" smtClean="0"/>
              <a:t> </a:t>
            </a:r>
            <a:r>
              <a:rPr lang="ru-RU" sz="1200" dirty="0" err="1" smtClean="0"/>
              <a:t>пірамід</a:t>
            </a:r>
            <a:r>
              <a:rPr lang="ru-RU" sz="1200" dirty="0" smtClean="0"/>
              <a:t> в </a:t>
            </a:r>
            <a:r>
              <a:rPr lang="ru-RU" sz="1200" dirty="0" err="1" smtClean="0"/>
              <a:t>Гізі</a:t>
            </a:r>
            <a:r>
              <a:rPr lang="ru-RU" sz="1200" dirty="0" smtClean="0"/>
              <a:t> </a:t>
            </a:r>
            <a:r>
              <a:rPr lang="ru-RU" sz="1200" dirty="0" err="1" smtClean="0"/>
              <a:t>вистачило</a:t>
            </a:r>
            <a:r>
              <a:rPr lang="ru-RU" sz="1200" dirty="0" smtClean="0"/>
              <a:t> б, </a:t>
            </a:r>
            <a:r>
              <a:rPr lang="ru-RU" sz="1200" dirty="0" err="1" smtClean="0"/>
              <a:t>щоб</a:t>
            </a:r>
            <a:r>
              <a:rPr lang="ru-RU" sz="1200" dirty="0" smtClean="0"/>
              <a:t> </a:t>
            </a:r>
            <a:r>
              <a:rPr lang="ru-RU" sz="1200" dirty="0" err="1" smtClean="0"/>
              <a:t>огородити</a:t>
            </a:r>
            <a:r>
              <a:rPr lang="ru-RU" sz="1200" dirty="0" smtClean="0"/>
              <a:t> </a:t>
            </a:r>
            <a:r>
              <a:rPr lang="ru-RU" sz="1200" dirty="0" err="1" smtClean="0"/>
              <a:t>усю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Францію</a:t>
            </a:r>
            <a:r>
              <a:rPr lang="ru-RU" sz="1200" dirty="0" smtClean="0"/>
              <a:t> </a:t>
            </a:r>
            <a:r>
              <a:rPr lang="ru-RU" sz="1200" dirty="0" err="1" smtClean="0"/>
              <a:t>стіною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заввишки</a:t>
            </a:r>
            <a:r>
              <a:rPr lang="ru-RU" sz="1200" dirty="0" smtClean="0"/>
              <a:t> в 3 </a:t>
            </a:r>
            <a:r>
              <a:rPr lang="ru-RU" sz="1200" dirty="0" err="1" smtClean="0"/>
              <a:t>метри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товщиною</a:t>
            </a:r>
            <a:r>
              <a:rPr lang="ru-RU" sz="1200" dirty="0" smtClean="0"/>
              <a:t> в 30 </a:t>
            </a:r>
            <a:r>
              <a:rPr lang="ru-RU" sz="1200" dirty="0" err="1" smtClean="0"/>
              <a:t>сантиметрів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err="1" smtClean="0"/>
              <a:t>Лише</a:t>
            </a:r>
            <a:r>
              <a:rPr lang="ru-RU" sz="1200" dirty="0" smtClean="0"/>
              <a:t> в 1889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</a:t>
            </a:r>
            <a:r>
              <a:rPr lang="ru-RU" sz="1200" dirty="0" err="1" smtClean="0"/>
              <a:t>піраміда</a:t>
            </a:r>
            <a:r>
              <a:rPr lang="ru-RU" sz="1200" dirty="0" smtClean="0"/>
              <a:t> Хеопса перестала бути </a:t>
            </a:r>
            <a:r>
              <a:rPr lang="ru-RU" sz="1200" dirty="0" err="1" smtClean="0"/>
              <a:t>найвищою</a:t>
            </a:r>
            <a:r>
              <a:rPr lang="ru-RU" sz="1200" dirty="0" smtClean="0"/>
              <a:t> </a:t>
            </a:r>
            <a:r>
              <a:rPr lang="ru-RU" sz="1200" dirty="0" err="1" smtClean="0"/>
              <a:t>будівлею</a:t>
            </a:r>
            <a:r>
              <a:rPr lang="ru-RU" sz="1200" dirty="0" smtClean="0"/>
              <a:t> </a:t>
            </a:r>
            <a:r>
              <a:rPr lang="ru-RU" sz="1200" dirty="0" err="1" smtClean="0"/>
              <a:t>світу</a:t>
            </a:r>
            <a:r>
              <a:rPr lang="ru-RU" sz="1200" dirty="0" smtClean="0"/>
              <a:t>, поступившись </a:t>
            </a:r>
            <a:r>
              <a:rPr lang="ru-RU" sz="1200" dirty="0" err="1" smtClean="0"/>
              <a:t>першістю</a:t>
            </a:r>
            <a:r>
              <a:rPr lang="ru-RU" sz="1200" dirty="0" smtClean="0"/>
              <a:t> </a:t>
            </a:r>
            <a:r>
              <a:rPr lang="ru-RU" sz="1200" dirty="0" err="1" smtClean="0"/>
              <a:t>Ейфелевій</a:t>
            </a:r>
            <a:r>
              <a:rPr lang="ru-RU" sz="1200" dirty="0" smtClean="0"/>
              <a:t> </a:t>
            </a:r>
            <a:r>
              <a:rPr lang="ru-RU" sz="1200" dirty="0" err="1" smtClean="0"/>
              <a:t>вежі</a:t>
            </a:r>
            <a:r>
              <a:rPr lang="ru-RU" sz="1200" dirty="0" smtClean="0"/>
              <a:t>.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D\Downloads\Новая папка (3)\1383987130_124498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1663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Можливо нам допомагали?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strips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5" name="Picture 1" descr="C:\Users\DD\AppData\Roaming\Skype\My Skype Received Files\art-пирамида-пустыня-песочница-3826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0"/>
            <a:ext cx="4978896" cy="1038944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C000"/>
                </a:solidFill>
              </a:rPr>
              <a:t>Або може так??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DD\Downloads\Новая папка (3)\1384712316_463497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DD\Downloads\Новая папка (3)\25.jpg"/>
          <p:cNvPicPr>
            <a:picLocks noChangeAspect="1" noChangeArrowheads="1"/>
          </p:cNvPicPr>
          <p:nvPr/>
        </p:nvPicPr>
        <p:blipFill>
          <a:blip r:embed="rId2" cstate="print"/>
          <a:srcRect l="4326" r="42913"/>
          <a:stretch>
            <a:fillRect/>
          </a:stretch>
        </p:blipFill>
        <p:spPr bwMode="auto">
          <a:xfrm>
            <a:off x="0" y="0"/>
            <a:ext cx="48245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DD\AppData\Roaming\Skype\My Skype Received Files\800px-Eiffel_size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790676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179512" y="260648"/>
            <a:ext cx="4284663" cy="350043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Землеміри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Стародавнього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Єгипту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побудови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прямого кута чинили так. Мотузок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ділили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вузлами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на 12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рівних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частин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кінці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зв'язували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Потім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мотузок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натягували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землі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так,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утворився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трикутник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зі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сторонами 3,4,5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поділок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. Кут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трикутника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протилежний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стороні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, яка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має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5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поділок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був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прямий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(3²+4²=5²). Тому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прямокутний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трикутник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сторонами 3,4,5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одиниць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називають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єгипетським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піфагоровим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147" name="Picture 3" descr="C:\Users\DD\Downloads\Новая папка (3)\nastol.com.ua-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7139"/>
            <a:ext cx="9144000" cy="323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DD\Downloads\Новая папка (3)\vLrNb1IOz-k.jpg"/>
          <p:cNvPicPr>
            <a:picLocks noChangeAspect="1" noChangeArrowheads="1"/>
          </p:cNvPicPr>
          <p:nvPr/>
        </p:nvPicPr>
        <p:blipFill>
          <a:blip r:embed="rId3" cstate="print"/>
          <a:srcRect l="14766" t="24800" r="14086" b="4851"/>
          <a:stretch>
            <a:fillRect/>
          </a:stretch>
        </p:blipFill>
        <p:spPr bwMode="auto">
          <a:xfrm>
            <a:off x="4139952" y="-459432"/>
            <a:ext cx="4716016" cy="506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Чи є щось спільне між числом “</a:t>
            </a:r>
            <a:r>
              <a:rPr lang="en-US" dirty="0" smtClean="0">
                <a:solidFill>
                  <a:srgbClr val="FFC000"/>
                </a:solidFill>
              </a:rPr>
              <a:t>Pi</a:t>
            </a:r>
            <a:r>
              <a:rPr lang="uk-UA" dirty="0" smtClean="0">
                <a:solidFill>
                  <a:srgbClr val="FFC000"/>
                </a:solidFill>
              </a:rPr>
              <a:t>” і єгипетськими пірамідами?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DD\Downloads\Новая папка (3)\201303414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6885346" cy="457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Users\DD\Downloads\Новая папка (3)\443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1844824"/>
            <a:ext cx="3600451" cy="4429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539552" y="1124744"/>
            <a:ext cx="7272338" cy="4248150"/>
            <a:chOff x="2416" y="579"/>
            <a:chExt cx="7058" cy="4482"/>
          </a:xfrm>
        </p:grpSpPr>
        <p:sp>
          <p:nvSpPr>
            <p:cNvPr id="5" name="AutoShape 6"/>
            <p:cNvSpPr>
              <a:spLocks noChangeAspect="1" noChangeArrowheads="1"/>
            </p:cNvSpPr>
            <p:nvPr/>
          </p:nvSpPr>
          <p:spPr bwMode="auto">
            <a:xfrm>
              <a:off x="2416" y="579"/>
              <a:ext cx="7058" cy="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545" y="4759"/>
              <a:ext cx="33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3545" y="3366"/>
              <a:ext cx="1692" cy="13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6933" y="3366"/>
              <a:ext cx="1412" cy="13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239" y="3366"/>
              <a:ext cx="310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239" y="3366"/>
              <a:ext cx="1694" cy="13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3545" y="3366"/>
              <a:ext cx="4800" cy="13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6086" y="1415"/>
              <a:ext cx="1" cy="26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3545" y="1415"/>
              <a:ext cx="2540" cy="33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5239" y="1415"/>
              <a:ext cx="847" cy="1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6086" y="1415"/>
              <a:ext cx="2259" cy="1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6086" y="4063"/>
              <a:ext cx="15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6086" y="1415"/>
              <a:ext cx="847" cy="33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7074" y="4063"/>
              <a:ext cx="142" cy="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7074" y="4202"/>
              <a:ext cx="424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6086" y="1415"/>
              <a:ext cx="1553" cy="26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6086" y="3784"/>
              <a:ext cx="141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6227" y="3784"/>
              <a:ext cx="1" cy="27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7498" y="3644"/>
              <a:ext cx="140" cy="1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7639" y="3644"/>
              <a:ext cx="141" cy="27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Arc 26"/>
            <p:cNvSpPr>
              <a:spLocks/>
            </p:cNvSpPr>
            <p:nvPr/>
          </p:nvSpPr>
          <p:spPr bwMode="auto">
            <a:xfrm flipH="1">
              <a:off x="7497" y="3923"/>
              <a:ext cx="140" cy="140"/>
            </a:xfrm>
            <a:custGeom>
              <a:avLst/>
              <a:gdLst>
                <a:gd name="G0" fmla="+- 0 0 0"/>
                <a:gd name="G1" fmla="+- 18137 0 0"/>
                <a:gd name="G2" fmla="+- 21600 0 0"/>
                <a:gd name="T0" fmla="*/ 11730 w 21383"/>
                <a:gd name="T1" fmla="*/ 0 h 18137"/>
                <a:gd name="T2" fmla="*/ 21383 w 21383"/>
                <a:gd name="T3" fmla="*/ 15083 h 18137"/>
                <a:gd name="T4" fmla="*/ 0 w 21383"/>
                <a:gd name="T5" fmla="*/ 18137 h 18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3" h="18137" fill="none" extrusionOk="0">
                  <a:moveTo>
                    <a:pt x="11730" y="-1"/>
                  </a:moveTo>
                  <a:cubicBezTo>
                    <a:pt x="16978" y="3394"/>
                    <a:pt x="20499" y="8895"/>
                    <a:pt x="21383" y="15082"/>
                  </a:cubicBezTo>
                </a:path>
                <a:path w="21383" h="18137" stroke="0" extrusionOk="0">
                  <a:moveTo>
                    <a:pt x="11730" y="-1"/>
                  </a:moveTo>
                  <a:cubicBezTo>
                    <a:pt x="16978" y="3394"/>
                    <a:pt x="20499" y="8895"/>
                    <a:pt x="21383" y="15082"/>
                  </a:cubicBezTo>
                  <a:lnTo>
                    <a:pt x="0" y="18137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Arc 27"/>
            <p:cNvSpPr>
              <a:spLocks/>
            </p:cNvSpPr>
            <p:nvPr/>
          </p:nvSpPr>
          <p:spPr bwMode="auto">
            <a:xfrm flipH="1">
              <a:off x="7355" y="3784"/>
              <a:ext cx="283" cy="275"/>
            </a:xfrm>
            <a:custGeom>
              <a:avLst/>
              <a:gdLst>
                <a:gd name="G0" fmla="+- 0 0 0"/>
                <a:gd name="G1" fmla="+- 18277 0 0"/>
                <a:gd name="G2" fmla="+- 21600 0 0"/>
                <a:gd name="T0" fmla="*/ 11511 w 21600"/>
                <a:gd name="T1" fmla="*/ 0 h 21175"/>
                <a:gd name="T2" fmla="*/ 21405 w 21600"/>
                <a:gd name="T3" fmla="*/ 21175 h 21175"/>
                <a:gd name="T4" fmla="*/ 0 w 21600"/>
                <a:gd name="T5" fmla="*/ 18277 h 2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75" fill="none" extrusionOk="0">
                  <a:moveTo>
                    <a:pt x="11511" y="-1"/>
                  </a:moveTo>
                  <a:cubicBezTo>
                    <a:pt x="17790" y="3954"/>
                    <a:pt x="21600" y="10856"/>
                    <a:pt x="21600" y="18277"/>
                  </a:cubicBezTo>
                  <a:cubicBezTo>
                    <a:pt x="21600" y="19246"/>
                    <a:pt x="21534" y="20214"/>
                    <a:pt x="21404" y="21174"/>
                  </a:cubicBezTo>
                </a:path>
                <a:path w="21600" h="21175" stroke="0" extrusionOk="0">
                  <a:moveTo>
                    <a:pt x="11511" y="-1"/>
                  </a:moveTo>
                  <a:cubicBezTo>
                    <a:pt x="17790" y="3954"/>
                    <a:pt x="21600" y="10856"/>
                    <a:pt x="21600" y="18277"/>
                  </a:cubicBezTo>
                  <a:cubicBezTo>
                    <a:pt x="21600" y="19246"/>
                    <a:pt x="21534" y="20214"/>
                    <a:pt x="21404" y="21174"/>
                  </a:cubicBezTo>
                  <a:lnTo>
                    <a:pt x="0" y="18277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Arc 28"/>
            <p:cNvSpPr>
              <a:spLocks/>
            </p:cNvSpPr>
            <p:nvPr/>
          </p:nvSpPr>
          <p:spPr bwMode="auto">
            <a:xfrm>
              <a:off x="3686" y="4495"/>
              <a:ext cx="231" cy="403"/>
            </a:xfrm>
            <a:custGeom>
              <a:avLst/>
              <a:gdLst>
                <a:gd name="G0" fmla="+- 0 0 0"/>
                <a:gd name="G1" fmla="+- 20858 0 0"/>
                <a:gd name="G2" fmla="+- 21600 0 0"/>
                <a:gd name="T0" fmla="*/ 5614 w 17699"/>
                <a:gd name="T1" fmla="*/ 0 h 20858"/>
                <a:gd name="T2" fmla="*/ 17699 w 17699"/>
                <a:gd name="T3" fmla="*/ 8477 h 20858"/>
                <a:gd name="T4" fmla="*/ 0 w 17699"/>
                <a:gd name="T5" fmla="*/ 20858 h 20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99" h="20858" fill="none" extrusionOk="0">
                  <a:moveTo>
                    <a:pt x="5613" y="0"/>
                  </a:moveTo>
                  <a:cubicBezTo>
                    <a:pt x="10512" y="1318"/>
                    <a:pt x="14791" y="4319"/>
                    <a:pt x="17699" y="8476"/>
                  </a:cubicBezTo>
                </a:path>
                <a:path w="17699" h="20858" stroke="0" extrusionOk="0">
                  <a:moveTo>
                    <a:pt x="5613" y="0"/>
                  </a:moveTo>
                  <a:cubicBezTo>
                    <a:pt x="10512" y="1318"/>
                    <a:pt x="14791" y="4319"/>
                    <a:pt x="17699" y="8476"/>
                  </a:cubicBezTo>
                  <a:lnTo>
                    <a:pt x="0" y="20858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95936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3848" y="50131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7864" y="6206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∏</a:t>
            </a: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=4a/2h</a:t>
            </a: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360</TotalTime>
  <Words>236</Words>
  <Application>Microsoft Office PowerPoint</Application>
  <PresentationFormat>Экран (4:3)</PresentationFormat>
  <Paragraphs>31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Єгипетські піраміди</vt:lpstr>
      <vt:lpstr>Слайд 2</vt:lpstr>
      <vt:lpstr>Слайд 3</vt:lpstr>
      <vt:lpstr>Або може так??</vt:lpstr>
      <vt:lpstr>Слайд 5</vt:lpstr>
      <vt:lpstr>Слайд 6</vt:lpstr>
      <vt:lpstr>Слайд 7</vt:lpstr>
      <vt:lpstr>Чи є щось спільне між числом “Pi” і єгипетськими пірамідами?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Наступні слайди не для показу, це текст до презентації! 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Єгипетські піраміди</dc:title>
  <dc:creator>DD</dc:creator>
  <cp:lastModifiedBy>DD</cp:lastModifiedBy>
  <cp:revision>38</cp:revision>
  <dcterms:created xsi:type="dcterms:W3CDTF">2014-12-17T14:27:28Z</dcterms:created>
  <dcterms:modified xsi:type="dcterms:W3CDTF">2015-02-14T17:07:39Z</dcterms:modified>
</cp:coreProperties>
</file>