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5" r:id="rId9"/>
    <p:sldId id="262" r:id="rId10"/>
    <p:sldId id="263" r:id="rId11"/>
    <p:sldId id="264" r:id="rId12"/>
    <p:sldId id="266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08" autoAdjust="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88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B504-1FB3-48D4-A083-83AA6547728A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105E4-D691-4D20-BA58-6D054EFE6C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ru.wikipedia.org/wiki/%D0%A4%D0%B0%D0%B9%D0%BB:Wilhelm_Keitel_Kapitulation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06680" cy="6165303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r>
              <a:rPr lang="ru-RU" sz="7200" b="1" dirty="0" smtClean="0"/>
              <a:t>РАЗГРОМ ЯПОНИИ.</a:t>
            </a:r>
            <a:br>
              <a:rPr lang="ru-RU" sz="7200" b="1" dirty="0" smtClean="0"/>
            </a:br>
            <a:r>
              <a:rPr lang="ru-RU" sz="7200" b="1" dirty="0" smtClean="0"/>
              <a:t>ОКОНЧАНИЕ ВТОРОЙ МИРОВОЙ ВОЙНЫ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64088" y="260648"/>
            <a:ext cx="3528392" cy="27363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Сокрушительный удар по </a:t>
            </a:r>
            <a:r>
              <a:rPr lang="ru-RU" dirty="0" err="1" smtClean="0">
                <a:latin typeface="Times New Roman" pitchFamily="18" charset="0"/>
              </a:rPr>
              <a:t>Квантунской</a:t>
            </a:r>
            <a:r>
              <a:rPr lang="ru-RU" dirty="0" smtClean="0">
                <a:latin typeface="Times New Roman" pitchFamily="18" charset="0"/>
              </a:rPr>
              <a:t> группировке войск на Дальнем Востоке явился одним из определяющих факторов разгрома Японии. Он привел к самому крупному во Второй мировой войне поражению японских вооруженных сил.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3" name="Picture 4" descr="e008133690fb"/>
          <p:cNvPicPr>
            <a:picLocks noChangeAspect="1" noChangeArrowheads="1"/>
          </p:cNvPicPr>
          <p:nvPr/>
        </p:nvPicPr>
        <p:blipFill>
          <a:blip r:embed="rId3" cstate="print"/>
          <a:srcRect t="2362"/>
          <a:stretch>
            <a:fillRect/>
          </a:stretch>
        </p:blipFill>
        <p:spPr bwMode="auto">
          <a:xfrm>
            <a:off x="5724128" y="3140968"/>
            <a:ext cx="2753149" cy="3717032"/>
          </a:xfrm>
          <a:prstGeom prst="rect">
            <a:avLst/>
          </a:prstGeom>
          <a:noFill/>
        </p:spPr>
      </p:pic>
      <p:pic>
        <p:nvPicPr>
          <p:cNvPr id="4" name="Picture 5" descr="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4639093" cy="3024336"/>
          </a:xfrm>
          <a:prstGeom prst="rect">
            <a:avLst/>
          </a:prstGeom>
          <a:noFill/>
        </p:spPr>
      </p:pic>
      <p:pic>
        <p:nvPicPr>
          <p:cNvPr id="5" name="Picture 9" descr="66342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953296" cy="3200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188640"/>
            <a:ext cx="6768752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</a:rPr>
              <a:t>Разгром </a:t>
            </a:r>
            <a:r>
              <a:rPr lang="ru-RU" sz="4000" dirty="0" smtClean="0">
                <a:latin typeface="Times New Roman" pitchFamily="18" charset="0"/>
              </a:rPr>
              <a:t>Японии</a:t>
            </a:r>
            <a:endParaRPr lang="ru-RU" sz="40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691680" y="1124744"/>
            <a:ext cx="792088" cy="19442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228184" y="1124744"/>
            <a:ext cx="792088" cy="19442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84984"/>
            <a:ext cx="4176464" cy="18722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</a:rPr>
              <a:t>Самое крупное </a:t>
            </a:r>
            <a:r>
              <a:rPr lang="ru-RU" sz="2800" dirty="0" smtClean="0">
                <a:latin typeface="Times New Roman" pitchFamily="18" charset="0"/>
              </a:rPr>
              <a:t>во Второй мировой войне </a:t>
            </a:r>
            <a:r>
              <a:rPr lang="ru-RU" sz="2800" dirty="0" smtClean="0">
                <a:latin typeface="Times New Roman" pitchFamily="18" charset="0"/>
              </a:rPr>
              <a:t>поражение </a:t>
            </a:r>
            <a:r>
              <a:rPr lang="ru-RU" sz="2800" dirty="0" smtClean="0">
                <a:latin typeface="Times New Roman" pitchFamily="18" charset="0"/>
              </a:rPr>
              <a:t>японских вооруженных сил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284984"/>
            <a:ext cx="4248472" cy="2304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u="sng" dirty="0" smtClean="0">
                <a:solidFill>
                  <a:srgbClr val="FF0000"/>
                </a:solidFill>
              </a:rPr>
              <a:t>Тяжелые потери: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свыше 720 000 солдат и офицеров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в том числе – 84 000 убитых и раненых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</a:rPr>
              <a:t>более 640 000 </a:t>
            </a:r>
            <a:r>
              <a:rPr lang="ru-RU" dirty="0" smtClean="0">
                <a:latin typeface="Times New Roman" pitchFamily="18" charset="0"/>
              </a:rPr>
              <a:t>пленных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3240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Япония оказалась не в состоянии продолжать вооруженную борьбу и это намного сократило сроки окончания Второй мировой войны. Разгром советскими Вооруженными силами японских войск в Маньчжурии и Корее, а также на Южном Сахалине и Курильских островах лишил Японию всех плацдармов и баз, которые она в течение многих лет создавала, готовясь к агрессии против СССР.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3429000"/>
            <a:ext cx="3456384" cy="17281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2 сентября 1945 г. </a:t>
            </a:r>
            <a:r>
              <a:rPr lang="ru-RU" sz="2400" dirty="0" smtClean="0"/>
              <a:t>состоялось подписание акта о капитуляции Японии. </a:t>
            </a:r>
            <a:endParaRPr lang="ru-RU" dirty="0"/>
          </a:p>
        </p:txBody>
      </p:sp>
      <p:pic>
        <p:nvPicPr>
          <p:cNvPr id="6" name="Picture 5" descr="JapG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429802"/>
            <a:ext cx="4104456" cy="3288697"/>
          </a:xfrm>
          <a:prstGeom prst="rect">
            <a:avLst/>
          </a:prstGeom>
          <a:noFill/>
        </p:spPr>
      </p:pic>
      <p:pic>
        <p:nvPicPr>
          <p:cNvPr id="7" name="Picture 4" descr="1945_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223923"/>
            <a:ext cx="2160240" cy="1489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932040" y="908720"/>
            <a:ext cx="38884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Сталин, Трумэн, Черчилль, 1945 год</a:t>
            </a:r>
            <a:endParaRPr lang="ru-RU" sz="2800" b="1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512" y="5661248"/>
            <a:ext cx="84249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/>
              <a:t>Жуков и </a:t>
            </a:r>
            <a:r>
              <a:rPr lang="ru-RU" sz="3200" b="1" dirty="0" err="1"/>
              <a:t>Кейтель</a:t>
            </a:r>
            <a:r>
              <a:rPr lang="ru-RU" sz="3200" b="1" dirty="0"/>
              <a:t> подписывают акт о капитуляции Германии</a:t>
            </a:r>
          </a:p>
        </p:txBody>
      </p:sp>
      <p:pic>
        <p:nvPicPr>
          <p:cNvPr id="4" name="Picture 4" descr="45585328_POTS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105275" cy="2679700"/>
          </a:xfrm>
          <a:prstGeom prst="rect">
            <a:avLst/>
          </a:prstGeom>
          <a:noFill/>
        </p:spPr>
      </p:pic>
      <p:pic>
        <p:nvPicPr>
          <p:cNvPr id="5" name="Picture 8" descr="260px-Wilhelm_Keitel_Kapitu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08920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6462c9d71311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96952"/>
            <a:ext cx="3600450" cy="2701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30026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7931224" cy="182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8 </a:t>
            </a:r>
            <a:r>
              <a:rPr lang="ru-RU" b="1" dirty="0" smtClean="0"/>
              <a:t>мая 1945 года, после разгрома основных сил, взятия Берлина советскими войсками и самоубийства Гитлера, Германия капитулировала. Единственным участником Тройственного пакта, продолжавшим военные действия, оставалась Япония</a:t>
            </a:r>
          </a:p>
          <a:p>
            <a:endParaRPr lang="ru-RU" dirty="0"/>
          </a:p>
        </p:txBody>
      </p:sp>
      <p:pic>
        <p:nvPicPr>
          <p:cNvPr id="5" name="Picture 4" descr="g199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168775" cy="3408362"/>
          </a:xfrm>
          <a:prstGeom prst="rect">
            <a:avLst/>
          </a:prstGeom>
          <a:noFill/>
        </p:spPr>
      </p:pic>
      <p:pic>
        <p:nvPicPr>
          <p:cNvPr id="6" name="Picture 5" descr="1941-pear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4103688" cy="3436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12160" y="188640"/>
            <a:ext cx="2674640" cy="85998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2088232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Сталин дал стране принципиальную установку – в кратчайшие сроки разгромить Японию, заодно вернув Южный Сахалин и Курилы.</a:t>
            </a:r>
          </a:p>
        </p:txBody>
      </p:sp>
      <p:pic>
        <p:nvPicPr>
          <p:cNvPr id="15362" name="Picture 2" descr="http://www.maksimov.su/sahalin/sahalin/1945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527" y="2406400"/>
            <a:ext cx="6016785" cy="41189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8558213" y="228600"/>
            <a:ext cx="585787" cy="46038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H="1" flipV="1">
            <a:off x="8937625" y="6126163"/>
            <a:ext cx="206375" cy="3270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24936" cy="15841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</a:rPr>
              <a:t>Общее руководство военными действиями в Дальневосточной кампании осуществляло Главное командование советских войск на Дальнем Востоке во главе с Маршалом Советского Союза </a:t>
            </a:r>
            <a:r>
              <a:rPr lang="ru-RU" sz="2400" dirty="0" smtClean="0">
                <a:latin typeface="Times New Roman" pitchFamily="18" charset="0"/>
              </a:rPr>
              <a:t> A.M</a:t>
            </a:r>
            <a:r>
              <a:rPr lang="ru-RU" sz="2400" dirty="0" smtClean="0">
                <a:latin typeface="Times New Roman" pitchFamily="18" charset="0"/>
              </a:rPr>
              <a:t>. Василевским. </a:t>
            </a:r>
            <a:endParaRPr lang="ru-RU" sz="2400" dirty="0"/>
          </a:p>
        </p:txBody>
      </p:sp>
      <p:pic>
        <p:nvPicPr>
          <p:cNvPr id="5" name="Picture 4" descr="marshal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570"/>
            <a:ext cx="3384376" cy="4782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4509120"/>
            <a:ext cx="8496944" cy="20162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Times New Roman" pitchFamily="18" charset="0"/>
              </a:rPr>
              <a:t>Континентальная часть военных действий советских войск охватывала территорию Маньчжурии, Внутренней Монголии и Северной Кореи. Обширной была и морская часть театра, на которой действовал советский Тихоокеанский флот. Она включала бассейны Охотского Японского и Желтого морей, а также акваторию северо-западной части Тихого океана.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3" name="Picture 4" descr="800px-Soviet_invasion_of_Manchuria_(194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6632"/>
            <a:ext cx="7337860" cy="4320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56895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АТОМНАЯ БОБМАНДИРОВКА ХИРОСИМЫ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424936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26 июля 1945 г. </a:t>
            </a:r>
            <a:r>
              <a:rPr lang="ru-RU" sz="2400" dirty="0" smtClean="0"/>
              <a:t>США, Великобритания и Китай предъявили Японии ультиматум, </a:t>
            </a:r>
            <a:r>
              <a:rPr lang="ru-RU" sz="2400" i="1" dirty="0" smtClean="0"/>
              <a:t>требуя капитуляции</a:t>
            </a:r>
            <a:r>
              <a:rPr lang="ru-RU" sz="2400" dirty="0" smtClean="0"/>
              <a:t>, но он был отклонен.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872"/>
            <a:ext cx="835292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США пыталась осуществить политическое давление на СССР и разгромить Японию еще до вступления в войну Советского Союза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429000"/>
            <a:ext cx="2592288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6 августа 1945 г. </a:t>
            </a:r>
            <a:r>
              <a:rPr lang="ru-RU" dirty="0" smtClean="0"/>
              <a:t>Бомбардировщик Б-29 сбросил атомную бомбу на город Хиросиму</a:t>
            </a:r>
            <a:endParaRPr lang="ru-RU" dirty="0"/>
          </a:p>
        </p:txBody>
      </p:sp>
      <p:pic>
        <p:nvPicPr>
          <p:cNvPr id="6" name="Picture 8" descr="4565287bcdb24cedb3cd16670759362d-1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2119784" cy="1615507"/>
          </a:xfrm>
          <a:prstGeom prst="rect">
            <a:avLst/>
          </a:prstGeom>
          <a:noFill/>
        </p:spPr>
      </p:pic>
      <p:pic>
        <p:nvPicPr>
          <p:cNvPr id="7" name="Picture 5" descr="hiroshima-aug-19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088653"/>
            <a:ext cx="2376264" cy="1769347"/>
          </a:xfrm>
          <a:prstGeom prst="rect">
            <a:avLst/>
          </a:prstGeom>
          <a:noFill/>
        </p:spPr>
      </p:pic>
      <p:pic>
        <p:nvPicPr>
          <p:cNvPr id="8" name="Picture 4" descr="element_7-94-Sequence%2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284984"/>
            <a:ext cx="2231926" cy="1785541"/>
          </a:xfrm>
          <a:prstGeom prst="rect">
            <a:avLst/>
          </a:prstGeom>
          <a:noFill/>
        </p:spPr>
      </p:pic>
      <p:pic>
        <p:nvPicPr>
          <p:cNvPr id="9" name="Picture 7" descr="abo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5229200"/>
            <a:ext cx="2239600" cy="16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568952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БОБМАНДИРОВКА НАГАСАКИ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2592288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9 августа 1945 г. </a:t>
            </a:r>
            <a:r>
              <a:rPr lang="ru-RU" dirty="0" smtClean="0"/>
              <a:t>Сброшена американская бомба на город Нагасаки.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59632" y="2708920"/>
            <a:ext cx="505160" cy="102183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17032"/>
            <a:ext cx="2304256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Погибло 25 тысяч человек</a:t>
            </a:r>
            <a:endParaRPr lang="ru-RU" dirty="0"/>
          </a:p>
        </p:txBody>
      </p:sp>
      <p:pic>
        <p:nvPicPr>
          <p:cNvPr id="7" name="Picture 6" descr="atombom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464050" cy="2968625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96752"/>
            <a:ext cx="2735684" cy="210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340768"/>
            <a:ext cx="1872207" cy="19313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725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64163" y="620713"/>
            <a:ext cx="377983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Первые шесть дней наступления советские и монгольские войска разгромили фанатично сопротивлявшегося противника в 16 укрепленных районах.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</a:rPr>
              <a:t>Тихоокеанский флот вышел в открытое море, перерезал морские коммуникации, использовавшиеся войсками </a:t>
            </a:r>
            <a:r>
              <a:rPr lang="ru-RU" sz="2000" dirty="0" err="1">
                <a:latin typeface="Times New Roman" pitchFamily="18" charset="0"/>
              </a:rPr>
              <a:t>Квантунской</a:t>
            </a:r>
            <a:r>
              <a:rPr lang="ru-RU" sz="2000" dirty="0">
                <a:latin typeface="Times New Roman" pitchFamily="18" charset="0"/>
              </a:rPr>
              <a:t> группировки для связи с Японией, и силами авиации и торпедных катеров нанес мощные удары по японским военно-морским базам в Северной Корее.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5157788"/>
            <a:ext cx="46085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Командование войск продемонстрировало высокое военное искусство, а воины массовый героизм и самоотверженность.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15.ltalk.ru/28/65/216528/86/5832986/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5122" name="Picture 2" descr="http://www.maksimov.su/sahalin/sahalin/1945/22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2286000" cy="3486151"/>
          </a:xfrm>
          <a:prstGeom prst="rect">
            <a:avLst/>
          </a:prstGeom>
          <a:noFill/>
        </p:spPr>
      </p:pic>
      <p:pic>
        <p:nvPicPr>
          <p:cNvPr id="5124" name="Picture 4" descr="http://www.maksimov.su/sahalin/sahalin/1945/23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4076700" cy="2619375"/>
          </a:xfrm>
          <a:prstGeom prst="rect">
            <a:avLst/>
          </a:prstGeom>
          <a:noFill/>
        </p:spPr>
      </p:pic>
      <p:pic>
        <p:nvPicPr>
          <p:cNvPr id="5126" name="Picture 6" descr="http://www.maksimov.su/sahalin/sahalin/1945/9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048125" cy="2628900"/>
          </a:xfrm>
          <a:prstGeom prst="rect">
            <a:avLst/>
          </a:prstGeom>
          <a:noFill/>
        </p:spPr>
      </p:pic>
      <p:pic>
        <p:nvPicPr>
          <p:cNvPr id="5130" name="Picture 10" descr="http://www.maksimov.su/sahalin/sahalin/1945/26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068960"/>
            <a:ext cx="5836146" cy="3723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425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РАЗГРОМ ЯПОНИИ. ОКОНЧАНИЕ ВТОРОЙ МИРОВОЙ ВОЙНЫ</vt:lpstr>
      <vt:lpstr>.</vt:lpstr>
      <vt:lpstr>.</vt:lpstr>
      <vt:lpstr>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РАЗГРОМ ЯПОНИИ. ОКОНЧАНИЕ ВТОРОЙ МИРОВОЙ ВОЙНЫ</dc:title>
  <dc:creator>Карина</dc:creator>
  <cp:lastModifiedBy>Карина</cp:lastModifiedBy>
  <cp:revision>12</cp:revision>
  <dcterms:created xsi:type="dcterms:W3CDTF">2013-10-12T12:24:44Z</dcterms:created>
  <dcterms:modified xsi:type="dcterms:W3CDTF">2013-10-15T15:44:32Z</dcterms:modified>
</cp:coreProperties>
</file>