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12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AF501C-C248-4DFA-B063-B133D70D038F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51711C-CA43-440E-9F28-88D92A2A72A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0%B0" TargetMode="External"/><Relationship Id="rId2" Type="http://schemas.openxmlformats.org/officeDocument/2006/relationships/hyperlink" Target="http://uk.wikipedia.org/wiki/%D0%9D%D1%96%D0%BC%D0%B5%D1%87%D1%87%D0%B8%D0%BD%D0%B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k.wikipedia.org/w/index.php?title=%D0%9D%D1%96%D0%BC%D0%B5%D1%86%D1%8C%D0%BA%D0%B8%D0%B9_%D0%A4%D0%BE%D0%BD%D0%B4_%D0%BC%D1%96%D0%B6%D0%BD%D0%B0%D1%80%D0%BE%D0%B4%D0%BD%D0%BE%D0%B3%D0%BE_%D0%BF%D1%80%D0%B0%D0%B2%D0%BE%D0%B2%D0%BE%D0%B3%D0%BE_%D1%81%D0%BF%D1%96%D0%B2%D1%80%D0%BE%D0%B1%D1%96%D1%82%D0%BD%D0%B8%D1%86%D1%82%D0%B2%D0%B0&amp;action=edit&amp;redlink=1" TargetMode="External"/><Relationship Id="rId4" Type="http://schemas.openxmlformats.org/officeDocument/2006/relationships/hyperlink" Target="http://uk.wikipedia.org/wiki/%D0%84%D0%B2%D1%80%D0%BE%D0%BF%D0%B5%D0%B9%D1%81%D1%8C%D0%BA%D0%B8%D0%B9_%D0%A1%D0%BE%D1%8E%D0%B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uk.wikipedia.org/wiki/200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Українсько-Німецькі  відносини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214311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Від ДСВ до сучасності</a:t>
            </a:r>
            <a:endParaRPr lang="ru-RU" sz="3600" dirty="0"/>
          </a:p>
        </p:txBody>
      </p:sp>
      <p:pic>
        <p:nvPicPr>
          <p:cNvPr id="1026" name="Picture 2" descr="http://bessarabiainform.com/wp-content/uploads/2014/09/44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6000792" cy="32480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406640" cy="6143668"/>
          </a:xfrm>
        </p:spPr>
        <p:txBody>
          <a:bodyPr>
            <a:noAutofit/>
          </a:bodyPr>
          <a:lstStyle/>
          <a:p>
            <a:r>
              <a:rPr lang="ru-RU" sz="2600" dirty="0" err="1" smtClean="0">
                <a:solidFill>
                  <a:schemeClr val="tx1"/>
                </a:solidFill>
                <a:hlinkClick r:id="rId2" tooltip="Німеччина"/>
              </a:rPr>
              <a:t>Німеччина</a:t>
            </a:r>
            <a:r>
              <a:rPr lang="ru-RU" sz="2600" dirty="0" smtClean="0">
                <a:solidFill>
                  <a:schemeClr val="tx1"/>
                </a:solidFill>
              </a:rPr>
              <a:t> та </a:t>
            </a:r>
            <a:r>
              <a:rPr lang="ru-RU" sz="2600" dirty="0" err="1" smtClean="0">
                <a:solidFill>
                  <a:schemeClr val="tx1"/>
                </a:solidFill>
                <a:hlinkClick r:id="rId3" tooltip="Україна"/>
              </a:rPr>
              <a:t>Україна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вже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багато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років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поспіль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тісно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пов'язані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між</a:t>
            </a:r>
            <a:r>
              <a:rPr lang="ru-RU" sz="2600" dirty="0" smtClean="0">
                <a:solidFill>
                  <a:schemeClr val="tx1"/>
                </a:solidFill>
              </a:rPr>
              <a:t> собою не </a:t>
            </a:r>
            <a:r>
              <a:rPr lang="ru-RU" sz="2600" dirty="0" err="1" smtClean="0">
                <a:solidFill>
                  <a:schemeClr val="tx1"/>
                </a:solidFill>
              </a:rPr>
              <a:t>надто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інтенсивними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двосторонніми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стосунками</a:t>
            </a:r>
            <a:r>
              <a:rPr lang="ru-RU" sz="2600" dirty="0" smtClean="0">
                <a:solidFill>
                  <a:schemeClr val="tx1"/>
                </a:solidFill>
              </a:rPr>
              <a:t>. Попри </a:t>
            </a:r>
            <a:r>
              <a:rPr lang="ru-RU" sz="2600" dirty="0" err="1" smtClean="0">
                <a:solidFill>
                  <a:schemeClr val="tx1"/>
                </a:solidFill>
              </a:rPr>
              <a:t>це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всередині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  <a:hlinkClick r:id="rId4" tooltip="Європейський Союз"/>
              </a:rPr>
              <a:t>Європейського</a:t>
            </a:r>
            <a:r>
              <a:rPr lang="ru-RU" sz="2600" dirty="0" smtClean="0">
                <a:solidFill>
                  <a:schemeClr val="tx1"/>
                </a:solidFill>
                <a:hlinkClick r:id="rId4" tooltip="Європейський Союз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hlinkClick r:id="rId4" tooltip="Європейський Союз"/>
              </a:rPr>
              <a:t>Союзу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ru-RU" sz="2600" dirty="0" err="1" smtClean="0">
                <a:solidFill>
                  <a:schemeClr val="tx1"/>
                </a:solidFill>
              </a:rPr>
              <a:t>Німеччина</a:t>
            </a:r>
            <a:r>
              <a:rPr lang="ru-RU" sz="2600" dirty="0" smtClean="0">
                <a:solidFill>
                  <a:schemeClr val="tx1"/>
                </a:solidFill>
              </a:rPr>
              <a:t> — </a:t>
            </a:r>
            <a:r>
              <a:rPr lang="ru-RU" sz="2600" dirty="0" err="1" smtClean="0">
                <a:solidFill>
                  <a:schemeClr val="tx1"/>
                </a:solidFill>
              </a:rPr>
              <a:t>це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важливий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надійний</a:t>
            </a:r>
            <a:r>
              <a:rPr lang="ru-RU" sz="2600" dirty="0" smtClean="0">
                <a:solidFill>
                  <a:schemeClr val="tx1"/>
                </a:solidFill>
              </a:rPr>
              <a:t> партнер </a:t>
            </a:r>
            <a:r>
              <a:rPr lang="ru-RU" sz="2600" dirty="0" err="1" smtClean="0">
                <a:solidFill>
                  <a:schemeClr val="tx1"/>
                </a:solidFill>
              </a:rPr>
              <a:t>України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600" dirty="0" err="1" smtClean="0">
                <a:solidFill>
                  <a:schemeClr val="tx1"/>
                </a:solidFill>
              </a:rPr>
              <a:t>Федеративна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Республіка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Німеччина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є</a:t>
            </a:r>
            <a:r>
              <a:rPr lang="ru-RU" sz="2600" dirty="0" smtClean="0">
                <a:solidFill>
                  <a:schemeClr val="tx1"/>
                </a:solidFill>
              </a:rPr>
              <a:t> як одним </a:t>
            </a:r>
            <a:r>
              <a:rPr lang="ru-RU" sz="2600" dirty="0" err="1" smtClean="0">
                <a:solidFill>
                  <a:schemeClr val="tx1"/>
                </a:solidFill>
              </a:rPr>
              <a:t>із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найбільших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інвесторів</a:t>
            </a:r>
            <a:r>
              <a:rPr lang="ru-RU" sz="2600" dirty="0" smtClean="0">
                <a:solidFill>
                  <a:schemeClr val="tx1"/>
                </a:solidFill>
              </a:rPr>
              <a:t>, так </a:t>
            </a:r>
            <a:r>
              <a:rPr lang="ru-RU" sz="2600" dirty="0" err="1" smtClean="0">
                <a:solidFill>
                  <a:schemeClr val="tx1"/>
                </a:solidFill>
              </a:rPr>
              <a:t>і</a:t>
            </a:r>
            <a:r>
              <a:rPr lang="ru-RU" sz="2600" dirty="0" smtClean="0">
                <a:solidFill>
                  <a:schemeClr val="tx1"/>
                </a:solidFill>
              </a:rPr>
              <a:t> одним </a:t>
            </a:r>
            <a:r>
              <a:rPr lang="ru-RU" sz="2600" dirty="0" err="1" smtClean="0">
                <a:solidFill>
                  <a:schemeClr val="tx1"/>
                </a:solidFill>
              </a:rPr>
              <a:t>з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найважливіших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торговельних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партнерів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України</a:t>
            </a:r>
            <a:r>
              <a:rPr lang="ru-RU" sz="2600" dirty="0" smtClean="0">
                <a:solidFill>
                  <a:schemeClr val="tx1"/>
                </a:solidFill>
              </a:rPr>
              <a:t>. </a:t>
            </a:r>
            <a:r>
              <a:rPr lang="ru-RU" sz="2600" dirty="0" err="1" smtClean="0">
                <a:solidFill>
                  <a:schemeClr val="tx1"/>
                </a:solidFill>
              </a:rPr>
              <a:t>Німецькі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політичні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фонди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здійснюють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інтенсивну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проектну</a:t>
            </a:r>
            <a:r>
              <a:rPr lang="ru-RU" sz="2600" dirty="0" smtClean="0">
                <a:solidFill>
                  <a:schemeClr val="tx1"/>
                </a:solidFill>
              </a:rPr>
              <a:t> роботу в </a:t>
            </a:r>
            <a:r>
              <a:rPr lang="ru-RU" sz="2600" dirty="0" err="1" smtClean="0">
                <a:solidFill>
                  <a:schemeClr val="tx1"/>
                </a:solidFill>
              </a:rPr>
              <a:t>Україні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з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українськими</a:t>
            </a:r>
            <a:r>
              <a:rPr lang="ru-RU" sz="2600" dirty="0" smtClean="0">
                <a:solidFill>
                  <a:schemeClr val="tx1"/>
                </a:solidFill>
              </a:rPr>
              <a:t> партнерами. </a:t>
            </a:r>
            <a:r>
              <a:rPr lang="ru-RU" sz="2600" dirty="0" err="1" smtClean="0">
                <a:solidFill>
                  <a:schemeClr val="tx1"/>
                </a:solidFill>
              </a:rPr>
              <a:t>Зокрема</a:t>
            </a:r>
            <a:r>
              <a:rPr lang="ru-RU" sz="2600" dirty="0" smtClean="0">
                <a:solidFill>
                  <a:schemeClr val="tx1"/>
                </a:solidFill>
              </a:rPr>
              <a:t> через </a:t>
            </a:r>
            <a:r>
              <a:rPr lang="ru-RU" sz="2600" dirty="0" err="1" smtClean="0">
                <a:solidFill>
                  <a:schemeClr val="tx1"/>
                </a:solidFill>
                <a:hlinkClick r:id="rId5" tooltip="Німецький Фонд міжнародного правового співробітництва (ще не написана)"/>
              </a:rPr>
              <a:t>Німецький</a:t>
            </a:r>
            <a:r>
              <a:rPr lang="ru-RU" sz="2600" dirty="0" smtClean="0">
                <a:solidFill>
                  <a:schemeClr val="tx1"/>
                </a:solidFill>
                <a:hlinkClick r:id="rId5" tooltip="Німецький Фонд міжнародного правового співробітництва (ще не написана)"/>
              </a:rPr>
              <a:t> Фонд </a:t>
            </a:r>
            <a:r>
              <a:rPr lang="ru-RU" sz="2600" dirty="0" err="1" smtClean="0">
                <a:solidFill>
                  <a:schemeClr val="tx1"/>
                </a:solidFill>
                <a:hlinkClick r:id="rId5" tooltip="Німецький Фонд міжнародного правового співробітництва (ще не написана)"/>
              </a:rPr>
              <a:t>міжнародного</a:t>
            </a:r>
            <a:r>
              <a:rPr lang="ru-RU" sz="2600" dirty="0" smtClean="0">
                <a:solidFill>
                  <a:schemeClr val="tx1"/>
                </a:solidFill>
                <a:hlinkClick r:id="rId5" tooltip="Німецький Фонд міжнародного правового співробітництва (ще не написана)"/>
              </a:rPr>
              <a:t> правового </a:t>
            </a:r>
            <a:r>
              <a:rPr lang="ru-RU" sz="2600" dirty="0" err="1" smtClean="0">
                <a:solidFill>
                  <a:schemeClr val="tx1"/>
                </a:solidFill>
                <a:hlinkClick r:id="rId5" tooltip="Німецький Фонд міжнародного правового співробітництва (ще не написана)"/>
              </a:rPr>
              <a:t>співробітництва</a:t>
            </a:r>
            <a:r>
              <a:rPr lang="ru-RU" sz="2600" dirty="0" smtClean="0">
                <a:solidFill>
                  <a:schemeClr val="tx1"/>
                </a:solidFill>
              </a:rPr>
              <a:t> </a:t>
            </a:r>
            <a:r>
              <a:rPr lang="ru-RU" sz="2600" dirty="0" err="1" smtClean="0">
                <a:solidFill>
                  <a:schemeClr val="tx1"/>
                </a:solidFill>
              </a:rPr>
              <a:t>Німеччина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надає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сприяння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</a:rPr>
              <a:t>численним</a:t>
            </a:r>
            <a:r>
              <a:rPr lang="ru-RU" sz="2600" dirty="0" smtClean="0">
                <a:solidFill>
                  <a:schemeClr val="tx1"/>
                </a:solidFill>
              </a:rPr>
              <a:t> проектам у </a:t>
            </a:r>
            <a:r>
              <a:rPr lang="ru-RU" sz="2600" dirty="0" err="1" smtClean="0">
                <a:solidFill>
                  <a:schemeClr val="tx1"/>
                </a:solidFill>
              </a:rPr>
              <a:t>сфері</a:t>
            </a:r>
            <a:r>
              <a:rPr lang="ru-RU" sz="2600" dirty="0" smtClean="0">
                <a:solidFill>
                  <a:schemeClr val="tx1"/>
                </a:solidFill>
              </a:rPr>
              <a:t> правового </a:t>
            </a:r>
            <a:r>
              <a:rPr lang="ru-RU" sz="2600" dirty="0" err="1" smtClean="0">
                <a:solidFill>
                  <a:schemeClr val="tx1"/>
                </a:solidFill>
              </a:rPr>
              <a:t>консультування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7406640" cy="3901076"/>
          </a:xfrm>
        </p:spPr>
        <p:txBody>
          <a:bodyPr>
            <a:noAutofit/>
          </a:bodyPr>
          <a:lstStyle/>
          <a:p>
            <a:r>
              <a:rPr lang="ru-RU" sz="2600" dirty="0" err="1" smtClean="0"/>
              <a:t>Українсько-німецькі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відносини</a:t>
            </a:r>
            <a:r>
              <a:rPr lang="ru-RU" sz="2600" dirty="0" smtClean="0"/>
              <a:t> </a:t>
            </a:r>
            <a:r>
              <a:rPr lang="ru-RU" sz="2600" dirty="0" err="1" smtClean="0"/>
              <a:t>почалися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визнання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Німеччиною</a:t>
            </a:r>
            <a:r>
              <a:rPr lang="ru-RU" sz="2600" dirty="0" smtClean="0"/>
              <a:t> </a:t>
            </a:r>
            <a:r>
              <a:rPr lang="ru-RU" sz="2600" dirty="0" err="1" smtClean="0"/>
              <a:t>незалежності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України</a:t>
            </a:r>
            <a:r>
              <a:rPr lang="ru-RU" sz="2600" dirty="0" smtClean="0"/>
              <a:t> (26 </a:t>
            </a:r>
            <a:r>
              <a:rPr lang="ru-RU" sz="2600" dirty="0" err="1" smtClean="0"/>
              <a:t>грудня</a:t>
            </a:r>
            <a:r>
              <a:rPr lang="ru-RU" sz="2600" dirty="0" smtClean="0"/>
              <a:t> 1991 р.)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встановлення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дипломатичних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відносин</a:t>
            </a:r>
            <a:r>
              <a:rPr lang="ru-RU" sz="2600" dirty="0" smtClean="0"/>
              <a:t> (</a:t>
            </a:r>
            <a:r>
              <a:rPr lang="ru-RU" sz="2600" dirty="0" err="1" smtClean="0"/>
              <a:t>січень</a:t>
            </a:r>
            <a:r>
              <a:rPr lang="ru-RU" sz="2600" dirty="0" smtClean="0"/>
              <a:t> 1992 р.). ФРН </a:t>
            </a:r>
            <a:r>
              <a:rPr lang="ru-RU" sz="2600" dirty="0" err="1" smtClean="0"/>
              <a:t>бере</a:t>
            </a:r>
            <a:r>
              <a:rPr lang="ru-RU" sz="2600" dirty="0" smtClean="0"/>
              <a:t> участь у </a:t>
            </a:r>
            <a:r>
              <a:rPr lang="ru-RU" sz="2600" dirty="0" err="1" smtClean="0"/>
              <a:t>проекті</a:t>
            </a:r>
            <a:r>
              <a:rPr lang="ru-RU" sz="2600" dirty="0" smtClean="0"/>
              <a:t> </a:t>
            </a:r>
            <a:r>
              <a:rPr lang="ru-RU" sz="2600" dirty="0" err="1" smtClean="0"/>
              <a:t>ліквідації</a:t>
            </a:r>
            <a:r>
              <a:rPr lang="ru-RU" sz="2600" dirty="0" smtClean="0"/>
              <a:t> </a:t>
            </a:r>
            <a:r>
              <a:rPr lang="ru-RU" sz="2600" dirty="0" err="1" smtClean="0"/>
              <a:t>наслідків</a:t>
            </a:r>
            <a:r>
              <a:rPr lang="ru-RU" sz="2600" dirty="0" smtClean="0"/>
              <a:t> </a:t>
            </a:r>
            <a:r>
              <a:rPr lang="ru-RU" sz="2600" dirty="0" err="1" smtClean="0"/>
              <a:t>аварії</a:t>
            </a:r>
            <a:r>
              <a:rPr lang="ru-RU" sz="2600" dirty="0" smtClean="0"/>
              <a:t> на </a:t>
            </a:r>
            <a:r>
              <a:rPr lang="ru-RU" sz="2600" dirty="0" err="1" smtClean="0"/>
              <a:t>Чорнобильської</a:t>
            </a:r>
            <a:r>
              <a:rPr lang="ru-RU" sz="2600" dirty="0" smtClean="0"/>
              <a:t> АЕС, </a:t>
            </a:r>
            <a:r>
              <a:rPr lang="ru-RU" sz="2600" dirty="0" err="1" smtClean="0"/>
              <a:t>виплачує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компенсації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українцям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в роки </a:t>
            </a:r>
            <a:r>
              <a:rPr lang="ru-RU" sz="2600" dirty="0" err="1" smtClean="0"/>
              <a:t>війни</a:t>
            </a:r>
            <a:r>
              <a:rPr lang="ru-RU" sz="2600" dirty="0" smtClean="0"/>
              <a:t> </a:t>
            </a:r>
            <a:r>
              <a:rPr lang="ru-RU" sz="2600" dirty="0" err="1" smtClean="0"/>
              <a:t>опинилися</a:t>
            </a:r>
            <a:r>
              <a:rPr lang="ru-RU" sz="2600" dirty="0" smtClean="0"/>
              <a:t> в </a:t>
            </a:r>
            <a:r>
              <a:rPr lang="ru-RU" sz="2600" dirty="0" err="1" smtClean="0"/>
              <a:t>полоні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були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відправлені</a:t>
            </a:r>
            <a:r>
              <a:rPr lang="ru-RU" sz="2600" dirty="0" smtClean="0"/>
              <a:t> на </a:t>
            </a:r>
            <a:r>
              <a:rPr lang="ru-RU" sz="2600" dirty="0" err="1" smtClean="0"/>
              <a:t>примусові</a:t>
            </a:r>
            <a:r>
              <a:rPr lang="ru-RU" sz="2600" dirty="0" smtClean="0"/>
              <a:t> </a:t>
            </a:r>
            <a:r>
              <a:rPr lang="ru-RU" sz="2600" dirty="0" err="1" smtClean="0"/>
              <a:t>роботи</a:t>
            </a:r>
            <a:r>
              <a:rPr lang="ru-RU" sz="2600" dirty="0" smtClean="0"/>
              <a:t> до </a:t>
            </a:r>
            <a:r>
              <a:rPr lang="ru-RU" sz="2600" dirty="0" err="1" smtClean="0"/>
              <a:t>Німеччини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6146" name="Picture 2" descr="http://pics.livejournal.com/ukrinform_korr/pic/005gdg8t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143380"/>
            <a:ext cx="2928926" cy="2377312"/>
          </a:xfrm>
          <a:prstGeom prst="rect">
            <a:avLst/>
          </a:prstGeom>
          <a:noFill/>
        </p:spPr>
      </p:pic>
      <p:pic>
        <p:nvPicPr>
          <p:cNvPr id="6148" name="Picture 4" descr="http://img-fotki.yandex.ru/get/5631/153530483.4/0_9ce8b_fdc4efc5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4219575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allery.yopriceville.com/var/albums/Free-Clipart-Pictures/Money.PNG/50_Euro_Stacks_PNG_Picture.png?m=1399681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857736"/>
            <a:ext cx="2359055" cy="20002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406640" cy="4643470"/>
          </a:xfrm>
        </p:spPr>
        <p:txBody>
          <a:bodyPr>
            <a:noAutofit/>
          </a:bodyPr>
          <a:lstStyle/>
          <a:p>
            <a:r>
              <a:rPr lang="ru-RU" sz="2100" dirty="0" smtClean="0"/>
              <a:t>У 2007 </a:t>
            </a:r>
            <a:r>
              <a:rPr lang="ru-RU" sz="2100" dirty="0" err="1" smtClean="0"/>
              <a:t>році</a:t>
            </a:r>
            <a:r>
              <a:rPr lang="ru-RU" sz="2100" dirty="0" smtClean="0"/>
              <a:t> </a:t>
            </a:r>
            <a:r>
              <a:rPr lang="ru-RU" sz="2100" dirty="0" err="1" smtClean="0"/>
              <a:t>Німеччина</a:t>
            </a:r>
            <a:r>
              <a:rPr lang="ru-RU" sz="2100" dirty="0" smtClean="0"/>
              <a:t> за </a:t>
            </a:r>
            <a:r>
              <a:rPr lang="ru-RU" sz="2100" dirty="0" err="1" smtClean="0"/>
              <a:t>обсягами</a:t>
            </a:r>
            <a:r>
              <a:rPr lang="ru-RU" sz="2100" dirty="0" smtClean="0"/>
              <a:t> </a:t>
            </a:r>
            <a:r>
              <a:rPr lang="ru-RU" sz="2100" dirty="0" err="1" smtClean="0"/>
              <a:t>торгівлі</a:t>
            </a:r>
            <a:r>
              <a:rPr lang="ru-RU" sz="2100" dirty="0" smtClean="0"/>
              <a:t> — 7, 42 </a:t>
            </a:r>
            <a:r>
              <a:rPr lang="ru-RU" sz="2100" dirty="0" err="1" smtClean="0"/>
              <a:t>млрд</a:t>
            </a:r>
            <a:r>
              <a:rPr lang="ru-RU" sz="2100" dirty="0" smtClean="0"/>
              <a:t> </a:t>
            </a:r>
            <a:r>
              <a:rPr lang="ru-RU" sz="2100" dirty="0" err="1" smtClean="0"/>
              <a:t>євро</a:t>
            </a:r>
            <a:r>
              <a:rPr lang="ru-RU" sz="2100" dirty="0" smtClean="0"/>
              <a:t> — </a:t>
            </a:r>
            <a:r>
              <a:rPr lang="ru-RU" sz="2100" dirty="0" err="1" smtClean="0"/>
              <a:t>була</a:t>
            </a:r>
            <a:r>
              <a:rPr lang="ru-RU" sz="2100" dirty="0" smtClean="0"/>
              <a:t> для </a:t>
            </a:r>
            <a:r>
              <a:rPr lang="ru-RU" sz="2100" dirty="0" err="1" smtClean="0"/>
              <a:t>України</a:t>
            </a:r>
            <a:r>
              <a:rPr lang="ru-RU" sz="2100" dirty="0" smtClean="0"/>
              <a:t> другим за </a:t>
            </a:r>
            <a:r>
              <a:rPr lang="ru-RU" sz="2100" dirty="0" err="1" smtClean="0"/>
              <a:t>важливісттю</a:t>
            </a:r>
            <a:r>
              <a:rPr lang="ru-RU" sz="2100" dirty="0" smtClean="0"/>
              <a:t> </a:t>
            </a:r>
            <a:r>
              <a:rPr lang="ru-RU" sz="2100" dirty="0" err="1" smtClean="0"/>
              <a:t>торговельним</a:t>
            </a:r>
            <a:r>
              <a:rPr lang="ru-RU" sz="2100" dirty="0" smtClean="0"/>
              <a:t> партнером </a:t>
            </a:r>
            <a:r>
              <a:rPr lang="ru-RU" sz="2100" dirty="0" err="1" smtClean="0"/>
              <a:t>після</a:t>
            </a:r>
            <a:r>
              <a:rPr lang="ru-RU" sz="2100" dirty="0" smtClean="0"/>
              <a:t> </a:t>
            </a:r>
            <a:r>
              <a:rPr lang="ru-RU" sz="2100" dirty="0" err="1" smtClean="0"/>
              <a:t>Росії</a:t>
            </a:r>
            <a:r>
              <a:rPr lang="ru-RU" sz="2100" dirty="0" smtClean="0"/>
              <a:t> (</a:t>
            </a:r>
            <a:r>
              <a:rPr lang="ru-RU" sz="2100" dirty="0" err="1" smtClean="0"/>
              <a:t>зростання</a:t>
            </a:r>
            <a:r>
              <a:rPr lang="ru-RU" sz="2100" dirty="0" smtClean="0"/>
              <a:t> на 18,9% </a:t>
            </a:r>
            <a:r>
              <a:rPr lang="ru-RU" sz="2100" dirty="0" err="1" smtClean="0"/>
              <a:t>проти</a:t>
            </a:r>
            <a:r>
              <a:rPr lang="ru-RU" sz="2100" dirty="0" smtClean="0"/>
              <a:t> 2006 року). У </a:t>
            </a:r>
            <a:r>
              <a:rPr lang="ru-RU" sz="2100" dirty="0" err="1" smtClean="0"/>
              <a:t>сфері</a:t>
            </a:r>
            <a:r>
              <a:rPr lang="ru-RU" sz="2100" dirty="0" smtClean="0"/>
              <a:t> </a:t>
            </a:r>
            <a:r>
              <a:rPr lang="ru-RU" sz="2100" dirty="0" err="1" smtClean="0"/>
              <a:t>прямих</a:t>
            </a:r>
            <a:r>
              <a:rPr lang="ru-RU" sz="2100" dirty="0" smtClean="0"/>
              <a:t> </a:t>
            </a:r>
            <a:r>
              <a:rPr lang="ru-RU" sz="2100" dirty="0" err="1" smtClean="0"/>
              <a:t>інвестицій</a:t>
            </a:r>
            <a:r>
              <a:rPr lang="ru-RU" sz="2100" dirty="0" smtClean="0"/>
              <a:t> </a:t>
            </a:r>
            <a:r>
              <a:rPr lang="ru-RU" sz="2100" dirty="0" err="1" smtClean="0"/>
              <a:t>Федеративна</a:t>
            </a:r>
            <a:r>
              <a:rPr lang="ru-RU" sz="2100" dirty="0" smtClean="0"/>
              <a:t> </a:t>
            </a:r>
            <a:r>
              <a:rPr lang="ru-RU" sz="2100" dirty="0" err="1" smtClean="0"/>
              <a:t>Республіка</a:t>
            </a:r>
            <a:r>
              <a:rPr lang="ru-RU" sz="2100" dirty="0" smtClean="0"/>
              <a:t> </a:t>
            </a:r>
            <a:r>
              <a:rPr lang="ru-RU" sz="2100" dirty="0" err="1" smtClean="0"/>
              <a:t>Німеччина</a:t>
            </a:r>
            <a:r>
              <a:rPr lang="ru-RU" sz="2100" dirty="0" smtClean="0"/>
              <a:t> </a:t>
            </a:r>
            <a:r>
              <a:rPr lang="ru-RU" sz="2100" dirty="0" err="1" smtClean="0"/>
              <a:t>посідає</a:t>
            </a:r>
            <a:r>
              <a:rPr lang="ru-RU" sz="2100" dirty="0" smtClean="0"/>
              <a:t> друге </a:t>
            </a:r>
            <a:r>
              <a:rPr lang="ru-RU" sz="2100" dirty="0" err="1" smtClean="0"/>
              <a:t>місце</a:t>
            </a:r>
            <a:r>
              <a:rPr lang="ru-RU" sz="2100" dirty="0" smtClean="0"/>
              <a:t> (</a:t>
            </a:r>
            <a:r>
              <a:rPr lang="ru-RU" sz="2100" dirty="0" err="1" smtClean="0"/>
              <a:t>загальні</a:t>
            </a:r>
            <a:r>
              <a:rPr lang="ru-RU" sz="2100" dirty="0" smtClean="0"/>
              <a:t> </a:t>
            </a:r>
            <a:r>
              <a:rPr lang="ru-RU" sz="2100" dirty="0" err="1" smtClean="0"/>
              <a:t>обсяги</a:t>
            </a:r>
            <a:r>
              <a:rPr lang="ru-RU" sz="2100" dirty="0" smtClean="0"/>
              <a:t> </a:t>
            </a:r>
            <a:r>
              <a:rPr lang="ru-RU" sz="2100" dirty="0" err="1" smtClean="0"/>
              <a:t>інвестування</a:t>
            </a:r>
            <a:r>
              <a:rPr lang="ru-RU" sz="2100" dirty="0" smtClean="0"/>
              <a:t> у 2007 </a:t>
            </a:r>
            <a:r>
              <a:rPr lang="ru-RU" sz="2100" dirty="0" err="1" smtClean="0"/>
              <a:t>році</a:t>
            </a:r>
            <a:r>
              <a:rPr lang="ru-RU" sz="2100" dirty="0" smtClean="0"/>
              <a:t>: 5,92 </a:t>
            </a:r>
            <a:r>
              <a:rPr lang="ru-RU" sz="2100" dirty="0" err="1" smtClean="0"/>
              <a:t>млрд</a:t>
            </a:r>
            <a:r>
              <a:rPr lang="ru-RU" sz="2100" dirty="0" smtClean="0"/>
              <a:t> дол. США).</a:t>
            </a:r>
            <a:br>
              <a:rPr lang="ru-RU" sz="2100" dirty="0" smtClean="0"/>
            </a:br>
            <a:r>
              <a:rPr lang="ru-RU" sz="2100" dirty="0" err="1" smtClean="0"/>
              <a:t>Наразі</a:t>
            </a:r>
            <a:r>
              <a:rPr lang="ru-RU" sz="2100" dirty="0" smtClean="0"/>
              <a:t> в </a:t>
            </a:r>
            <a:r>
              <a:rPr lang="ru-RU" sz="2100" dirty="0" err="1" smtClean="0"/>
              <a:t>Україні</a:t>
            </a:r>
            <a:r>
              <a:rPr lang="ru-RU" sz="2100" dirty="0" smtClean="0"/>
              <a:t> </a:t>
            </a:r>
            <a:r>
              <a:rPr lang="ru-RU" sz="2100" dirty="0" err="1" smtClean="0"/>
              <a:t>представлені</a:t>
            </a:r>
            <a:r>
              <a:rPr lang="ru-RU" sz="2100" dirty="0" smtClean="0"/>
              <a:t> </a:t>
            </a:r>
            <a:r>
              <a:rPr lang="ru-RU" sz="2100" dirty="0" err="1" smtClean="0"/>
              <a:t>понад</a:t>
            </a:r>
            <a:r>
              <a:rPr lang="ru-RU" sz="2100" dirty="0" smtClean="0"/>
              <a:t> 1000 </a:t>
            </a:r>
            <a:r>
              <a:rPr lang="ru-RU" sz="2100" dirty="0" err="1" smtClean="0"/>
              <a:t>німецьких</a:t>
            </a:r>
            <a:r>
              <a:rPr lang="ru-RU" sz="2100" dirty="0" smtClean="0"/>
              <a:t> </a:t>
            </a:r>
            <a:r>
              <a:rPr lang="ru-RU" sz="2100" dirty="0" err="1" smtClean="0"/>
              <a:t>фірм</a:t>
            </a:r>
            <a:r>
              <a:rPr lang="ru-RU" sz="2100" dirty="0" smtClean="0"/>
              <a:t>. </a:t>
            </a:r>
            <a:r>
              <a:rPr lang="ru-RU" sz="2100" dirty="0" err="1" smtClean="0"/>
              <a:t>Їхні</a:t>
            </a:r>
            <a:r>
              <a:rPr lang="ru-RU" sz="2100" dirty="0" smtClean="0"/>
              <a:t> </a:t>
            </a:r>
            <a:r>
              <a:rPr lang="ru-RU" sz="2100" dirty="0" err="1" smtClean="0"/>
              <a:t>інтереси</a:t>
            </a:r>
            <a:r>
              <a:rPr lang="ru-RU" sz="2100" dirty="0" smtClean="0"/>
              <a:t> </a:t>
            </a:r>
            <a:r>
              <a:rPr lang="ru-RU" sz="2100" dirty="0" err="1" smtClean="0"/>
              <a:t>окрім</a:t>
            </a:r>
            <a:r>
              <a:rPr lang="ru-RU" sz="2100" dirty="0" smtClean="0"/>
              <a:t> Посольства </a:t>
            </a:r>
            <a:r>
              <a:rPr lang="ru-RU" sz="2100" dirty="0" err="1" smtClean="0"/>
              <a:t>представляє</a:t>
            </a:r>
            <a:r>
              <a:rPr lang="ru-RU" sz="2100" dirty="0" smtClean="0"/>
              <a:t> </a:t>
            </a:r>
            <a:r>
              <a:rPr lang="ru-RU" sz="2100" dirty="0" err="1" smtClean="0"/>
              <a:t>також</a:t>
            </a:r>
            <a:r>
              <a:rPr lang="ru-RU" sz="2100" dirty="0" smtClean="0"/>
              <a:t> Бюро Делегата </a:t>
            </a:r>
            <a:r>
              <a:rPr lang="ru-RU" sz="2100" dirty="0" err="1" smtClean="0"/>
              <a:t>німецької</a:t>
            </a:r>
            <a:r>
              <a:rPr lang="ru-RU" sz="2100" dirty="0" smtClean="0"/>
              <a:t> </a:t>
            </a:r>
            <a:r>
              <a:rPr lang="ru-RU" sz="2100" dirty="0" err="1" smtClean="0"/>
              <a:t>економіки</a:t>
            </a:r>
            <a:r>
              <a:rPr lang="ru-RU" sz="2100" dirty="0" smtClean="0"/>
              <a:t>.</a:t>
            </a:r>
            <a:br>
              <a:rPr lang="ru-RU" sz="2100" dirty="0" smtClean="0"/>
            </a:br>
            <a:r>
              <a:rPr lang="ru-RU" sz="2100" dirty="0" err="1" smtClean="0"/>
              <a:t>Німеччина</a:t>
            </a:r>
            <a:r>
              <a:rPr lang="ru-RU" sz="2100" dirty="0" smtClean="0"/>
              <a:t> </a:t>
            </a:r>
            <a:r>
              <a:rPr lang="ru-RU" sz="2100" dirty="0" err="1" smtClean="0"/>
              <a:t>надала</a:t>
            </a:r>
            <a:r>
              <a:rPr lang="ru-RU" sz="2100" dirty="0" smtClean="0"/>
              <a:t> </a:t>
            </a:r>
            <a:r>
              <a:rPr lang="ru-RU" sz="2100" dirty="0" err="1" smtClean="0"/>
              <a:t>підтримку</a:t>
            </a:r>
            <a:r>
              <a:rPr lang="ru-RU" sz="2100" dirty="0" smtClean="0"/>
              <a:t> </a:t>
            </a:r>
            <a:r>
              <a:rPr lang="ru-RU" sz="2100" dirty="0" err="1" smtClean="0"/>
              <a:t>процесу</a:t>
            </a:r>
            <a:r>
              <a:rPr lang="ru-RU" sz="2100" dirty="0" smtClean="0"/>
              <a:t> реформ в </a:t>
            </a:r>
            <a:r>
              <a:rPr lang="ru-RU" sz="2100" dirty="0" err="1" smtClean="0"/>
              <a:t>економіці</a:t>
            </a:r>
            <a:r>
              <a:rPr lang="ru-RU" sz="2100" dirty="0" smtClean="0"/>
              <a:t> </a:t>
            </a:r>
            <a:r>
              <a:rPr lang="ru-RU" sz="2100" dirty="0" err="1" smtClean="0"/>
              <a:t>України</a:t>
            </a:r>
            <a:r>
              <a:rPr lang="ru-RU" sz="2100" dirty="0" smtClean="0"/>
              <a:t> у рамках </a:t>
            </a:r>
            <a:r>
              <a:rPr lang="ru-RU" sz="2100" dirty="0" err="1" smtClean="0"/>
              <a:t>своєї</a:t>
            </a:r>
            <a:r>
              <a:rPr lang="ru-RU" sz="2100" dirty="0" smtClean="0"/>
              <a:t> </a:t>
            </a:r>
            <a:r>
              <a:rPr lang="ru-RU" sz="2100" dirty="0" err="1" smtClean="0"/>
              <a:t>програми</a:t>
            </a:r>
            <a:r>
              <a:rPr lang="ru-RU" sz="2100" dirty="0" smtClean="0"/>
              <a:t> «Трансформ» (1993 — 2004 </a:t>
            </a:r>
            <a:r>
              <a:rPr lang="ru-RU" sz="2100" dirty="0" err="1" smtClean="0"/>
              <a:t>рр</a:t>
            </a:r>
            <a:r>
              <a:rPr lang="ru-RU" sz="2100" dirty="0" smtClean="0"/>
              <a:t>.: 115 </a:t>
            </a:r>
            <a:r>
              <a:rPr lang="ru-RU" sz="2100" dirty="0" err="1" smtClean="0"/>
              <a:t>млн</a:t>
            </a:r>
            <a:r>
              <a:rPr lang="ru-RU" sz="2100" dirty="0" smtClean="0"/>
              <a:t> </a:t>
            </a:r>
            <a:r>
              <a:rPr lang="ru-RU" sz="2100" dirty="0" err="1" smtClean="0"/>
              <a:t>євро</a:t>
            </a:r>
            <a:r>
              <a:rPr lang="ru-RU" sz="2100" dirty="0" smtClean="0"/>
              <a:t>). У </a:t>
            </a:r>
            <a:r>
              <a:rPr lang="ru-RU" sz="2100" dirty="0" err="1" smtClean="0"/>
              <a:t>березні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3" tooltip="2008"/>
              </a:rPr>
              <a:t>2008</a:t>
            </a:r>
            <a:r>
              <a:rPr lang="ru-RU" sz="2100" dirty="0" smtClean="0"/>
              <a:t> року </a:t>
            </a:r>
            <a:r>
              <a:rPr lang="ru-RU" sz="2100" dirty="0" err="1" smtClean="0"/>
              <a:t>відбулося</a:t>
            </a:r>
            <a:r>
              <a:rPr lang="ru-RU" sz="2100" dirty="0" smtClean="0"/>
              <a:t> </a:t>
            </a:r>
            <a:r>
              <a:rPr lang="ru-RU" sz="2100" dirty="0" err="1" smtClean="0"/>
              <a:t>підписання</a:t>
            </a:r>
            <a:r>
              <a:rPr lang="ru-RU" sz="2100" dirty="0" smtClean="0"/>
              <a:t> Угоди про </a:t>
            </a:r>
            <a:r>
              <a:rPr lang="ru-RU" sz="2100" dirty="0" err="1" smtClean="0"/>
              <a:t>фінансове</a:t>
            </a:r>
            <a:r>
              <a:rPr lang="ru-RU" sz="2100" dirty="0" smtClean="0"/>
              <a:t> </a:t>
            </a:r>
            <a:r>
              <a:rPr lang="ru-RU" sz="2100" dirty="0" err="1" smtClean="0"/>
              <a:t>співробітництво</a:t>
            </a:r>
            <a:r>
              <a:rPr lang="ru-RU" sz="2100" dirty="0" smtClean="0"/>
              <a:t> на </a:t>
            </a:r>
            <a:r>
              <a:rPr lang="ru-RU" sz="2100" dirty="0" err="1" smtClean="0"/>
              <a:t>основі</a:t>
            </a:r>
            <a:r>
              <a:rPr lang="ru-RU" sz="2100" dirty="0" smtClean="0"/>
              <a:t> </a:t>
            </a:r>
            <a:r>
              <a:rPr lang="ru-RU" sz="2100" dirty="0" err="1" smtClean="0"/>
              <a:t>асигнувань</a:t>
            </a:r>
            <a:r>
              <a:rPr lang="ru-RU" sz="2100" dirty="0" smtClean="0"/>
              <a:t> </a:t>
            </a:r>
            <a:r>
              <a:rPr lang="ru-RU" sz="2100" dirty="0" smtClean="0">
                <a:hlinkClick r:id="rId4" tooltip="2006"/>
              </a:rPr>
              <a:t>2006</a:t>
            </a:r>
            <a:r>
              <a:rPr lang="ru-RU" sz="2100" dirty="0" smtClean="0"/>
              <a:t> року (</a:t>
            </a:r>
            <a:r>
              <a:rPr lang="ru-RU" sz="2100" dirty="0" err="1" smtClean="0"/>
              <a:t>обсяги</a:t>
            </a:r>
            <a:r>
              <a:rPr lang="ru-RU" sz="2100" dirty="0" smtClean="0"/>
              <a:t> </a:t>
            </a:r>
            <a:r>
              <a:rPr lang="ru-RU" sz="2100" dirty="0" err="1" smtClean="0"/>
              <a:t>фінансування</a:t>
            </a:r>
            <a:r>
              <a:rPr lang="ru-RU" sz="2100" dirty="0" smtClean="0"/>
              <a:t>: 185 </a:t>
            </a:r>
            <a:r>
              <a:rPr lang="ru-RU" sz="2100" dirty="0" err="1" smtClean="0"/>
              <a:t>млн</a:t>
            </a:r>
            <a:r>
              <a:rPr lang="ru-RU" sz="2100" dirty="0" smtClean="0"/>
              <a:t> </a:t>
            </a:r>
            <a:r>
              <a:rPr lang="ru-RU" sz="2100" dirty="0" err="1" smtClean="0"/>
              <a:t>євро</a:t>
            </a:r>
            <a:r>
              <a:rPr lang="ru-RU" sz="2100" dirty="0" smtClean="0"/>
              <a:t>)</a:t>
            </a:r>
            <a:endParaRPr lang="ru-RU" sz="2100" dirty="0"/>
          </a:p>
        </p:txBody>
      </p:sp>
      <p:pic>
        <p:nvPicPr>
          <p:cNvPr id="4100" name="Picture 4" descr="https://www.nimara.net/data/pictures/eur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000636"/>
            <a:ext cx="2138348" cy="16352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339034" cy="4079266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Федеративна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Республіка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Німеччина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офіційно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представлена в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Україні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вже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майже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20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років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, коли у 1989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році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було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відкрито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перше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Генеральне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консульство. У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січні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 1992році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невдовзі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після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здобуття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незалежності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України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було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відкрито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посольство.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Нині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у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німецькому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представництві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в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Києві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працюють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пліч-о-пліч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приблизно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60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німців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120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українців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Ще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одним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проявом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інтенсивних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відносин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між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Німеччиною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та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Україною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є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почесний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консул у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Львові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вересня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 2003 року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почесний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консул у 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Донецьку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, а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 липня2008 року в </a:t>
            </a:r>
            <a:r>
              <a:rPr lang="ru-RU" sz="24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Одесі</a:t>
            </a:r>
            <a:r>
              <a:rPr lang="ru-RU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.</a:t>
            </a:r>
            <a:endParaRPr lang="ru-RU" sz="24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3074" name="Picture 2" descr="http://image.goodvin.info/images/original/May2010/0000004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419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500042"/>
            <a:ext cx="7624786" cy="3786214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Невдовзі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після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підписання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німецько-української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угоди про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культурний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обмін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(1993 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рік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) у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Києві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було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відкрито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Ґете-Інститут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,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який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став центром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сприяння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вивчення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німецької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мови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та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культури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Україні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.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Зацікавлені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особи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можуть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підвищити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рівень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своєї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освіченості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 11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інших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центрах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вивчення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німецької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мови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та 4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читальних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залах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Ґете-Інституту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Україні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.</a:t>
            </a:r>
          </a:p>
          <a:p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 1998 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році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Києві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було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відкрито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офіс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Німецька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служба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академічних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обмінів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 (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DAAD) 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та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укладено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угоду про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співробітництво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між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вищими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навчальними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закладами.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Нині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в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німецьких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університетах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навчаються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приблизно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4000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українців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, а в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українських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університетах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працюють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13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викладачів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з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Німеччини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.</a:t>
            </a:r>
          </a:p>
          <a:p>
            <a:endParaRPr lang="ru-RU" sz="2000" i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 descr="http://a4club.kiev.ua/wp-content/uploads/GI_Logo_horizontal_green_sRG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14818"/>
            <a:ext cx="5814959" cy="22954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31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Українсько-Німецькі  відносини</vt:lpstr>
      <vt:lpstr>Німеччина та Україна вже багато років поспіль тісно пов'язані між собою не надто інтенсивними двосторонніми стосунками. Попри це всередині Європейського Союзу. Німеччина — це важливий і надійний партнер України. Федеративна Республіка Німеччина є як одним із найбільших інвесторів, так і одним з найважливіших торговельних партнерів України. Німецькі політичні фонди здійснюють інтенсивну проектну роботу в Україні з українськими партнерами. Зокрема через Німецький Фонд міжнародного правового співробітництва Німеччина надає сприяння численним проектам у сфері правового консультування.</vt:lpstr>
      <vt:lpstr>Українсько-німецькі відносини почалися з визнання Німеччиною незалежності України (26 грудня 1991 р.) і встановлення дипломатичних відносин (січень 1992 р.). ФРН бере участь у проекті ліквідації наслідків аварії на Чорнобильської АЕС, виплачує компенсації українцям, які в роки війни опинилися в полоні або були відправлені на примусові роботи до Німеччини.</vt:lpstr>
      <vt:lpstr>У 2007 році Німеччина за обсягами торгівлі — 7, 42 млрд євро — була для України другим за важливісттю торговельним партнером після Росії (зростання на 18,9% проти 2006 року). У сфері прямих інвестицій Федеративна Республіка Німеччина посідає друге місце (загальні обсяги інвестування у 2007 році: 5,92 млрд дол. США). Наразі в Україні представлені понад 1000 німецьких фірм. Їхні інтереси окрім Посольства представляє також Бюро Делегата німецької економіки. Німеччина надала підтримку процесу реформ в економіці України у рамках своєї програми «Трансформ» (1993 — 2004 рр.: 115 млн євро). У березні 2008 року відбулося підписання Угоди про фінансове співробітництво на основі асигнувань 2006 року (обсяги фінансування: 185 млн євро)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Українсько-Німецькі  відносини</dc:title>
  <dc:creator>634654675</dc:creator>
  <cp:lastModifiedBy>634654675</cp:lastModifiedBy>
  <cp:revision>4</cp:revision>
  <dcterms:created xsi:type="dcterms:W3CDTF">2014-11-02T23:12:13Z</dcterms:created>
  <dcterms:modified xsi:type="dcterms:W3CDTF">2014-11-02T23:50:52Z</dcterms:modified>
</cp:coreProperties>
</file>