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CF3E05C-238A-4BEE-9BC5-5EBEC5790114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B81F81-F995-443E-B078-3ABABCC38B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ua-referat.com/%D0%9A%D0%BD%D1%96%D0%B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Югослав</a:t>
            </a:r>
            <a:r>
              <a:rPr lang="uk-UA" sz="5400" dirty="0" err="1" smtClean="0"/>
              <a:t>ія</a:t>
            </a:r>
            <a:r>
              <a:rPr lang="uk-UA" sz="5400" dirty="0" smtClean="0"/>
              <a:t> після розпаду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52176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667375" cy="4105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2359" y="626244"/>
            <a:ext cx="6218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У 1963 р до складу СФРЮ 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dirty="0" err="1"/>
              <a:t>союзні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 </a:t>
            </a:r>
            <a:r>
              <a:rPr lang="ru-RU" dirty="0" err="1"/>
              <a:t>Сербія</a:t>
            </a:r>
            <a:r>
              <a:rPr lang="ru-RU" dirty="0"/>
              <a:t>, </a:t>
            </a:r>
            <a:r>
              <a:rPr lang="ru-RU" dirty="0" err="1"/>
              <a:t>Хорватія</a:t>
            </a:r>
            <a:r>
              <a:rPr lang="ru-RU" dirty="0"/>
              <a:t>, </a:t>
            </a:r>
            <a:r>
              <a:rPr lang="ru-RU" dirty="0" err="1"/>
              <a:t>Словенія</a:t>
            </a:r>
            <a:r>
              <a:rPr lang="ru-RU" dirty="0"/>
              <a:t>, </a:t>
            </a:r>
            <a:r>
              <a:rPr lang="ru-RU" dirty="0" err="1"/>
              <a:t>Боснія</a:t>
            </a:r>
            <a:r>
              <a:rPr lang="ru-RU" dirty="0"/>
              <a:t> і </a:t>
            </a:r>
            <a:r>
              <a:rPr lang="ru-RU" dirty="0" err="1"/>
              <a:t>Герцеговина,Македонія</a:t>
            </a:r>
            <a:r>
              <a:rPr lang="ru-RU" dirty="0"/>
              <a:t> і </a:t>
            </a:r>
            <a:r>
              <a:rPr lang="ru-RU" dirty="0" err="1"/>
              <a:t>Чорногорія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8955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b="1" dirty="0" smtClean="0"/>
              <a:t>1991 р. </a:t>
            </a:r>
            <a:r>
              <a:rPr lang="ru-RU" b="1" dirty="0" err="1" smtClean="0"/>
              <a:t>відбувся</a:t>
            </a:r>
            <a:r>
              <a:rPr lang="ru-RU" b="1" dirty="0" smtClean="0"/>
              <a:t> </a:t>
            </a:r>
            <a:r>
              <a:rPr lang="ru-RU" b="1" dirty="0" err="1"/>
              <a:t>розпад</a:t>
            </a:r>
            <a:r>
              <a:rPr lang="ru-RU" b="1" dirty="0"/>
              <a:t> СФРЮ</a:t>
            </a:r>
            <a:r>
              <a:rPr lang="en-US" dirty="0"/>
              <a:t>: </a:t>
            </a:r>
            <a:r>
              <a:rPr lang="ru-RU" dirty="0" smtClean="0"/>
              <a:t>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виділилися</a:t>
            </a:r>
            <a:r>
              <a:rPr lang="ru-RU" dirty="0"/>
              <a:t> </a:t>
            </a:r>
            <a:r>
              <a:rPr lang="ru-RU" dirty="0" err="1"/>
              <a:t>Словенія</a:t>
            </a:r>
            <a:r>
              <a:rPr lang="en-US" dirty="0"/>
              <a:t>, </a:t>
            </a:r>
            <a:r>
              <a:rPr lang="ru-RU" dirty="0" err="1"/>
              <a:t>Хорватія</a:t>
            </a:r>
            <a:r>
              <a:rPr lang="en-US" dirty="0"/>
              <a:t>, </a:t>
            </a:r>
            <a:r>
              <a:rPr lang="ru-RU" dirty="0" err="1"/>
              <a:t>Боснія</a:t>
            </a:r>
            <a:r>
              <a:rPr lang="ru-RU" dirty="0"/>
              <a:t> і Герцеговина</a:t>
            </a:r>
            <a:r>
              <a:rPr lang="en-US" dirty="0"/>
              <a:t>, </a:t>
            </a:r>
            <a:r>
              <a:rPr lang="ru-RU" dirty="0" err="1"/>
              <a:t>Македонія</a:t>
            </a:r>
            <a:r>
              <a:rPr lang="en-US" dirty="0"/>
              <a:t>, </a:t>
            </a:r>
            <a:r>
              <a:rPr lang="ru-RU" dirty="0"/>
              <a:t>а в</a:t>
            </a:r>
            <a:r>
              <a:rPr lang="en-US" dirty="0"/>
              <a:t> 1992 </a:t>
            </a:r>
            <a:r>
              <a:rPr lang="ru-RU" dirty="0"/>
              <a:t>р</a:t>
            </a:r>
            <a:r>
              <a:rPr lang="en-US" dirty="0"/>
              <a:t>. </a:t>
            </a:r>
            <a:r>
              <a:rPr lang="ru-RU" dirty="0" err="1"/>
              <a:t>сформувалася</a:t>
            </a:r>
            <a:r>
              <a:rPr lang="ru-RU" dirty="0"/>
              <a:t> нова </a:t>
            </a:r>
            <a:r>
              <a:rPr lang="ru-RU" dirty="0" err="1"/>
              <a:t>югославська</a:t>
            </a:r>
            <a:r>
              <a:rPr lang="ru-RU" dirty="0"/>
              <a:t> </a:t>
            </a:r>
            <a:r>
              <a:rPr lang="ru-RU" dirty="0" err="1"/>
              <a:t>федерація</a:t>
            </a:r>
            <a:r>
              <a:rPr lang="en-US" dirty="0"/>
              <a:t> - </a:t>
            </a:r>
            <a:r>
              <a:rPr lang="ru-RU" dirty="0" err="1"/>
              <a:t>Союзна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en-US" dirty="0"/>
              <a:t> </a:t>
            </a:r>
            <a:r>
              <a:rPr lang="ru-RU" dirty="0" err="1" smtClean="0"/>
              <a:t>Югославія</a:t>
            </a:r>
            <a:r>
              <a:rPr lang="en-US" dirty="0"/>
              <a:t> (</a:t>
            </a:r>
            <a:r>
              <a:rPr lang="ru-RU" dirty="0"/>
              <a:t>СРЮ</a:t>
            </a:r>
            <a:r>
              <a:rPr lang="en-US" dirty="0"/>
              <a:t>), </a:t>
            </a:r>
            <a:r>
              <a:rPr lang="ru-RU" dirty="0"/>
              <a:t>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dirty="0" err="1"/>
              <a:t>Сербія</a:t>
            </a:r>
            <a:r>
              <a:rPr lang="ru-RU" dirty="0"/>
              <a:t> і</a:t>
            </a:r>
            <a:r>
              <a:rPr lang="en-US" dirty="0"/>
              <a:t> </a:t>
            </a:r>
            <a:r>
              <a:rPr lang="ru-RU" dirty="0" err="1"/>
              <a:t>Чорногорія</a:t>
            </a:r>
            <a:r>
              <a:rPr lang="en-US" dirty="0"/>
              <a:t> 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69976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smtClean="0"/>
              <a:t>  </a:t>
            </a:r>
            <a:r>
              <a:rPr lang="ru-RU" sz="1600" smtClean="0"/>
              <a:t>Найбільш </a:t>
            </a:r>
            <a:r>
              <a:rPr lang="ru-RU" sz="1600" dirty="0" err="1" smtClean="0"/>
              <a:t>мирний</a:t>
            </a:r>
            <a:r>
              <a:rPr lang="ru-RU" sz="1600" dirty="0" smtClean="0"/>
              <a:t> характер мало </a:t>
            </a:r>
            <a:r>
              <a:rPr lang="ru-RU" sz="1600" dirty="0" err="1" smtClean="0"/>
              <a:t>відділення</a:t>
            </a:r>
            <a:r>
              <a:rPr lang="ru-RU" sz="1600" dirty="0" smtClean="0"/>
              <a:t> </a:t>
            </a:r>
            <a:r>
              <a:rPr lang="ru-RU" sz="1600" b="1" dirty="0" err="1" smtClean="0"/>
              <a:t>Словенії</a:t>
            </a:r>
            <a:r>
              <a:rPr lang="ru-RU" sz="1600" dirty="0" smtClean="0"/>
              <a:t>: невеликий </a:t>
            </a:r>
            <a:r>
              <a:rPr lang="ru-RU" sz="1600" dirty="0" err="1" smtClean="0"/>
              <a:t>збройний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конфлікт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 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 </a:t>
            </a:r>
            <a:r>
              <a:rPr lang="ru-RU" sz="1600" dirty="0" err="1"/>
              <a:t>зі</a:t>
            </a:r>
            <a:r>
              <a:rPr lang="ru-RU" sz="1600" dirty="0"/>
              <a:t> складу СФРЮ </a:t>
            </a:r>
            <a:r>
              <a:rPr lang="ru-RU" sz="1600" b="1" dirty="0" err="1"/>
              <a:t>Македонії</a:t>
            </a:r>
            <a:r>
              <a:rPr lang="ru-RU" sz="1600" b="1" dirty="0"/>
              <a:t> </a:t>
            </a:r>
            <a:r>
              <a:rPr lang="ru-RU" sz="1600" dirty="0" err="1"/>
              <a:t>супроводжувалося</a:t>
            </a:r>
            <a:r>
              <a:rPr lang="ru-RU" sz="1600" dirty="0"/>
              <a:t> не </a:t>
            </a:r>
            <a:r>
              <a:rPr lang="ru-RU" sz="1600" dirty="0" err="1"/>
              <a:t>військовим</a:t>
            </a:r>
            <a:r>
              <a:rPr lang="ru-RU" sz="1600" dirty="0"/>
              <a:t>, а </a:t>
            </a:r>
            <a:r>
              <a:rPr lang="ru-RU" sz="1600" dirty="0" err="1"/>
              <a:t>дипломатичним</a:t>
            </a:r>
            <a:r>
              <a:rPr lang="ru-RU" sz="1600" dirty="0"/>
              <a:t> </a:t>
            </a:r>
            <a:r>
              <a:rPr lang="ru-RU" sz="1600" dirty="0" err="1" smtClean="0"/>
              <a:t>конфліктом</a:t>
            </a:r>
            <a:r>
              <a:rPr lang="ru-RU" sz="1600" dirty="0" smtClean="0"/>
              <a:t>: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/>
              <a:t>прийнята</a:t>
            </a:r>
            <a:r>
              <a:rPr lang="ru-RU" sz="1600" dirty="0"/>
              <a:t> в ООН з </a:t>
            </a:r>
            <a:r>
              <a:rPr lang="ru-RU" sz="1600" dirty="0" err="1"/>
              <a:t>формулюванням</a:t>
            </a:r>
            <a:r>
              <a:rPr lang="ru-RU" sz="1600" dirty="0"/>
              <a:t> "</a:t>
            </a:r>
            <a:r>
              <a:rPr lang="ru-RU" sz="1600" dirty="0" err="1"/>
              <a:t>Колишня</a:t>
            </a:r>
            <a:r>
              <a:rPr lang="ru-RU" sz="1600" dirty="0"/>
              <a:t> </a:t>
            </a:r>
            <a:r>
              <a:rPr lang="ru-RU" sz="1600" dirty="0" err="1"/>
              <a:t>Югославська</a:t>
            </a:r>
            <a:r>
              <a:rPr lang="ru-RU" sz="1600" dirty="0"/>
              <a:t> </a:t>
            </a:r>
            <a:r>
              <a:rPr lang="ru-RU" sz="1600" dirty="0" err="1"/>
              <a:t>Республіка</a:t>
            </a:r>
            <a:r>
              <a:rPr lang="ru-RU" sz="1600" dirty="0"/>
              <a:t> </a:t>
            </a:r>
            <a:r>
              <a:rPr lang="ru-RU" sz="1600" dirty="0" err="1"/>
              <a:t>Македонія</a:t>
            </a:r>
            <a:r>
              <a:rPr lang="ru-RU" sz="1600" dirty="0"/>
              <a:t>".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err="1" smtClean="0"/>
              <a:t>Набагато</a:t>
            </a:r>
            <a:r>
              <a:rPr lang="ru-RU" sz="1600" dirty="0" smtClean="0"/>
              <a:t> </a:t>
            </a:r>
            <a:r>
              <a:rPr lang="ru-RU" sz="1600" dirty="0" err="1"/>
              <a:t>більшими</a:t>
            </a:r>
            <a:r>
              <a:rPr lang="ru-RU" sz="1600" dirty="0"/>
              <a:t> </a:t>
            </a:r>
            <a:r>
              <a:rPr lang="ru-RU" sz="1600" dirty="0" err="1"/>
              <a:t>військово-політичними</a:t>
            </a:r>
            <a:r>
              <a:rPr lang="ru-RU" sz="1600" dirty="0"/>
              <a:t> </a:t>
            </a:r>
            <a:r>
              <a:rPr lang="ru-RU" sz="1600" dirty="0" err="1"/>
              <a:t>ускладненнями</a:t>
            </a:r>
            <a:r>
              <a:rPr lang="ru-RU" sz="1600" dirty="0"/>
              <a:t> </a:t>
            </a:r>
            <a:r>
              <a:rPr lang="ru-RU" sz="1600" dirty="0" err="1"/>
              <a:t>супроводжувалося</a:t>
            </a:r>
            <a:r>
              <a:rPr lang="ru-RU" sz="1600" dirty="0"/>
              <a:t> </a:t>
            </a:r>
            <a:r>
              <a:rPr lang="ru-RU" sz="1600" dirty="0" err="1"/>
              <a:t>відділення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колишньої</a:t>
            </a:r>
            <a:r>
              <a:rPr lang="ru-RU" sz="1600" dirty="0"/>
              <a:t> СФРЮ </a:t>
            </a:r>
            <a:r>
              <a:rPr lang="ru-RU" sz="1600" b="1" dirty="0" err="1" smtClean="0"/>
              <a:t>Хорватії</a:t>
            </a:r>
            <a:r>
              <a:rPr lang="ru-RU" sz="1600" dirty="0" smtClean="0"/>
              <a:t>: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виходу</a:t>
            </a:r>
            <a:r>
              <a:rPr lang="ru-RU" sz="1600" dirty="0"/>
              <a:t> </a:t>
            </a:r>
            <a:r>
              <a:rPr lang="ru-RU" sz="1600" dirty="0" err="1"/>
              <a:t>Хорватії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складу СФРЮ в </a:t>
            </a:r>
            <a:r>
              <a:rPr lang="ru-RU" sz="1600" dirty="0" err="1"/>
              <a:t>кінці</a:t>
            </a:r>
            <a:r>
              <a:rPr lang="ru-RU" sz="1600" dirty="0"/>
              <a:t> 1991 р. проголосили </a:t>
            </a:r>
            <a:r>
              <a:rPr lang="ru-RU" sz="1600" dirty="0" err="1"/>
              <a:t>утворення</a:t>
            </a:r>
            <a:r>
              <a:rPr lang="ru-RU" sz="1600" dirty="0"/>
              <a:t> </a:t>
            </a:r>
            <a:r>
              <a:rPr lang="ru-RU" sz="1600" dirty="0" err="1"/>
              <a:t>незалежної</a:t>
            </a:r>
            <a:r>
              <a:rPr lang="ru-RU" sz="1600" dirty="0"/>
              <a:t> </a:t>
            </a:r>
            <a:r>
              <a:rPr lang="ru-RU" sz="1600" dirty="0" err="1"/>
              <a:t>Республіки</a:t>
            </a:r>
            <a:r>
              <a:rPr lang="ru-RU" sz="1600" dirty="0"/>
              <a:t> </a:t>
            </a:r>
            <a:r>
              <a:rPr lang="ru-RU" sz="1600" dirty="0" err="1"/>
              <a:t>Сербська</a:t>
            </a:r>
            <a:r>
              <a:rPr lang="ru-RU" sz="1600" dirty="0"/>
              <a:t> </a:t>
            </a:r>
            <a:r>
              <a:rPr lang="ru-RU" sz="1600" dirty="0" err="1"/>
              <a:t>Крайна</a:t>
            </a:r>
            <a:r>
              <a:rPr lang="ru-RU" sz="1600" dirty="0"/>
              <a:t> з центром у м. </a:t>
            </a:r>
            <a:r>
              <a:rPr lang="ru-RU" sz="1600" dirty="0" err="1" smtClean="0"/>
              <a:t>Кнін</a:t>
            </a:r>
            <a:r>
              <a:rPr lang="ru-RU" sz="1600" dirty="0" smtClean="0"/>
              <a:t>.</a:t>
            </a:r>
            <a:r>
              <a:rPr lang="ru-RU" sz="1600" dirty="0">
                <a:hlinkClick r:id="rId2" tooltip="Кнін"/>
              </a:rPr>
              <a:t> </a:t>
            </a:r>
            <a:r>
              <a:rPr lang="ru-RU" sz="1600" dirty="0" err="1"/>
              <a:t>Ц</a:t>
            </a:r>
            <a:r>
              <a:rPr lang="ru-RU" sz="1600" dirty="0" err="1" smtClean="0"/>
              <a:t>я</a:t>
            </a:r>
            <a:r>
              <a:rPr lang="ru-RU" sz="1600" dirty="0" smtClean="0"/>
              <a:t> </a:t>
            </a:r>
            <a:r>
              <a:rPr lang="ru-RU" sz="1600" dirty="0" err="1"/>
              <a:t>самопроголошена</a:t>
            </a:r>
            <a:r>
              <a:rPr lang="ru-RU" sz="1600" dirty="0"/>
              <a:t> </a:t>
            </a:r>
            <a:r>
              <a:rPr lang="ru-RU" sz="1600" dirty="0" err="1"/>
              <a:t>республіка</a:t>
            </a:r>
            <a:r>
              <a:rPr lang="ru-RU" sz="1600" dirty="0"/>
              <a:t> не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визнана</a:t>
            </a:r>
            <a:r>
              <a:rPr lang="ru-RU" sz="1600" dirty="0"/>
              <a:t> </a:t>
            </a:r>
            <a:r>
              <a:rPr lang="ru-RU" sz="1600" dirty="0" smtClean="0"/>
              <a:t>ООН. </a:t>
            </a:r>
            <a:r>
              <a:rPr lang="uk-UA" sz="1600" dirty="0" smtClean="0"/>
              <a:t>А в 1995 р. Хорватія, вибравши момент, коли Союзна Республіка Югославія була</a:t>
            </a:r>
            <a:r>
              <a:rPr lang="ru-RU" sz="1600" dirty="0" smtClean="0"/>
              <a:t> </a:t>
            </a:r>
            <a:r>
              <a:rPr lang="uk-UA" sz="1600" dirty="0" smtClean="0"/>
              <a:t>економічно</a:t>
            </a:r>
            <a:r>
              <a:rPr lang="ru-RU" sz="1600" dirty="0" smtClean="0"/>
              <a:t> </a:t>
            </a:r>
            <a:r>
              <a:rPr lang="uk-UA" sz="1600" dirty="0" smtClean="0"/>
              <a:t>сильно ослаблена жорстким ембарго з боку країн Заходу, ввела в </a:t>
            </a:r>
            <a:r>
              <a:rPr lang="uk-UA" sz="1600" dirty="0" err="1" smtClean="0"/>
              <a:t>Крайну</a:t>
            </a:r>
            <a:r>
              <a:rPr lang="uk-UA" sz="1600" dirty="0" smtClean="0"/>
              <a:t> свої війська, і через кілька днів республіка хорватських сербів, перестала існувати.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425452" cy="1616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96" y="1882827"/>
            <a:ext cx="3136007" cy="1562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54100"/>
            <a:ext cx="4223792" cy="21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1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uk-UA" dirty="0" smtClean="0"/>
              <a:t>Ареною </a:t>
            </a:r>
            <a:r>
              <a:rPr lang="uk-UA" dirty="0"/>
              <a:t>ще більш непримиренного військово-політичного та </a:t>
            </a:r>
            <a:r>
              <a:rPr lang="uk-UA" dirty="0" err="1"/>
              <a:t>етнорелігійного</a:t>
            </a:r>
            <a:r>
              <a:rPr lang="uk-UA" dirty="0"/>
              <a:t> протистояння стала колишня союзна республіка СФРЮ </a:t>
            </a:r>
            <a:r>
              <a:rPr lang="uk-UA" b="1" dirty="0"/>
              <a:t>Боснія і Герцеговина</a:t>
            </a:r>
            <a:r>
              <a:rPr lang="uk-UA" dirty="0"/>
              <a:t>, яка відрізнялася найбільш багатонаціональним складом </a:t>
            </a:r>
            <a:r>
              <a:rPr lang="uk-UA" dirty="0" smtClean="0"/>
              <a:t>населення.</a:t>
            </a:r>
            <a:r>
              <a:rPr lang="uk-UA" dirty="0"/>
              <a:t/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22108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Боснії</a:t>
            </a:r>
            <a:r>
              <a:rPr lang="ru-RU" dirty="0" smtClean="0"/>
              <a:t> та </a:t>
            </a:r>
            <a:r>
              <a:rPr lang="ru-RU" dirty="0" err="1" smtClean="0"/>
              <a:t>Герцеговини</a:t>
            </a:r>
            <a:r>
              <a:rPr lang="ru-RU" dirty="0" smtClean="0"/>
              <a:t> </a:t>
            </a:r>
            <a:r>
              <a:rPr lang="ru-RU" dirty="0" err="1" smtClean="0"/>
              <a:t>виявилося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серби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північних</a:t>
            </a:r>
            <a:r>
              <a:rPr lang="ru-RU" dirty="0" smtClean="0"/>
              <a:t> і </a:t>
            </a:r>
            <a:r>
              <a:rPr lang="ru-RU" dirty="0" err="1" smtClean="0"/>
              <a:t>східних</a:t>
            </a:r>
            <a:r>
              <a:rPr lang="ru-RU" dirty="0" smtClean="0"/>
              <a:t> районах, </a:t>
            </a:r>
            <a:r>
              <a:rPr lang="ru-RU" dirty="0" err="1" smtClean="0"/>
              <a:t>мусульмани</a:t>
            </a:r>
            <a:r>
              <a:rPr lang="ru-RU" dirty="0" smtClean="0"/>
              <a:t> - у </a:t>
            </a:r>
            <a:r>
              <a:rPr lang="ru-RU" dirty="0" err="1" smtClean="0"/>
              <a:t>центральних</a:t>
            </a:r>
            <a:r>
              <a:rPr lang="ru-RU" dirty="0" smtClean="0"/>
              <a:t>, а </a:t>
            </a:r>
            <a:r>
              <a:rPr lang="ru-RU" dirty="0" err="1" smtClean="0"/>
              <a:t>хорвати</a:t>
            </a:r>
            <a:r>
              <a:rPr lang="ru-RU" dirty="0" smtClean="0"/>
              <a:t>-у </a:t>
            </a:r>
            <a:r>
              <a:rPr lang="ru-RU" dirty="0" err="1" smtClean="0"/>
              <a:t>західних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en-US" dirty="0" smtClean="0"/>
              <a:t>  </a:t>
            </a:r>
            <a:r>
              <a:rPr lang="ru-RU" dirty="0" err="1" smtClean="0"/>
              <a:t>Небажання</a:t>
            </a:r>
            <a:r>
              <a:rPr lang="ru-RU" dirty="0" smtClean="0"/>
              <a:t> </a:t>
            </a:r>
            <a:r>
              <a:rPr lang="ru-RU" dirty="0" err="1" smtClean="0"/>
              <a:t>сербів</a:t>
            </a:r>
            <a:r>
              <a:rPr lang="ru-RU" dirty="0" smtClean="0"/>
              <a:t> і </a:t>
            </a:r>
            <a:r>
              <a:rPr lang="ru-RU" dirty="0" err="1" smtClean="0"/>
              <a:t>хорватів</a:t>
            </a:r>
            <a:r>
              <a:rPr lang="ru-RU" dirty="0" smtClean="0"/>
              <a:t> </a:t>
            </a:r>
            <a:r>
              <a:rPr lang="ru-RU" dirty="0" err="1" smtClean="0"/>
              <a:t>опинитися</a:t>
            </a:r>
            <a:r>
              <a:rPr lang="ru-RU" dirty="0" smtClean="0"/>
              <a:t> в </a:t>
            </a:r>
            <a:r>
              <a:rPr lang="ru-RU" dirty="0" err="1" smtClean="0"/>
              <a:t>мусульманській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, а мусульман - у </a:t>
            </a:r>
            <a:r>
              <a:rPr lang="ru-RU" dirty="0" err="1" smtClean="0"/>
              <a:t>християнському</a:t>
            </a:r>
            <a:r>
              <a:rPr lang="ru-RU" dirty="0" smtClean="0"/>
              <a:t> з самого початку </a:t>
            </a:r>
            <a:r>
              <a:rPr lang="ru-RU" dirty="0" err="1" smtClean="0"/>
              <a:t>незалежного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Боснії</a:t>
            </a:r>
            <a:r>
              <a:rPr lang="ru-RU" dirty="0" smtClean="0"/>
              <a:t> і </a:t>
            </a:r>
            <a:r>
              <a:rPr lang="ru-RU" dirty="0" err="1" smtClean="0"/>
              <a:t>Герцеговини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конфронтації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ними, яка </a:t>
            </a:r>
            <a:r>
              <a:rPr lang="ru-RU" dirty="0" err="1" smtClean="0"/>
              <a:t>навесні</a:t>
            </a:r>
            <a:r>
              <a:rPr lang="ru-RU" dirty="0" smtClean="0"/>
              <a:t> 1992 р. переросла в </a:t>
            </a:r>
            <a:r>
              <a:rPr lang="ru-RU" dirty="0" err="1" smtClean="0"/>
              <a:t>громадянську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. </a:t>
            </a:r>
            <a:endParaRPr lang="en-US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7" y="1340768"/>
            <a:ext cx="352839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56556"/>
            <a:ext cx="49149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33" y="363654"/>
            <a:ext cx="9110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ru-RU" b="1" dirty="0" err="1" smtClean="0"/>
              <a:t>Боснійська</a:t>
            </a:r>
            <a:r>
              <a:rPr lang="ru-RU" dirty="0" smtClean="0"/>
              <a:t>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завершилася</a:t>
            </a:r>
            <a:r>
              <a:rPr lang="ru-RU" dirty="0"/>
              <a:t> </a:t>
            </a:r>
            <a:r>
              <a:rPr lang="ru-RU" dirty="0" err="1"/>
              <a:t>пізньої</a:t>
            </a:r>
            <a:r>
              <a:rPr lang="ru-RU" dirty="0"/>
              <a:t> </a:t>
            </a:r>
            <a:r>
              <a:rPr lang="ru-RU" dirty="0" err="1"/>
              <a:t>осені</a:t>
            </a:r>
            <a:r>
              <a:rPr lang="ru-RU" dirty="0"/>
              <a:t> 1995 р. За мирною </a:t>
            </a:r>
            <a:r>
              <a:rPr lang="ru-RU" dirty="0" err="1"/>
              <a:t>угодою</a:t>
            </a:r>
            <a:r>
              <a:rPr lang="ru-RU" dirty="0"/>
              <a:t> </a:t>
            </a:r>
            <a:r>
              <a:rPr lang="ru-RU" dirty="0" err="1"/>
              <a:t>Боснія</a:t>
            </a:r>
            <a:r>
              <a:rPr lang="ru-RU" dirty="0"/>
              <a:t> і Герцеговина формально </a:t>
            </a:r>
            <a:r>
              <a:rPr lang="ru-RU" dirty="0" err="1"/>
              <a:t>зберегла</a:t>
            </a:r>
            <a:r>
              <a:rPr lang="ru-RU" dirty="0"/>
              <a:t> статус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з </a:t>
            </a:r>
            <a:r>
              <a:rPr lang="ru-RU" dirty="0" err="1"/>
              <a:t>єдиним</a:t>
            </a:r>
            <a:r>
              <a:rPr lang="ru-RU" dirty="0"/>
              <a:t> президентом, парламентом, </a:t>
            </a:r>
            <a:r>
              <a:rPr lang="ru-RU" dirty="0" err="1"/>
              <a:t>центральним</a:t>
            </a:r>
            <a:r>
              <a:rPr lang="ru-RU" dirty="0"/>
              <a:t> урядом та </a:t>
            </a:r>
            <a:r>
              <a:rPr lang="ru-RU" dirty="0" err="1"/>
              <a:t>іншими</a:t>
            </a:r>
            <a:r>
              <a:rPr lang="ru-RU" dirty="0"/>
              <a:t> органами </a:t>
            </a:r>
            <a:r>
              <a:rPr lang="ru-RU" dirty="0" err="1"/>
              <a:t>влади</a:t>
            </a:r>
            <a:r>
              <a:rPr lang="ru-RU" dirty="0"/>
              <a:t>. </a:t>
            </a:r>
            <a:br>
              <a:rPr lang="ru-RU" dirty="0"/>
            </a:br>
            <a:r>
              <a:rPr lang="en-US" dirty="0" smtClean="0"/>
              <a:t>  </a:t>
            </a:r>
            <a:r>
              <a:rPr lang="ru-RU" dirty="0" smtClean="0"/>
              <a:t>Але </a:t>
            </a:r>
            <a:r>
              <a:rPr lang="ru-RU" dirty="0" err="1"/>
              <a:t>фактично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розділена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. Одну з них </a:t>
            </a:r>
            <a:r>
              <a:rPr lang="ru-RU" dirty="0" err="1"/>
              <a:t>утворила</a:t>
            </a:r>
            <a:r>
              <a:rPr lang="ru-RU" dirty="0"/>
              <a:t> </a:t>
            </a:r>
            <a:r>
              <a:rPr lang="ru-RU" dirty="0" err="1"/>
              <a:t>мусульмано-хорватська</a:t>
            </a:r>
            <a:r>
              <a:rPr lang="ru-RU" dirty="0"/>
              <a:t> </a:t>
            </a:r>
            <a:r>
              <a:rPr lang="ru-RU" dirty="0" err="1"/>
              <a:t>федерація</a:t>
            </a:r>
            <a:r>
              <a:rPr lang="ru-RU" dirty="0"/>
              <a:t> з </a:t>
            </a:r>
            <a:r>
              <a:rPr lang="ru-RU" dirty="0" err="1"/>
              <a:t>територією</a:t>
            </a:r>
            <a:r>
              <a:rPr lang="ru-RU" dirty="0"/>
              <a:t> 26 тис. км </a:t>
            </a:r>
            <a:r>
              <a:rPr lang="ru-RU" baseline="30000" dirty="0"/>
              <a:t>2,</a:t>
            </a:r>
            <a:r>
              <a:rPr lang="ru-RU" dirty="0"/>
              <a:t> </a:t>
            </a:r>
            <a:r>
              <a:rPr lang="ru-RU" dirty="0" err="1"/>
              <a:t>населенням</a:t>
            </a:r>
            <a:r>
              <a:rPr lang="ru-RU" dirty="0"/>
              <a:t> 2,3 млн людей і столицею в м. </a:t>
            </a:r>
            <a:r>
              <a:rPr lang="ru-RU" dirty="0" err="1"/>
              <a:t>Сараєво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президента, парламент і уряд. На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утворилася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Сербська</a:t>
            </a:r>
            <a:r>
              <a:rPr lang="ru-RU" dirty="0"/>
              <a:t> з </a:t>
            </a:r>
            <a:r>
              <a:rPr lang="ru-RU" dirty="0" err="1"/>
              <a:t>територією</a:t>
            </a:r>
            <a:r>
              <a:rPr lang="ru-RU" dirty="0"/>
              <a:t> 25 тис. км </a:t>
            </a:r>
            <a:r>
              <a:rPr lang="ru-RU" baseline="30000" dirty="0"/>
              <a:t>2,</a:t>
            </a:r>
            <a:r>
              <a:rPr lang="ru-RU" dirty="0"/>
              <a:t> </a:t>
            </a:r>
            <a:r>
              <a:rPr lang="ru-RU" dirty="0" err="1"/>
              <a:t>населенням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 млн </a:t>
            </a:r>
            <a:r>
              <a:rPr lang="ru-RU" dirty="0" err="1"/>
              <a:t>осіб</a:t>
            </a:r>
            <a:r>
              <a:rPr lang="ru-RU" dirty="0"/>
              <a:t> і столицею в м. Баня-Лука.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59" y="3356992"/>
            <a:ext cx="3853059" cy="3101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" y="2996952"/>
            <a:ext cx="5344156" cy="35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  </a:t>
            </a:r>
            <a:r>
              <a:rPr lang="ru-RU" sz="1600" dirty="0" err="1" smtClean="0"/>
              <a:t>Наступний</a:t>
            </a:r>
            <a:r>
              <a:rPr lang="ru-RU" sz="1600" dirty="0" smtClean="0"/>
              <a:t> </a:t>
            </a:r>
            <a:r>
              <a:rPr lang="ru-RU" sz="1600" dirty="0"/>
              <a:t>акт </a:t>
            </a:r>
            <a:r>
              <a:rPr lang="ru-RU" sz="1600" dirty="0" err="1"/>
              <a:t>Югославській</a:t>
            </a:r>
            <a:r>
              <a:rPr lang="ru-RU" sz="1600" dirty="0"/>
              <a:t> </a:t>
            </a:r>
            <a:r>
              <a:rPr lang="ru-RU" sz="1600" dirty="0" err="1"/>
              <a:t>драми</a:t>
            </a:r>
            <a:r>
              <a:rPr lang="ru-RU" sz="1600" dirty="0"/>
              <a:t> </a:t>
            </a:r>
            <a:r>
              <a:rPr lang="ru-RU" sz="1600" dirty="0" err="1"/>
              <a:t>розігрався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наприкінці</a:t>
            </a:r>
            <a:r>
              <a:rPr lang="ru-RU" sz="1600" dirty="0"/>
              <a:t> 1990-х </a:t>
            </a:r>
            <a:r>
              <a:rPr lang="ru-RU" sz="1600" dirty="0" err="1"/>
              <a:t>рр</a:t>
            </a:r>
            <a:r>
              <a:rPr lang="ru-RU" sz="1600" dirty="0"/>
              <a:t>.. і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пов'язаний</a:t>
            </a:r>
            <a:r>
              <a:rPr lang="ru-RU" sz="1600" dirty="0"/>
              <a:t> з проблемами </a:t>
            </a:r>
            <a:r>
              <a:rPr lang="ru-RU" sz="1600" dirty="0" err="1"/>
              <a:t>історичної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b="1" dirty="0"/>
              <a:t>Косово і </a:t>
            </a:r>
            <a:r>
              <a:rPr lang="ru-RU" sz="1600" b="1" dirty="0" err="1"/>
              <a:t>Метохія</a:t>
            </a:r>
            <a:r>
              <a:rPr lang="ru-RU" sz="1600" dirty="0"/>
              <a:t>, </a:t>
            </a:r>
            <a:r>
              <a:rPr lang="ru-RU" sz="1600" dirty="0" err="1"/>
              <a:t>розташованої</a:t>
            </a:r>
            <a:r>
              <a:rPr lang="ru-RU" sz="1600" dirty="0"/>
              <a:t> в </a:t>
            </a:r>
            <a:r>
              <a:rPr lang="ru-RU" sz="1600" dirty="0" err="1"/>
              <a:t>південній</a:t>
            </a:r>
            <a:r>
              <a:rPr lang="ru-RU" sz="1600" dirty="0"/>
              <a:t> </a:t>
            </a:r>
            <a:r>
              <a:rPr lang="ru-RU" sz="1600" dirty="0" err="1"/>
              <a:t>частині</a:t>
            </a:r>
            <a:r>
              <a:rPr lang="ru-RU" sz="1600" dirty="0"/>
              <a:t> </a:t>
            </a:r>
            <a:r>
              <a:rPr lang="ru-RU" sz="1600" dirty="0" err="1"/>
              <a:t>Сербії</a:t>
            </a:r>
            <a:r>
              <a:rPr lang="ru-RU" sz="16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814" y="917431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Коли </a:t>
            </a:r>
            <a:r>
              <a:rPr lang="ru-RU" sz="1600" dirty="0" err="1"/>
              <a:t>почався</a:t>
            </a:r>
            <a:r>
              <a:rPr lang="ru-RU" sz="1600" dirty="0"/>
              <a:t> </a:t>
            </a:r>
            <a:r>
              <a:rPr lang="ru-RU" sz="1600" dirty="0" err="1"/>
              <a:t>розпад</a:t>
            </a:r>
            <a:r>
              <a:rPr lang="ru-RU" sz="1600" dirty="0"/>
              <a:t> СФРЮ, </a:t>
            </a:r>
            <a:r>
              <a:rPr lang="ru-RU" sz="1600" dirty="0" err="1"/>
              <a:t>косовські</a:t>
            </a:r>
            <a:r>
              <a:rPr lang="ru-RU" sz="1600" dirty="0"/>
              <a:t> </a:t>
            </a:r>
            <a:r>
              <a:rPr lang="ru-RU" sz="1600" dirty="0" err="1"/>
              <a:t>албанці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проголосили </a:t>
            </a:r>
            <a:r>
              <a:rPr lang="ru-RU" sz="1600" dirty="0" err="1"/>
              <a:t>незалежність</a:t>
            </a:r>
            <a:r>
              <a:rPr lang="ru-RU" sz="1600" dirty="0"/>
              <a:t> і створили </a:t>
            </a:r>
            <a:r>
              <a:rPr lang="ru-RU" sz="1600" dirty="0" err="1"/>
              <a:t>Республіку</a:t>
            </a:r>
            <a:r>
              <a:rPr lang="ru-RU" sz="1600" dirty="0"/>
              <a:t> Косово.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влада</a:t>
            </a:r>
            <a:r>
              <a:rPr lang="ru-RU" sz="1600" dirty="0"/>
              <a:t> </a:t>
            </a:r>
            <a:r>
              <a:rPr lang="ru-RU" sz="1600" dirty="0" err="1"/>
              <a:t>Сербії</a:t>
            </a:r>
            <a:r>
              <a:rPr lang="ru-RU" sz="1600" dirty="0"/>
              <a:t> </a:t>
            </a:r>
            <a:r>
              <a:rPr lang="ru-RU" sz="1600" dirty="0" err="1"/>
              <a:t>цю</a:t>
            </a:r>
            <a:r>
              <a:rPr lang="ru-RU" sz="1600" dirty="0"/>
              <a:t> </a:t>
            </a:r>
            <a:r>
              <a:rPr lang="ru-RU" sz="1600" dirty="0" err="1"/>
              <a:t>республіку</a:t>
            </a:r>
            <a:r>
              <a:rPr lang="ru-RU" sz="1600" dirty="0"/>
              <a:t>, природно, не </a:t>
            </a:r>
            <a:r>
              <a:rPr lang="ru-RU" sz="1600" dirty="0" err="1"/>
              <a:t>визнали</a:t>
            </a:r>
            <a:r>
              <a:rPr lang="ru-RU" sz="1600" dirty="0"/>
              <a:t>, в </a:t>
            </a:r>
            <a:r>
              <a:rPr lang="ru-RU" sz="1600" dirty="0" err="1"/>
              <a:t>краї</a:t>
            </a:r>
            <a:r>
              <a:rPr lang="ru-RU" sz="1600" dirty="0"/>
              <a:t> </a:t>
            </a:r>
            <a:r>
              <a:rPr lang="ru-RU" sz="1600" dirty="0" err="1"/>
              <a:t>фактично</a:t>
            </a:r>
            <a:r>
              <a:rPr lang="ru-RU" sz="1600" dirty="0"/>
              <a:t> </a:t>
            </a:r>
            <a:r>
              <a:rPr lang="ru-RU" sz="1600" dirty="0" err="1"/>
              <a:t>виникло</a:t>
            </a:r>
            <a:r>
              <a:rPr lang="ru-RU" sz="1600" dirty="0"/>
              <a:t> </a:t>
            </a:r>
            <a:r>
              <a:rPr lang="ru-RU" sz="1600" dirty="0" err="1"/>
              <a:t>двовладдя</a:t>
            </a:r>
            <a:r>
              <a:rPr lang="ru-RU" sz="1600" dirty="0"/>
              <a:t>. </a:t>
            </a:r>
            <a:br>
              <a:rPr lang="ru-RU" sz="1600" dirty="0"/>
            </a:br>
            <a:r>
              <a:rPr lang="ru-RU" sz="1600" dirty="0" err="1"/>
              <a:t>Готуючись</a:t>
            </a:r>
            <a:r>
              <a:rPr lang="ru-RU" sz="1600" dirty="0"/>
              <a:t> до </a:t>
            </a:r>
            <a:r>
              <a:rPr lang="ru-RU" sz="1600" dirty="0" err="1"/>
              <a:t>війни</a:t>
            </a:r>
            <a:r>
              <a:rPr lang="ru-RU" sz="1600" dirty="0"/>
              <a:t>, </a:t>
            </a:r>
            <a:r>
              <a:rPr lang="ru-RU" sz="1600" dirty="0" err="1"/>
              <a:t>косовські</a:t>
            </a:r>
            <a:r>
              <a:rPr lang="ru-RU" sz="1600" dirty="0"/>
              <a:t> </a:t>
            </a:r>
            <a:r>
              <a:rPr lang="ru-RU" sz="1600" dirty="0" err="1"/>
              <a:t>албанці</a:t>
            </a:r>
            <a:r>
              <a:rPr lang="ru-RU" sz="1600" dirty="0"/>
              <a:t> створили свою </a:t>
            </a:r>
            <a:r>
              <a:rPr lang="ru-RU" sz="1600" dirty="0" err="1"/>
              <a:t>військову</a:t>
            </a:r>
            <a:r>
              <a:rPr lang="ru-RU" sz="1600" dirty="0"/>
              <a:t> </a:t>
            </a:r>
            <a:r>
              <a:rPr lang="ru-RU" sz="1600" dirty="0" err="1"/>
              <a:t>організацію</a:t>
            </a:r>
            <a:r>
              <a:rPr lang="ru-RU" sz="1600" dirty="0"/>
              <a:t> - </a:t>
            </a:r>
            <a:r>
              <a:rPr lang="ru-RU" sz="1600" dirty="0" err="1"/>
              <a:t>Визвольну</a:t>
            </a:r>
            <a:r>
              <a:rPr lang="ru-RU" sz="1600" dirty="0"/>
              <a:t> </a:t>
            </a:r>
            <a:r>
              <a:rPr lang="ru-RU" sz="1600" dirty="0" err="1"/>
              <a:t>армію</a:t>
            </a:r>
            <a:r>
              <a:rPr lang="ru-RU" sz="1600" dirty="0"/>
              <a:t> </a:t>
            </a:r>
            <a:r>
              <a:rPr lang="ru-RU" sz="1600"/>
              <a:t>Косово </a:t>
            </a:r>
            <a:r>
              <a:rPr lang="ru-RU" sz="1600" smtClean="0"/>
              <a:t>(ВАК). </a:t>
            </a:r>
            <a:r>
              <a:rPr lang="ru-RU" sz="1600" dirty="0" err="1"/>
              <a:t>Почалися</a:t>
            </a:r>
            <a:r>
              <a:rPr lang="ru-RU" sz="1600" dirty="0"/>
              <a:t> </a:t>
            </a:r>
            <a:r>
              <a:rPr lang="ru-RU" sz="1600" dirty="0" err="1"/>
              <a:t>нелегальні</a:t>
            </a:r>
            <a:r>
              <a:rPr lang="ru-RU" sz="1600" dirty="0"/>
              <a:t> поставки в Косово </a:t>
            </a:r>
            <a:r>
              <a:rPr lang="ru-RU" sz="1600" dirty="0" err="1"/>
              <a:t>зброї</a:t>
            </a:r>
            <a:r>
              <a:rPr lang="ru-RU" sz="1600" dirty="0"/>
              <a:t> з </a:t>
            </a:r>
            <a:r>
              <a:rPr lang="ru-RU" sz="1600" dirty="0" err="1"/>
              <a:t>Албанії</a:t>
            </a:r>
            <a:r>
              <a:rPr lang="ru-RU" sz="1600" dirty="0"/>
              <a:t>, </a:t>
            </a:r>
            <a:r>
              <a:rPr lang="ru-RU" sz="1600" dirty="0" err="1"/>
              <a:t>звідти</a:t>
            </a:r>
            <a:r>
              <a:rPr lang="ru-RU" sz="1600" dirty="0"/>
              <a:t> ж </a:t>
            </a:r>
            <a:r>
              <a:rPr lang="ru-RU" sz="1600" dirty="0" err="1"/>
              <a:t>прибували</a:t>
            </a:r>
            <a:r>
              <a:rPr lang="ru-RU" sz="1600" dirty="0"/>
              <a:t> </a:t>
            </a:r>
            <a:r>
              <a:rPr lang="ru-RU" sz="1600" dirty="0" err="1"/>
              <a:t>бойовики</a:t>
            </a:r>
            <a:r>
              <a:rPr lang="ru-RU" sz="1600" dirty="0"/>
              <a:t>. </a:t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600" dirty="0" smtClean="0"/>
              <a:t> П</a:t>
            </a:r>
            <a:r>
              <a:rPr lang="uk-UA" sz="1600" dirty="0" err="1" smtClean="0"/>
              <a:t>ізніше</a:t>
            </a:r>
            <a:r>
              <a:rPr lang="uk-UA" sz="1600" dirty="0" smtClean="0"/>
              <a:t> </a:t>
            </a:r>
            <a:r>
              <a:rPr lang="ru-RU" sz="1600" dirty="0" err="1"/>
              <a:t>с</a:t>
            </a:r>
            <a:r>
              <a:rPr lang="ru-RU" sz="1600" dirty="0" err="1" smtClean="0"/>
              <a:t>ерби</a:t>
            </a:r>
            <a:r>
              <a:rPr lang="ru-RU" sz="1600" dirty="0" smtClean="0"/>
              <a:t> </a:t>
            </a:r>
            <a:r>
              <a:rPr lang="ru-RU" sz="1600" dirty="0" err="1" smtClean="0"/>
              <a:t>опинилися</a:t>
            </a:r>
            <a:r>
              <a:rPr lang="ru-RU" sz="1600" dirty="0" smtClean="0"/>
              <a:t> </a:t>
            </a:r>
            <a:r>
              <a:rPr lang="ru-RU" sz="1600" dirty="0"/>
              <a:t>перед </a:t>
            </a:r>
            <a:r>
              <a:rPr lang="ru-RU" sz="1600" dirty="0" err="1"/>
              <a:t>вибором</a:t>
            </a:r>
            <a:r>
              <a:rPr lang="ru-RU" sz="1600" dirty="0"/>
              <a:t>: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віддати</a:t>
            </a:r>
            <a:r>
              <a:rPr lang="ru-RU" sz="1600" dirty="0"/>
              <a:t> Косово,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вступити</a:t>
            </a:r>
            <a:r>
              <a:rPr lang="ru-RU" sz="1600" dirty="0"/>
              <a:t> в </a:t>
            </a:r>
            <a:r>
              <a:rPr lang="ru-RU" sz="1600" dirty="0" err="1"/>
              <a:t>нерівну</a:t>
            </a:r>
            <a:r>
              <a:rPr lang="ru-RU" sz="1600" dirty="0"/>
              <a:t> </a:t>
            </a:r>
            <a:r>
              <a:rPr lang="ru-RU" sz="1600" dirty="0" err="1"/>
              <a:t>боротьбу</a:t>
            </a:r>
            <a:r>
              <a:rPr lang="ru-RU" sz="1600" dirty="0"/>
              <a:t> з НАТО. </a:t>
            </a:r>
            <a:r>
              <a:rPr lang="ru-RU" sz="1600" dirty="0" smtClean="0"/>
              <a:t>Вони </a:t>
            </a:r>
            <a:r>
              <a:rPr lang="ru-RU" sz="1600" dirty="0" err="1"/>
              <a:t>віддали</a:t>
            </a:r>
            <a:r>
              <a:rPr lang="ru-RU" sz="1600" dirty="0"/>
              <a:t> </a:t>
            </a:r>
            <a:r>
              <a:rPr lang="ru-RU" sz="1600" dirty="0" err="1"/>
              <a:t>перевагу</a:t>
            </a:r>
            <a:r>
              <a:rPr lang="ru-RU" sz="1600" dirty="0"/>
              <a:t> другому шлях, і </a:t>
            </a:r>
            <a:r>
              <a:rPr lang="ru-RU" sz="1600" dirty="0" err="1"/>
              <a:t>тоді</a:t>
            </a:r>
            <a:r>
              <a:rPr lang="ru-RU" sz="1600" dirty="0"/>
              <a:t> без </a:t>
            </a:r>
            <a:r>
              <a:rPr lang="ru-RU" sz="1600" dirty="0" err="1"/>
              <a:t>санкції</a:t>
            </a:r>
            <a:r>
              <a:rPr lang="ru-RU" sz="1600" dirty="0"/>
              <a:t> Ради </a:t>
            </a:r>
            <a:r>
              <a:rPr lang="ru-RU" sz="1600" dirty="0" err="1"/>
              <a:t>Безпеки</a:t>
            </a:r>
            <a:r>
              <a:rPr lang="ru-RU" sz="1600" dirty="0"/>
              <a:t> ООН </a:t>
            </a:r>
            <a:r>
              <a:rPr lang="ru-RU" sz="1600" dirty="0" err="1"/>
              <a:t>країни</a:t>
            </a:r>
            <a:r>
              <a:rPr lang="ru-RU" sz="1600" dirty="0"/>
              <a:t> НАТО почали </a:t>
            </a:r>
            <a:r>
              <a:rPr lang="ru-RU" sz="1600" dirty="0" err="1"/>
              <a:t>масовані</a:t>
            </a:r>
            <a:r>
              <a:rPr lang="ru-RU" sz="1600" dirty="0"/>
              <a:t> </a:t>
            </a:r>
            <a:r>
              <a:rPr lang="ru-RU" sz="1600" dirty="0" err="1"/>
              <a:t>бомбардування</a:t>
            </a:r>
            <a:r>
              <a:rPr lang="ru-RU" sz="1600" dirty="0"/>
              <a:t> </a:t>
            </a:r>
            <a:r>
              <a:rPr lang="ru-RU" sz="1600" dirty="0" err="1"/>
              <a:t>Югославії</a:t>
            </a:r>
            <a:r>
              <a:rPr lang="ru-RU" sz="1600" dirty="0"/>
              <a:t>, а </a:t>
            </a:r>
            <a:r>
              <a:rPr lang="ru-RU" sz="1600" dirty="0" err="1"/>
              <a:t>військові</a:t>
            </a:r>
            <a:r>
              <a:rPr lang="ru-RU" sz="1600" dirty="0"/>
              <a:t> </a:t>
            </a:r>
            <a:r>
              <a:rPr lang="ru-RU" sz="1600" dirty="0" err="1"/>
              <a:t>контингенти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блоку </a:t>
            </a:r>
            <a:r>
              <a:rPr lang="ru-RU" sz="1600" dirty="0" err="1"/>
              <a:t>фактично</a:t>
            </a:r>
            <a:r>
              <a:rPr lang="ru-RU" sz="1600" dirty="0"/>
              <a:t> </a:t>
            </a:r>
            <a:r>
              <a:rPr lang="ru-RU" sz="1600" dirty="0" err="1"/>
              <a:t>окупували</a:t>
            </a:r>
            <a:r>
              <a:rPr lang="ru-RU" sz="1600" dirty="0"/>
              <a:t> Косово, </a:t>
            </a:r>
            <a:r>
              <a:rPr lang="ru-RU" sz="1600" dirty="0" err="1"/>
              <a:t>розділивши</a:t>
            </a:r>
            <a:r>
              <a:rPr lang="ru-RU" sz="1600" dirty="0"/>
              <a:t> </a:t>
            </a:r>
            <a:r>
              <a:rPr lang="ru-RU" sz="1600" dirty="0" err="1"/>
              <a:t>територію</a:t>
            </a:r>
            <a:r>
              <a:rPr lang="ru-RU" sz="1600" dirty="0"/>
              <a:t> краю на </a:t>
            </a:r>
            <a:r>
              <a:rPr lang="ru-RU" sz="1600" dirty="0" err="1"/>
              <a:t>сфери</a:t>
            </a:r>
            <a:r>
              <a:rPr lang="ru-RU" sz="1600" dirty="0"/>
              <a:t> </a:t>
            </a:r>
            <a:r>
              <a:rPr lang="ru-RU" sz="1600" dirty="0" err="1"/>
              <a:t>відповідальності</a:t>
            </a:r>
            <a:r>
              <a:rPr lang="ru-RU" sz="1600" dirty="0"/>
              <a:t>. </a:t>
            </a:r>
          </a:p>
          <a:p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 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957" y="537321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 лютому 2008 р. парламент Косово в </a:t>
            </a:r>
            <a:r>
              <a:rPr lang="ru-RU" sz="1600" dirty="0" err="1" smtClean="0"/>
              <a:t>односторонньому</a:t>
            </a:r>
            <a:r>
              <a:rPr lang="ru-RU" sz="1600" dirty="0" smtClean="0"/>
              <a:t> порядку </a:t>
            </a:r>
            <a:r>
              <a:rPr lang="ru-RU" sz="1600" dirty="0" err="1" smtClean="0"/>
              <a:t>прийняв</a:t>
            </a:r>
            <a:r>
              <a:rPr lang="ru-RU" sz="1600" dirty="0" smtClean="0"/>
              <a:t> </a:t>
            </a:r>
            <a:r>
              <a:rPr lang="ru-RU" sz="1600" dirty="0" err="1" smtClean="0"/>
              <a:t>декларацію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суверенітет</a:t>
            </a:r>
            <a:r>
              <a:rPr lang="ru-RU" sz="1600" dirty="0" smtClean="0"/>
              <a:t>. Але </a:t>
            </a:r>
            <a:r>
              <a:rPr lang="ru-RU" sz="1600" dirty="0" err="1" smtClean="0"/>
              <a:t>її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прийняли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Сербія</a:t>
            </a:r>
            <a:r>
              <a:rPr lang="ru-RU" sz="1600" dirty="0" smtClean="0"/>
              <a:t>, яка не </a:t>
            </a:r>
            <a:r>
              <a:rPr lang="ru-RU" sz="1600" dirty="0" err="1" smtClean="0"/>
              <a:t>бажає</a:t>
            </a:r>
            <a:r>
              <a:rPr lang="ru-RU" sz="1600" dirty="0" smtClean="0"/>
              <a:t> </a:t>
            </a:r>
            <a:r>
              <a:rPr lang="ru-RU" sz="1600" dirty="0" err="1" smtClean="0"/>
              <a:t>втрачати</a:t>
            </a:r>
            <a:r>
              <a:rPr lang="ru-RU" sz="1600" dirty="0" smtClean="0"/>
              <a:t> 15% </a:t>
            </a:r>
            <a:r>
              <a:rPr lang="ru-RU" sz="1600" dirty="0" err="1" smtClean="0"/>
              <a:t>своєї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, </a:t>
            </a:r>
            <a:r>
              <a:rPr lang="ru-RU" sz="1600" dirty="0" err="1" smtClean="0"/>
              <a:t>Росія</a:t>
            </a:r>
            <a:r>
              <a:rPr lang="ru-RU" sz="1600" dirty="0" smtClean="0"/>
              <a:t>, Китай і десятки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. Через </a:t>
            </a:r>
            <a:r>
              <a:rPr lang="ru-RU" sz="1600" dirty="0" err="1" smtClean="0"/>
              <a:t>позицію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РБ </a:t>
            </a:r>
            <a:r>
              <a:rPr lang="ru-RU" sz="1600" dirty="0" err="1" smtClean="0"/>
              <a:t>Росії</a:t>
            </a:r>
            <a:r>
              <a:rPr lang="ru-RU" sz="1600" dirty="0" smtClean="0"/>
              <a:t> та Китаю у Косово </a:t>
            </a:r>
            <a:r>
              <a:rPr lang="ru-RU" sz="1600" dirty="0" err="1" smtClean="0"/>
              <a:t>немає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шансів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вступ</a:t>
            </a:r>
            <a:r>
              <a:rPr lang="ru-RU" sz="1600" dirty="0" smtClean="0"/>
              <a:t> до ООН. 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" y="3477044"/>
            <a:ext cx="2881793" cy="1917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77044"/>
            <a:ext cx="3096344" cy="19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81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41" y="692696"/>
            <a:ext cx="4679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2000-2002 </a:t>
            </a:r>
            <a:r>
              <a:rPr lang="ru-RU" dirty="0" err="1" smtClean="0"/>
              <a:t>рр</a:t>
            </a:r>
            <a:r>
              <a:rPr lang="ru-RU" dirty="0" smtClean="0"/>
              <a:t>..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колишньої</a:t>
            </a:r>
            <a:r>
              <a:rPr lang="ru-RU" dirty="0" smtClean="0"/>
              <a:t> СФРЮ </a:t>
            </a:r>
            <a:r>
              <a:rPr lang="ru-RU" dirty="0" err="1" smtClean="0"/>
              <a:t>сталося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внутрішньо</a:t>
            </a:r>
            <a:r>
              <a:rPr lang="ru-RU" dirty="0" smtClean="0"/>
              <a:t>-і </a:t>
            </a:r>
            <a:r>
              <a:rPr lang="ru-RU" dirty="0" err="1" smtClean="0"/>
              <a:t>зовнішньополітичної</a:t>
            </a:r>
            <a:r>
              <a:rPr lang="ru-RU" dirty="0" smtClean="0"/>
              <a:t> обстановки. На </a:t>
            </a:r>
            <a:r>
              <a:rPr lang="ru-RU" dirty="0" err="1" smtClean="0"/>
              <a:t>цей</a:t>
            </a:r>
            <a:r>
              <a:rPr lang="ru-RU" dirty="0" smtClean="0"/>
              <a:t> раз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з </a:t>
            </a:r>
            <a:r>
              <a:rPr lang="ru-RU" b="1" dirty="0" err="1" smtClean="0"/>
              <a:t>Македонією</a:t>
            </a:r>
            <a:r>
              <a:rPr lang="ru-RU" b="1" dirty="0" smtClean="0"/>
              <a:t> та </a:t>
            </a:r>
            <a:r>
              <a:rPr lang="ru-RU" b="1" dirty="0" err="1" smtClean="0"/>
              <a:t>Чорногорією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406" y="2492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сталися</a:t>
            </a:r>
            <a:r>
              <a:rPr lang="ru-RU" dirty="0"/>
              <a:t> тут </a:t>
            </a:r>
            <a:r>
              <a:rPr lang="ru-RU" dirty="0" err="1"/>
              <a:t>навесні</a:t>
            </a:r>
            <a:r>
              <a:rPr lang="ru-RU" dirty="0"/>
              <a:t> 2001 р., коли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албанських</a:t>
            </a:r>
            <a:r>
              <a:rPr lang="ru-RU" dirty="0"/>
              <a:t> </a:t>
            </a:r>
            <a:r>
              <a:rPr lang="ru-RU" dirty="0" err="1"/>
              <a:t>бойовиків</a:t>
            </a:r>
            <a:r>
              <a:rPr lang="ru-RU" dirty="0"/>
              <a:t> </a:t>
            </a:r>
            <a:r>
              <a:rPr lang="ru-RU" dirty="0" err="1"/>
              <a:t>вторглися</a:t>
            </a:r>
            <a:r>
              <a:rPr lang="ru-RU" dirty="0"/>
              <a:t> з Косово в </a:t>
            </a:r>
            <a:r>
              <a:rPr lang="ru-RU" dirty="0" err="1"/>
              <a:t>межі</a:t>
            </a:r>
            <a:r>
              <a:rPr lang="ru-RU" dirty="0"/>
              <a:t> </a:t>
            </a:r>
            <a:r>
              <a:rPr lang="ru-RU" dirty="0" err="1"/>
              <a:t>Македонії</a:t>
            </a:r>
            <a:r>
              <a:rPr lang="ru-RU" dirty="0"/>
              <a:t> і стали </a:t>
            </a:r>
            <a:r>
              <a:rPr lang="ru-RU" dirty="0" err="1"/>
              <a:t>обстрілювати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, по </a:t>
            </a:r>
            <a:r>
              <a:rPr lang="ru-RU" dirty="0" err="1"/>
              <a:t>суті</a:t>
            </a:r>
            <a:r>
              <a:rPr lang="ru-RU" dirty="0"/>
              <a:t>, представляли собою </a:t>
            </a:r>
            <a:r>
              <a:rPr lang="ru-RU" dirty="0" err="1"/>
              <a:t>ще</a:t>
            </a:r>
            <a:r>
              <a:rPr lang="ru-RU" dirty="0"/>
              <a:t> одну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стару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"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Албанії</a:t>
            </a:r>
            <a:r>
              <a:rPr lang="ru-RU" dirty="0"/>
              <a:t>".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внесли </a:t>
            </a:r>
            <a:r>
              <a:rPr lang="ru-RU" dirty="0" err="1"/>
              <a:t>розлад</a:t>
            </a:r>
            <a:r>
              <a:rPr lang="ru-RU" dirty="0"/>
              <a:t> у </a:t>
            </a:r>
            <a:r>
              <a:rPr lang="ru-RU" dirty="0" err="1"/>
              <a:t>взаємини</a:t>
            </a:r>
            <a:r>
              <a:rPr lang="ru-RU" dirty="0"/>
              <a:t> </a:t>
            </a:r>
            <a:r>
              <a:rPr lang="ru-RU" dirty="0" err="1"/>
              <a:t>македонських</a:t>
            </a:r>
            <a:r>
              <a:rPr lang="ru-RU" dirty="0"/>
              <a:t> </a:t>
            </a:r>
            <a:r>
              <a:rPr lang="ru-RU" dirty="0" err="1"/>
              <a:t>албанців</a:t>
            </a:r>
            <a:r>
              <a:rPr lang="ru-RU" dirty="0"/>
              <a:t> і </a:t>
            </a:r>
            <a:r>
              <a:rPr lang="ru-RU" dirty="0" err="1"/>
              <a:t>етнічних</a:t>
            </a:r>
            <a:r>
              <a:rPr lang="ru-RU" dirty="0"/>
              <a:t> </a:t>
            </a:r>
            <a:r>
              <a:rPr lang="ru-RU" dirty="0" err="1"/>
              <a:t>македонців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співіснували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мирно.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НАТО ввела в </a:t>
            </a:r>
            <a:r>
              <a:rPr lang="ru-RU" dirty="0" err="1"/>
              <a:t>Македонію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миротворчий</a:t>
            </a:r>
            <a:r>
              <a:rPr lang="ru-RU" dirty="0"/>
              <a:t> контингент.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83" y="692696"/>
            <a:ext cx="4304057" cy="2871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91" y="3814005"/>
            <a:ext cx="3960440" cy="23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43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3429000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/>
              <a:t>конфедерації</a:t>
            </a:r>
            <a:r>
              <a:rPr lang="ru-RU" dirty="0"/>
              <a:t> </a:t>
            </a:r>
            <a:r>
              <a:rPr lang="ru-RU" dirty="0" err="1"/>
              <a:t>Сербії</a:t>
            </a:r>
            <a:r>
              <a:rPr lang="ru-RU" dirty="0"/>
              <a:t> і </a:t>
            </a:r>
            <a:r>
              <a:rPr lang="ru-RU" dirty="0" err="1"/>
              <a:t>Чорногорії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2002 р., а на початку 2003 р. вона стала 45-м членом Ради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/>
              <a:t> </a:t>
            </a:r>
            <a:r>
              <a:rPr lang="ru-RU" smtClean="0"/>
              <a:t>нова </a:t>
            </a:r>
            <a:r>
              <a:rPr lang="ru-RU" dirty="0"/>
              <a:t>держава </a:t>
            </a:r>
            <a:r>
              <a:rPr lang="ru-RU" dirty="0" err="1"/>
              <a:t>проіснувала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до </a:t>
            </a:r>
            <a:r>
              <a:rPr lang="ru-RU" dirty="0" err="1"/>
              <a:t>травня</a:t>
            </a:r>
            <a:r>
              <a:rPr lang="ru-RU" dirty="0"/>
              <a:t> 2008 р., </a:t>
            </a:r>
            <a:r>
              <a:rPr lang="ru-RU" dirty="0" err="1"/>
              <a:t>новий</a:t>
            </a:r>
            <a:r>
              <a:rPr lang="ru-RU" dirty="0"/>
              <a:t> уряд </a:t>
            </a:r>
            <a:r>
              <a:rPr lang="ru-RU" dirty="0" err="1"/>
              <a:t>Чорногорії</a:t>
            </a:r>
            <a:r>
              <a:rPr lang="ru-RU" dirty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</a:t>
            </a:r>
            <a:r>
              <a:rPr lang="ru-RU" dirty="0"/>
              <a:t>референдум про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суверенітет</a:t>
            </a:r>
            <a:r>
              <a:rPr lang="ru-RU" dirty="0"/>
              <a:t>, за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проголосувало</a:t>
            </a:r>
            <a:r>
              <a:rPr lang="ru-RU" dirty="0"/>
              <a:t> 55%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. Так на </a:t>
            </a:r>
            <a:r>
              <a:rPr lang="ru-RU" dirty="0" err="1"/>
              <a:t>карті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нова держава, а </a:t>
            </a:r>
            <a:r>
              <a:rPr lang="ru-RU" b="1" dirty="0" err="1"/>
              <a:t>розпад</a:t>
            </a:r>
            <a:r>
              <a:rPr lang="ru-RU" b="1" dirty="0"/>
              <a:t> </a:t>
            </a:r>
            <a:r>
              <a:rPr lang="ru-RU" b="1" dirty="0" err="1"/>
              <a:t>Югославії</a:t>
            </a:r>
            <a:r>
              <a:rPr lang="ru-RU" b="1" dirty="0"/>
              <a:t> 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завершився</a:t>
            </a:r>
            <a:r>
              <a:rPr lang="ru-RU" b="1" dirty="0"/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Союзної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Югославії</a:t>
            </a:r>
            <a:r>
              <a:rPr lang="ru-RU" dirty="0"/>
              <a:t> - </a:t>
            </a:r>
            <a:r>
              <a:rPr lang="ru-RU" b="1" dirty="0" err="1"/>
              <a:t>Сербією</a:t>
            </a:r>
            <a:r>
              <a:rPr lang="ru-RU" b="1" dirty="0"/>
              <a:t> і </a:t>
            </a:r>
            <a:r>
              <a:rPr lang="ru-RU" b="1" dirty="0" err="1"/>
              <a:t>Чорногорією</a:t>
            </a:r>
            <a:r>
              <a:rPr lang="ru-RU" dirty="0"/>
              <a:t> - </a:t>
            </a:r>
            <a:r>
              <a:rPr lang="ru-RU" dirty="0" err="1"/>
              <a:t>назрівало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1532985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зусиллям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дипломатії</a:t>
            </a:r>
            <a:r>
              <a:rPr lang="ru-RU" dirty="0"/>
              <a:t> на початку 2002 р.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 </a:t>
            </a:r>
            <a:r>
              <a:rPr lang="ru-RU" dirty="0" err="1"/>
              <a:t>компромісного</a:t>
            </a:r>
            <a:r>
              <a:rPr lang="ru-RU" dirty="0"/>
              <a:t> </a:t>
            </a:r>
            <a:r>
              <a:rPr lang="ru-RU" dirty="0" err="1"/>
              <a:t>рішення</a:t>
            </a:r>
            <a:r>
              <a:rPr lang="ru-RU" dirty="0"/>
              <a:t> - про </a:t>
            </a:r>
            <a:r>
              <a:rPr lang="ru-RU" dirty="0" err="1" smtClean="0"/>
              <a:t>перетворення</a:t>
            </a:r>
            <a:r>
              <a:rPr lang="ru-RU" dirty="0"/>
              <a:t> СРЮ в </a:t>
            </a:r>
            <a:r>
              <a:rPr lang="ru-RU" dirty="0" err="1"/>
              <a:t>нову</a:t>
            </a:r>
            <a:r>
              <a:rPr lang="ru-RU" dirty="0"/>
              <a:t> державу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Сербія</a:t>
            </a:r>
            <a:r>
              <a:rPr lang="ru-RU" dirty="0"/>
              <a:t> і </a:t>
            </a:r>
            <a:r>
              <a:rPr lang="ru-RU" dirty="0" err="1"/>
              <a:t>Чорногорія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98" y="805866"/>
            <a:ext cx="4247361" cy="44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6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030A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</TotalTime>
  <Words>409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2015-02-09T19:23:35Z</dcterms:created>
  <dcterms:modified xsi:type="dcterms:W3CDTF">2015-02-09T20:42:32Z</dcterms:modified>
</cp:coreProperties>
</file>