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2" r:id="rId3"/>
    <p:sldId id="256" r:id="rId4"/>
    <p:sldId id="257" r:id="rId5"/>
    <p:sldId id="258" r:id="rId6"/>
    <p:sldId id="260" r:id="rId7"/>
    <p:sldId id="268" r:id="rId8"/>
    <p:sldId id="259" r:id="rId9"/>
    <p:sldId id="269" r:id="rId10"/>
    <p:sldId id="271" r:id="rId11"/>
    <p:sldId id="270" r:id="rId12"/>
    <p:sldId id="262" r:id="rId13"/>
    <p:sldId id="273" r:id="rId14"/>
    <p:sldId id="265" r:id="rId15"/>
    <p:sldId id="261" r:id="rId16"/>
    <p:sldId id="264" r:id="rId17"/>
    <p:sldId id="263" r:id="rId18"/>
    <p:sldId id="266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64A7F-403B-42F1-A22B-C8C41786F45B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161CE-AF4E-45B7-A920-B4CF2F2B6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C1E30-C853-4B0A-AA71-830CB6784C42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F65EF-4910-41EE-AA6D-C5578D5DB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68431-C66B-461D-BA08-11F6DDE2B3F4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24E53-3E80-47FD-BBE7-776E9C84D3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23425-26F7-4373-9CA8-9BD21F8FEB3A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581EE-77BD-4526-B6F2-5265E8C8A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1CAE0-1353-46F0-B928-F5B23C48A8F0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33CF5-61A7-4767-B038-40CDF63FC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5AD96-7A60-44AB-9F21-7E2E4B4736A8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477E2-AB04-4622-A579-B6215062F0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E06CD-FAAD-4F91-946A-1A15E4018145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9E658-7A3D-40AB-B649-034276E3A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E8F6A-F943-4314-BA10-A000E69681B7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0405F-6F96-4588-8153-261A9B1F6A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D4E4F-F167-4ADB-89ED-98F0C0A2FA5A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72493-978B-43B3-9FA1-69EE358DD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EF02B-942C-44E7-987B-F17D6B2FB201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3DFB4-A44F-44BB-AFC6-EB1B960F5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ECB01-2755-466B-B1C5-62FD65FDB68E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7A2CD-3F0D-405D-8532-5D2B07C3E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C5CAC2-F208-48B4-98C8-A2864F7279A6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DD01D1-8A50-4D17-89A2-D4E20076E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D:\Мои документи\Школа\Історія\9 клас\Наочність 9\Всесвітня історія\Французька революція\MPR328779_revoluce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7463"/>
            <a:ext cx="6037263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Криза </a:t>
            </a:r>
            <a:r>
              <a:rPr lang="uk-UA" dirty="0" err="1" smtClean="0"/>
              <a:t>феодально</a:t>
            </a:r>
            <a:r>
              <a:rPr lang="uk-UA" dirty="0" smtClean="0"/>
              <a:t> – абсолютистського ладу</a:t>
            </a:r>
            <a:endParaRPr lang="ru-RU" dirty="0"/>
          </a:p>
        </p:txBody>
      </p:sp>
      <p:sp>
        <p:nvSpPr>
          <p:cNvPr id="22530" name="Объект 3"/>
          <p:cNvSpPr>
            <a:spLocks noGrp="1"/>
          </p:cNvSpPr>
          <p:nvPr>
            <p:ph sz="half" idx="1"/>
          </p:nvPr>
        </p:nvSpPr>
        <p:spPr>
          <a:xfrm>
            <a:off x="3635375" y="1600200"/>
            <a:ext cx="5051425" cy="4525963"/>
          </a:xfrm>
        </p:spPr>
        <p:txBody>
          <a:bodyPr/>
          <a:lstStyle/>
          <a:p>
            <a:r>
              <a:rPr lang="uk-UA" sz="2000" smtClean="0"/>
              <a:t>Людовік </a:t>
            </a:r>
            <a:r>
              <a:rPr lang="en-US" sz="2000" smtClean="0"/>
              <a:t>XVI</a:t>
            </a:r>
            <a:r>
              <a:rPr lang="uk-UA" sz="2000" smtClean="0"/>
              <a:t> разом з дружиною Марією – Антуанеттою витрачали величезні кошти на утримання двору. </a:t>
            </a:r>
          </a:p>
          <a:p>
            <a:r>
              <a:rPr lang="uk-UA" sz="2000" smtClean="0"/>
              <a:t>Держава вела безперервні війни.</a:t>
            </a:r>
          </a:p>
          <a:p>
            <a:r>
              <a:rPr lang="uk-UA" sz="2000" smtClean="0"/>
              <a:t>Франція перетворилася на країну банкрота.</a:t>
            </a:r>
          </a:p>
          <a:p>
            <a:r>
              <a:rPr lang="uk-UA" sz="2000" smtClean="0"/>
              <a:t>Королівська влада гальмувала подальший розвиток Франції. </a:t>
            </a:r>
          </a:p>
          <a:p>
            <a:r>
              <a:rPr lang="uk-UA" sz="2000" smtClean="0"/>
              <a:t>Неврожай 1788 року спричинив загрозу голоду в країні.</a:t>
            </a:r>
          </a:p>
          <a:p>
            <a:endParaRPr lang="ru-RU" sz="2000" smtClean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700213"/>
            <a:ext cx="28575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Французькі просвітителі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107950" y="1600200"/>
            <a:ext cx="4895850" cy="4525963"/>
          </a:xfrm>
        </p:spPr>
        <p:txBody>
          <a:bodyPr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2600" dirty="0"/>
              <a:t>Просвітництво – ідейна течія та суспільний рух ІІ половини </a:t>
            </a:r>
            <a:r>
              <a:rPr lang="en-US" sz="2600" dirty="0"/>
              <a:t>XVII </a:t>
            </a:r>
            <a:r>
              <a:rPr lang="uk-UA" sz="2600" dirty="0"/>
              <a:t> - </a:t>
            </a:r>
            <a:r>
              <a:rPr lang="en-US" sz="2600" dirty="0"/>
              <a:t>XVIII</a:t>
            </a:r>
            <a:r>
              <a:rPr lang="uk-UA" sz="2600" dirty="0"/>
              <a:t> століття у країнах Європи й Америки, яка проголошувала: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2600" dirty="0"/>
              <a:t>«царство розуму», заснованого на «природній рівності»;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2600" dirty="0"/>
              <a:t>політичну свободу й громадянську рівність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2600" dirty="0"/>
              <a:t>поширення знань у народі</a:t>
            </a:r>
            <a:endParaRPr lang="ru-RU" sz="2600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b="1" dirty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8538" y="1052513"/>
            <a:ext cx="157638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7351713" y="3187700"/>
            <a:ext cx="1576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Franklin Gothic Book"/>
              </a:rPr>
              <a:t>Ж.-Ж.Руссо</a:t>
            </a:r>
            <a:endParaRPr lang="ru-RU">
              <a:latin typeface="Franklin Gothic Book"/>
            </a:endParaRPr>
          </a:p>
        </p:txBody>
      </p:sp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9075" y="1052513"/>
            <a:ext cx="18542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Box 2"/>
          <p:cNvSpPr txBox="1">
            <a:spLocks noChangeArrowheads="1"/>
          </p:cNvSpPr>
          <p:nvPr/>
        </p:nvSpPr>
        <p:spPr bwMode="auto">
          <a:xfrm>
            <a:off x="5299075" y="3175000"/>
            <a:ext cx="185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Franklin Gothic Book"/>
              </a:rPr>
              <a:t>Вольтер</a:t>
            </a:r>
            <a:endParaRPr lang="ru-RU">
              <a:latin typeface="Franklin Gothic Book"/>
            </a:endParaRPr>
          </a:p>
        </p:txBody>
      </p:sp>
      <p:pic>
        <p:nvPicPr>
          <p:cNvPr id="2355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3325" y="3557588"/>
            <a:ext cx="20955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Box 3"/>
          <p:cNvSpPr txBox="1">
            <a:spLocks noChangeArrowheads="1"/>
          </p:cNvSpPr>
          <p:nvPr/>
        </p:nvSpPr>
        <p:spPr bwMode="auto">
          <a:xfrm>
            <a:off x="6372225" y="6351588"/>
            <a:ext cx="2006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Franklin Gothic Book"/>
              </a:rPr>
              <a:t>Монтеск»є</a:t>
            </a:r>
            <a:endParaRPr lang="ru-RU"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Причини революції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863" cy="4525963"/>
          </a:xfrm>
        </p:spPr>
        <p:txBody>
          <a:bodyPr>
            <a:normAutofit fontScale="70000" lnSpcReduction="20000"/>
          </a:bodyPr>
          <a:lstStyle/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2400" dirty="0" smtClean="0"/>
              <a:t>Панування феодальних відносин у сільському господарстві перешкоджали його розвитку і приводили до зубожіння селянства.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2400" dirty="0" smtClean="0"/>
              <a:t>Панування феодальних відносин перешкоджало розвитку мануфактурного виробництва.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2400" dirty="0" smtClean="0"/>
              <a:t>Розвитку торгівлі заважали численні внутрішні митні кордони.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2400" dirty="0" smtClean="0"/>
              <a:t>Абсолютистська монархія у Франції знаходилася в стадії гострої кризи.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2400" dirty="0" smtClean="0"/>
              <a:t>Переважна більшість населення Франції не мала ніяких прав. Буржуазія прагнула політичної влади.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2400" dirty="0" smtClean="0"/>
              <a:t>Французькі просвітителі сприяли формуванню передових поглядів на  життя суспільства на принципах БРАТЕРСТВА, РІВНОСТІ, СПРАВЕДЛИВОСТІ.</a:t>
            </a:r>
            <a:endParaRPr lang="ru-RU" sz="2400" dirty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5338" y="1628775"/>
            <a:ext cx="2871787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Події, що передували революції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600200"/>
            <a:ext cx="5329237" cy="4525963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5 травня 1789 р. – скликання Генеральних штатів для запровадження нових податків.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17 червня 1789 р. – представники третього стану проголосили себе Національними зборами.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9 липня 1789 р. – Національні збори оголосили себе Установчими зборами.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Король стягнув до Парижа війська.</a:t>
            </a:r>
            <a:endParaRPr lang="ru-RU" dirty="0"/>
          </a:p>
        </p:txBody>
      </p:sp>
      <p:pic>
        <p:nvPicPr>
          <p:cNvPr id="25603" name="Picture 2" descr="D:\Мои документи\Школа\Історія\9 клас\Наочність 9\Всесвітня історія\Всесвітня історія\foto1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916113"/>
            <a:ext cx="3467100" cy="404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5508625" y="5661025"/>
            <a:ext cx="3394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Franklin Gothic Book"/>
              </a:rPr>
              <a:t>Засідання Установчих зборів</a:t>
            </a:r>
            <a:endParaRPr lang="ru-RU"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Початок революції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uk-UA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13 липня 1789 р. – створено Паризький комітет, який взяв повноту влади у столиці.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Почалося формування загонів Національної гвардії.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14 липня 1789 р. – штурм Бастилії – початок французької революції.</a:t>
            </a:r>
            <a:endParaRPr lang="ru-RU" dirty="0"/>
          </a:p>
        </p:txBody>
      </p:sp>
      <p:pic>
        <p:nvPicPr>
          <p:cNvPr id="26627" name="Picture 2" descr="D:\Мои документи\Школа\Історія\9 клас\Наочність 9\Всесвітня історія\Всесвітня історія\foto1\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5025" y="1773238"/>
            <a:ext cx="4198938" cy="4032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3463" y="19050"/>
            <a:ext cx="7077075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ятно 2 1"/>
          <p:cNvSpPr/>
          <p:nvPr/>
        </p:nvSpPr>
        <p:spPr>
          <a:xfrm>
            <a:off x="5219700" y="2201863"/>
            <a:ext cx="288925" cy="2159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Скасування феодального ладу</a:t>
            </a:r>
            <a:endParaRPr lang="ru-RU" dirty="0"/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Влада опинилася в руках великої буржуазії.</a:t>
            </a:r>
          </a:p>
          <a:p>
            <a:r>
              <a:rPr lang="uk-UA" smtClean="0"/>
              <a:t>Муніципальні революції.</a:t>
            </a:r>
          </a:p>
          <a:p>
            <a:r>
              <a:rPr lang="uk-UA" smtClean="0"/>
              <a:t>Селянський рух.</a:t>
            </a:r>
          </a:p>
          <a:p>
            <a:r>
              <a:rPr lang="uk-UA" smtClean="0"/>
              <a:t>4 серпня 1789 року Установчі збори проголосили про скасування феодального ладу.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Декларація прав людини і громадянина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26 серпня 1789 р. прийняття «Декларації прав людини і громадянина».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На основі витягу із «Декларації прав людини і громадянина» ( с.22 підручника» визначте: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1. Які  права Декларація відносить до природних і </a:t>
            </a:r>
            <a:r>
              <a:rPr lang="uk-UA" dirty="0" err="1" smtClean="0"/>
              <a:t>невід»ємних</a:t>
            </a:r>
            <a:r>
              <a:rPr lang="uk-UA" dirty="0" smtClean="0"/>
              <a:t> прав людини?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2. Чи є принципи Декларації актуальними сьогодні?</a:t>
            </a:r>
            <a:endParaRPr lang="ru-RU" dirty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628775"/>
            <a:ext cx="37877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Подальший розвиток революції в 1789 – 1791 рр.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Опрацювати матеріал підручника п.5 ( с.22 – 23) і визначте: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dirty="0" smtClean="0"/>
              <a:t>В чому виявилося подальше загострення ситуації в країні?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dirty="0" smtClean="0"/>
              <a:t>Які політичні клуби виникли у Франції?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dirty="0" smtClean="0"/>
              <a:t>Які закони були здійснені Установчими зборами?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dirty="0" smtClean="0"/>
              <a:t>Як змінилася економічна, політична система в країні?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Конституція 1791 року</a:t>
            </a:r>
            <a:endParaRPr lang="ru-RU" dirty="0"/>
          </a:p>
        </p:txBody>
      </p:sp>
      <p:sp>
        <p:nvSpPr>
          <p:cNvPr id="3174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3 вересня 1791 року прийнято Конституції Франції.</a:t>
            </a:r>
          </a:p>
          <a:p>
            <a:r>
              <a:rPr lang="uk-UA" smtClean="0"/>
              <a:t>В основу Конституції були покладені ідеї Декларації прав людини і громадянина.</a:t>
            </a:r>
          </a:p>
          <a:p>
            <a:r>
              <a:rPr lang="uk-UA" smtClean="0"/>
              <a:t>Франція стала конституційною монархією.</a:t>
            </a:r>
          </a:p>
          <a:p>
            <a:r>
              <a:rPr lang="uk-UA" smtClean="0"/>
              <a:t>Конституція Франції закріпила закони, прийняті Установчими зборами у 1789 – 1791 роках.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323850" y="1628775"/>
            <a:ext cx="85693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2000" b="1" i="1">
                <a:latin typeface="Franklin Gothic Book"/>
              </a:rPr>
              <a:t>Тема 1.    Велика французька революція кінця </a:t>
            </a:r>
            <a:r>
              <a:rPr lang="en-US" sz="2000" b="1" i="1">
                <a:latin typeface="Franklin Gothic Book"/>
              </a:rPr>
              <a:t>XVIII</a:t>
            </a:r>
            <a:r>
              <a:rPr lang="uk-UA" sz="2000" b="1" i="1">
                <a:latin typeface="Franklin Gothic Book"/>
              </a:rPr>
              <a:t> століття. Європа в</a:t>
            </a:r>
          </a:p>
          <a:p>
            <a:pPr algn="just"/>
            <a:r>
              <a:rPr lang="uk-UA" sz="2000" b="1" i="1">
                <a:latin typeface="Franklin Gothic Book"/>
              </a:rPr>
              <a:t>                  період  наполеонівських війн.</a:t>
            </a:r>
          </a:p>
          <a:p>
            <a:pPr algn="just"/>
            <a:endParaRPr lang="uk-UA" sz="2000">
              <a:latin typeface="Franklin Gothic Book"/>
            </a:endParaRPr>
          </a:p>
          <a:p>
            <a:pPr algn="just"/>
            <a:r>
              <a:rPr lang="uk-UA" sz="2000">
                <a:latin typeface="Franklin Gothic Book"/>
              </a:rPr>
              <a:t>Урок 1.  Початок революції у Франції.</a:t>
            </a:r>
          </a:p>
          <a:p>
            <a:pPr algn="just"/>
            <a:endParaRPr lang="uk-UA" sz="2000">
              <a:latin typeface="Franklin Gothic Book"/>
            </a:endParaRPr>
          </a:p>
          <a:p>
            <a:pPr algn="just"/>
            <a:r>
              <a:rPr lang="uk-UA" sz="2000">
                <a:latin typeface="Franklin Gothic Book"/>
              </a:rPr>
              <a:t>Урок 2. Встановлення республіки.</a:t>
            </a:r>
          </a:p>
          <a:p>
            <a:pPr algn="just"/>
            <a:endParaRPr lang="uk-UA" sz="2000">
              <a:latin typeface="Franklin Gothic Book"/>
            </a:endParaRPr>
          </a:p>
          <a:p>
            <a:pPr algn="just"/>
            <a:r>
              <a:rPr lang="uk-UA" sz="2000">
                <a:latin typeface="Franklin Gothic Book"/>
              </a:rPr>
              <a:t>Урок 3. Франція в період Консульства  й Імперії.</a:t>
            </a:r>
          </a:p>
          <a:p>
            <a:pPr algn="just"/>
            <a:endParaRPr lang="uk-UA" sz="2000">
              <a:latin typeface="Franklin Gothic Book"/>
            </a:endParaRPr>
          </a:p>
          <a:p>
            <a:pPr algn="just"/>
            <a:r>
              <a:rPr lang="uk-UA" sz="2000">
                <a:latin typeface="Franklin Gothic Book"/>
              </a:rPr>
              <a:t>Урок 4. Падіння першої імперії у Франції.</a:t>
            </a:r>
          </a:p>
          <a:p>
            <a:pPr algn="just"/>
            <a:endParaRPr lang="uk-UA" sz="2000">
              <a:latin typeface="Franklin Gothic Book"/>
            </a:endParaRPr>
          </a:p>
          <a:p>
            <a:pPr algn="just"/>
            <a:r>
              <a:rPr lang="uk-UA" sz="2000">
                <a:latin typeface="Franklin Gothic Book"/>
              </a:rPr>
              <a:t>Урок 5. Урок узагальнення.</a:t>
            </a:r>
            <a:endParaRPr lang="ru-RU" sz="2000"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03575" y="476250"/>
            <a:ext cx="3384550" cy="865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ЗАКОНОДАВЧІ ЗБОРИ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( парламент)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98713" y="4941888"/>
            <a:ext cx="4465637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Виконавча влада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( король та призначені ним міністри )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288" y="512763"/>
            <a:ext cx="1873250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«Ліві»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якобінці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092950" y="512763"/>
            <a:ext cx="1655763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жирондисти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00113" y="1557338"/>
            <a:ext cx="1943100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Монтаньяри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(«Гора»)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59563" y="1557338"/>
            <a:ext cx="1728787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Центр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79613" y="2636838"/>
            <a:ext cx="1728787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Праві</a:t>
            </a:r>
            <a:endParaRPr lang="ru-RU" dirty="0"/>
          </a:p>
        </p:txBody>
      </p:sp>
      <p:cxnSp>
        <p:nvCxnSpPr>
          <p:cNvPr id="12" name="Прямая со стрелкой 11"/>
          <p:cNvCxnSpPr>
            <a:stCxn id="4" idx="1"/>
            <a:endCxn id="6" idx="3"/>
          </p:cNvCxnSpPr>
          <p:nvPr/>
        </p:nvCxnSpPr>
        <p:spPr>
          <a:xfrm flipH="1">
            <a:off x="2268538" y="909638"/>
            <a:ext cx="9350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3"/>
            <a:endCxn id="7" idx="1"/>
          </p:cNvCxnSpPr>
          <p:nvPr/>
        </p:nvCxnSpPr>
        <p:spPr>
          <a:xfrm>
            <a:off x="6588125" y="909638"/>
            <a:ext cx="5048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2843213" y="1304925"/>
            <a:ext cx="360362" cy="252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516688" y="1341438"/>
            <a:ext cx="142875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3024188" y="1341438"/>
            <a:ext cx="684212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4" idx="2"/>
          </p:cNvCxnSpPr>
          <p:nvPr/>
        </p:nvCxnSpPr>
        <p:spPr>
          <a:xfrm>
            <a:off x="4895850" y="1341438"/>
            <a:ext cx="0" cy="3382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Закріплення</a:t>
            </a:r>
            <a:endParaRPr lang="ru-RU" dirty="0"/>
          </a:p>
        </p:txBody>
      </p:sp>
      <p:sp>
        <p:nvSpPr>
          <p:cNvPr id="3379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Чи дійсно у Франції була неминучою революція?</a:t>
            </a:r>
          </a:p>
          <a:p>
            <a:r>
              <a:rPr lang="uk-UA" smtClean="0"/>
              <a:t>Як ви вважаєте, після проголошення Конституції революція у Франції завершиться? Аргументуйте свою відповідь.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793" y="3501008"/>
            <a:ext cx="8458200" cy="1222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Початок революції у Франції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Завдання уроку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Визначити основні причини французької революції;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Познайомитися з основними подіями революції;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Вчитися встановлювати </a:t>
            </a:r>
            <a:r>
              <a:rPr lang="uk-UA" dirty="0" err="1" smtClean="0"/>
              <a:t>причинно</a:t>
            </a:r>
            <a:r>
              <a:rPr lang="uk-UA" dirty="0" smtClean="0"/>
              <a:t> – наслідкові </a:t>
            </a:r>
            <a:r>
              <a:rPr lang="uk-UA" dirty="0" err="1" smtClean="0"/>
              <a:t>зв»язки</a:t>
            </a:r>
            <a:r>
              <a:rPr lang="uk-UA" dirty="0" smtClean="0"/>
              <a:t>, працювати з матеріалами підручника;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Зрозуміти роль особистостей на розвиток подій.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Опорні поняття і дати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950" y="1600200"/>
            <a:ext cx="4387850" cy="472440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Опорні поняття: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Революція;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Генеральні штати;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Стани;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Конституція;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Декларація прав людини і громадянина;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Якобінці;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Гора;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Жирондисти.	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84663" y="1600200"/>
            <a:ext cx="4706937" cy="472440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Опорні дати: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17 липня 1789 р. – початок революції у Франції;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26 серпня 1789 р. – Декларація прав людини і громадянина;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3 вересня 1791 р. – прийняття Конституції у Франції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18434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Франція наприкінці </a:t>
            </a:r>
            <a:r>
              <a:rPr lang="en-US" smtClean="0"/>
              <a:t>XVIII</a:t>
            </a:r>
            <a:r>
              <a:rPr lang="uk-UA" smtClean="0"/>
              <a:t> століття. </a:t>
            </a:r>
          </a:p>
          <a:p>
            <a:r>
              <a:rPr lang="uk-UA" smtClean="0"/>
              <a:t>Французьке Просвітництво. Причини революції</a:t>
            </a:r>
          </a:p>
          <a:p>
            <a:r>
              <a:rPr lang="uk-UA" smtClean="0"/>
              <a:t>Початок революції. Законодавча діяльність Установчих зборів.</a:t>
            </a:r>
          </a:p>
          <a:p>
            <a:r>
              <a:rPr lang="uk-UA" smtClean="0"/>
              <a:t>Конституція 1791 року.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3"/>
          <p:cNvSpPr txBox="1">
            <a:spLocks noChangeArrowheads="1"/>
          </p:cNvSpPr>
          <p:nvPr/>
        </p:nvSpPr>
        <p:spPr bwMode="auto">
          <a:xfrm>
            <a:off x="611188" y="476250"/>
            <a:ext cx="80645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3600" b="1" i="1">
                <a:solidFill>
                  <a:srgbClr val="FF0000"/>
                </a:solidFill>
                <a:latin typeface="Franklin Gothic Book"/>
              </a:rPr>
              <a:t>Революція</a:t>
            </a:r>
            <a:r>
              <a:rPr lang="uk-UA" sz="2800">
                <a:solidFill>
                  <a:srgbClr val="FF0000"/>
                </a:solidFill>
                <a:latin typeface="Franklin Gothic Book"/>
              </a:rPr>
              <a:t> – докорінна зміна соціально – економічного та політичного ладу в країні.</a:t>
            </a:r>
            <a:endParaRPr lang="ru-RU" sz="2800">
              <a:solidFill>
                <a:srgbClr val="FF0000"/>
              </a:solidFill>
              <a:latin typeface="Franklin Gothic Book"/>
            </a:endParaRPr>
          </a:p>
        </p:txBody>
      </p:sp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755650" y="2133600"/>
            <a:ext cx="77771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2800">
                <a:latin typeface="Franklin Gothic Book"/>
              </a:rPr>
              <a:t>Для того, щоб назвати причини революції, визначіть  сфери життя французького суспільства які необхідно розглянути на уроці.</a:t>
            </a:r>
            <a:endParaRPr lang="ru-RU" sz="2800">
              <a:latin typeface="Franklin Gothic Book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00113" y="4076700"/>
            <a:ext cx="77755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 i="1" u="sng">
                <a:latin typeface="Franklin Gothic Book"/>
              </a:rPr>
              <a:t>Розвиток економіки</a:t>
            </a:r>
          </a:p>
          <a:p>
            <a:pPr algn="ctr"/>
            <a:r>
              <a:rPr lang="uk-UA" sz="3200" b="1" i="1" u="sng">
                <a:latin typeface="Franklin Gothic Book"/>
              </a:rPr>
              <a:t>Суспільний розвиток</a:t>
            </a:r>
          </a:p>
          <a:p>
            <a:pPr algn="ctr"/>
            <a:r>
              <a:rPr lang="uk-UA" sz="3200" b="1" i="1" u="sng">
                <a:latin typeface="Franklin Gothic Book"/>
              </a:rPr>
              <a:t>Політичний розвиток</a:t>
            </a:r>
          </a:p>
          <a:p>
            <a:pPr algn="ctr"/>
            <a:r>
              <a:rPr lang="uk-UA" sz="3200" b="1" i="1" u="sng">
                <a:latin typeface="Franklin Gothic Book"/>
              </a:rPr>
              <a:t>Духовний розвиток</a:t>
            </a:r>
            <a:endParaRPr lang="ru-RU" sz="3200" b="1" i="1" u="sng"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Актуалізація опорних знань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Якими були характерні риси соціально – економічного розвитку Франції у </a:t>
            </a:r>
            <a:r>
              <a:rPr lang="en-US" smtClean="0"/>
              <a:t>XVIII</a:t>
            </a:r>
            <a:r>
              <a:rPr lang="uk-UA" smtClean="0"/>
              <a:t> столітті?</a:t>
            </a:r>
          </a:p>
          <a:p>
            <a:r>
              <a:rPr lang="uk-UA" smtClean="0"/>
              <a:t>Які стани існували у Франції? Яким було їхнє становище?</a:t>
            </a:r>
          </a:p>
          <a:p>
            <a:r>
              <a:rPr lang="uk-UA" smtClean="0"/>
              <a:t>Що таке Просвітництво?</a:t>
            </a:r>
          </a:p>
          <a:p>
            <a:r>
              <a:rPr lang="uk-UA" smtClean="0"/>
              <a:t>Якими були погляди просвітителів на суспільство й державу?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Стани у Франції</a:t>
            </a:r>
            <a:endParaRPr lang="ru-RU" dirty="0"/>
          </a:p>
        </p:txBody>
      </p:sp>
      <p:pic>
        <p:nvPicPr>
          <p:cNvPr id="21506" name="Picture 2" descr="D:\Мои документи\Школа\Історія\9 клас\Наочність 9\Всесвітня історія\Всесвітня історія\foto1\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1781175"/>
            <a:ext cx="3887788" cy="4357688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067175" y="1600200"/>
            <a:ext cx="4826000" cy="45259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Духовенство ( 130 </a:t>
            </a:r>
            <a:r>
              <a:rPr lang="uk-UA" dirty="0" err="1" smtClean="0"/>
              <a:t>тис.чол</a:t>
            </a:r>
            <a:r>
              <a:rPr lang="uk-UA" dirty="0" smtClean="0"/>
              <a:t>.)</a:t>
            </a:r>
            <a:endParaRPr lang="uk-UA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Дворянство ( 350 тис. чол.)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ІІІ стан ( селяни, буржуазія, наймані робітники, торгівці, банкіри, лікарі, вчителі)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/>
              <a:t> </a:t>
            </a:r>
            <a:r>
              <a:rPr lang="uk-UA" dirty="0" smtClean="0"/>
              <a:t>    ( 24,5 </a:t>
            </a:r>
            <a:r>
              <a:rPr lang="uk-UA" dirty="0" err="1" smtClean="0"/>
              <a:t>млн.чол</a:t>
            </a:r>
            <a:r>
              <a:rPr lang="uk-UA" dirty="0" smtClean="0"/>
              <a:t>.)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>
                <a:solidFill>
                  <a:srgbClr val="FF0000"/>
                </a:solidFill>
              </a:rPr>
              <a:t>Як карикатура розкриває становище станів у Франції?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165</TotalTime>
  <Words>586</Words>
  <Application>Microsoft Office PowerPoint</Application>
  <PresentationFormat>Экран (4:3)</PresentationFormat>
  <Paragraphs>105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21</vt:i4>
      </vt:variant>
    </vt:vector>
  </HeadingPairs>
  <TitlesOfParts>
    <vt:vector size="36" baseType="lpstr">
      <vt:lpstr>Franklin Gothic Book</vt:lpstr>
      <vt:lpstr>Arial</vt:lpstr>
      <vt:lpstr>Franklin Gothic Medium</vt:lpstr>
      <vt:lpstr>Wingdings 2</vt:lpstr>
      <vt:lpstr>Calibri</vt:lpstr>
      <vt:lpstr>Wingdings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Початок революції у Франції</dc:title>
  <cp:lastModifiedBy>Makas</cp:lastModifiedBy>
  <cp:revision>17</cp:revision>
  <dcterms:modified xsi:type="dcterms:W3CDTF">2012-04-21T17:36:59Z</dcterms:modified>
</cp:coreProperties>
</file>