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1B3A0-C6DD-4444-9F52-A40C89C7AFF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E091DC-D630-4E12-A735-CC9BC67CE0FE}">
      <dgm:prSet phldrT="[Текст]"/>
      <dgm:spPr/>
      <dgm:t>
        <a:bodyPr/>
        <a:lstStyle/>
        <a:p>
          <a:r>
            <a:rPr lang="uk-UA" dirty="0" smtClean="0"/>
            <a:t>Монгольська імперія</a:t>
          </a:r>
          <a:endParaRPr lang="ru-RU" dirty="0"/>
        </a:p>
      </dgm:t>
    </dgm:pt>
    <dgm:pt modelId="{BDF989AF-E426-4382-A45A-6EF79C0D162A}" type="parTrans" cxnId="{D7275437-DD83-439A-B5B0-57AC8773902A}">
      <dgm:prSet/>
      <dgm:spPr/>
      <dgm:t>
        <a:bodyPr/>
        <a:lstStyle/>
        <a:p>
          <a:endParaRPr lang="ru-RU"/>
        </a:p>
      </dgm:t>
    </dgm:pt>
    <dgm:pt modelId="{64FEF071-25A1-42BA-A939-785D1D3F7F8E}" type="sibTrans" cxnId="{D7275437-DD83-439A-B5B0-57AC8773902A}">
      <dgm:prSet/>
      <dgm:spPr/>
      <dgm:t>
        <a:bodyPr/>
        <a:lstStyle/>
        <a:p>
          <a:endParaRPr lang="ru-RU"/>
        </a:p>
      </dgm:t>
    </dgm:pt>
    <dgm:pt modelId="{D938AE47-438E-4EA4-90C0-CEDB171F1D18}">
      <dgm:prSet phldrT="[Текст]"/>
      <dgm:spPr/>
      <dgm:t>
        <a:bodyPr/>
        <a:lstStyle/>
        <a:p>
          <a:r>
            <a:rPr lang="uk-UA" dirty="0" smtClean="0"/>
            <a:t>Золота орда</a:t>
          </a:r>
          <a:endParaRPr lang="ru-RU" dirty="0"/>
        </a:p>
      </dgm:t>
    </dgm:pt>
    <dgm:pt modelId="{24488744-9251-43C7-A24E-E7EE86A3F0E7}" type="parTrans" cxnId="{B2D439D7-A754-463B-B6AF-2BCDDA6AC9CA}">
      <dgm:prSet/>
      <dgm:spPr/>
      <dgm:t>
        <a:bodyPr/>
        <a:lstStyle/>
        <a:p>
          <a:endParaRPr lang="ru-RU"/>
        </a:p>
      </dgm:t>
    </dgm:pt>
    <dgm:pt modelId="{7CAAD73B-D348-43BE-B757-015D21F63ABD}" type="sibTrans" cxnId="{B2D439D7-A754-463B-B6AF-2BCDDA6AC9CA}">
      <dgm:prSet/>
      <dgm:spPr/>
      <dgm:t>
        <a:bodyPr/>
        <a:lstStyle/>
        <a:p>
          <a:endParaRPr lang="ru-RU"/>
        </a:p>
      </dgm:t>
    </dgm:pt>
    <dgm:pt modelId="{D3304E0C-C57C-428A-9729-15718F0894E3}">
      <dgm:prSet phldrT="[Текст]"/>
      <dgm:spPr/>
      <dgm:t>
        <a:bodyPr/>
        <a:lstStyle/>
        <a:p>
          <a:r>
            <a:rPr lang="uk-UA" dirty="0" err="1" smtClean="0"/>
            <a:t>Чагатайський</a:t>
          </a:r>
          <a:r>
            <a:rPr lang="uk-UA" dirty="0" smtClean="0"/>
            <a:t> улус</a:t>
          </a:r>
          <a:endParaRPr lang="ru-RU" dirty="0"/>
        </a:p>
      </dgm:t>
    </dgm:pt>
    <dgm:pt modelId="{AFF0F161-EA65-401F-98A3-0EC656DCC7EC}" type="parTrans" cxnId="{F793F72C-6D66-4E4F-80A6-D8254BA44BE0}">
      <dgm:prSet/>
      <dgm:spPr/>
      <dgm:t>
        <a:bodyPr/>
        <a:lstStyle/>
        <a:p>
          <a:endParaRPr lang="ru-RU"/>
        </a:p>
      </dgm:t>
    </dgm:pt>
    <dgm:pt modelId="{10D96422-AB04-4F07-A724-978CEC4A8981}" type="sibTrans" cxnId="{F793F72C-6D66-4E4F-80A6-D8254BA44BE0}">
      <dgm:prSet/>
      <dgm:spPr/>
      <dgm:t>
        <a:bodyPr/>
        <a:lstStyle/>
        <a:p>
          <a:endParaRPr lang="ru-RU"/>
        </a:p>
      </dgm:t>
    </dgm:pt>
    <dgm:pt modelId="{C2EFD947-9B68-4A5C-A827-C152EDAB76F6}">
      <dgm:prSet/>
      <dgm:spPr/>
      <dgm:t>
        <a:bodyPr/>
        <a:lstStyle/>
        <a:p>
          <a:r>
            <a:rPr lang="uk-UA" dirty="0" smtClean="0"/>
            <a:t>Імперія Юань</a:t>
          </a:r>
          <a:endParaRPr lang="ru-RU" dirty="0"/>
        </a:p>
      </dgm:t>
    </dgm:pt>
    <dgm:pt modelId="{7912FDEE-1069-4169-AF24-8AFEC9E21759}" type="parTrans" cxnId="{F3E46C7D-C5C3-4255-9B4E-89D3DAD14820}">
      <dgm:prSet/>
      <dgm:spPr/>
      <dgm:t>
        <a:bodyPr/>
        <a:lstStyle/>
        <a:p>
          <a:endParaRPr lang="ru-RU"/>
        </a:p>
      </dgm:t>
    </dgm:pt>
    <dgm:pt modelId="{A2F9BEEB-00E8-4C89-AE3D-E24065AA5179}" type="sibTrans" cxnId="{F3E46C7D-C5C3-4255-9B4E-89D3DAD14820}">
      <dgm:prSet/>
      <dgm:spPr/>
      <dgm:t>
        <a:bodyPr/>
        <a:lstStyle/>
        <a:p>
          <a:endParaRPr lang="ru-RU"/>
        </a:p>
      </dgm:t>
    </dgm:pt>
    <dgm:pt modelId="{B586C203-638A-4EBE-AE24-EBAA09BBB07B}">
      <dgm:prSet/>
      <dgm:spPr/>
      <dgm:t>
        <a:bodyPr/>
        <a:lstStyle/>
        <a:p>
          <a:r>
            <a:rPr lang="uk-UA" dirty="0" smtClean="0"/>
            <a:t>Держава </a:t>
          </a:r>
          <a:r>
            <a:rPr lang="uk-UA" dirty="0" err="1" smtClean="0"/>
            <a:t>Ільханів</a:t>
          </a:r>
          <a:endParaRPr lang="ru-RU" dirty="0"/>
        </a:p>
      </dgm:t>
    </dgm:pt>
    <dgm:pt modelId="{5E2C2E22-D450-4E63-8DA9-706552D82FA7}" type="parTrans" cxnId="{06B9A30F-E27D-44E7-AAE4-0C6B88B0EFC0}">
      <dgm:prSet/>
      <dgm:spPr/>
      <dgm:t>
        <a:bodyPr/>
        <a:lstStyle/>
        <a:p>
          <a:endParaRPr lang="ru-RU"/>
        </a:p>
      </dgm:t>
    </dgm:pt>
    <dgm:pt modelId="{A5E1505D-C4D7-4002-9BE5-EFB9C340B2E6}" type="sibTrans" cxnId="{06B9A30F-E27D-44E7-AAE4-0C6B88B0EFC0}">
      <dgm:prSet/>
      <dgm:spPr/>
      <dgm:t>
        <a:bodyPr/>
        <a:lstStyle/>
        <a:p>
          <a:endParaRPr lang="ru-RU"/>
        </a:p>
      </dgm:t>
    </dgm:pt>
    <dgm:pt modelId="{06773D24-A227-48E1-85F9-728BC1B5B6F8}" type="pres">
      <dgm:prSet presAssocID="{9081B3A0-C6DD-4444-9F52-A40C89C7AF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C6600D2-0EBF-4721-9CD0-A51E62FB63F8}" type="pres">
      <dgm:prSet presAssocID="{53E091DC-D630-4E12-A735-CC9BC67CE0FE}" presName="centerShape" presStyleLbl="node0" presStyleIdx="0" presStyleCnt="1"/>
      <dgm:spPr/>
      <dgm:t>
        <a:bodyPr/>
        <a:lstStyle/>
        <a:p>
          <a:endParaRPr lang="uk-UA"/>
        </a:p>
      </dgm:t>
    </dgm:pt>
    <dgm:pt modelId="{18DC1539-73B3-4CCE-8DCA-26D3CEFDC289}" type="pres">
      <dgm:prSet presAssocID="{5E2C2E22-D450-4E63-8DA9-706552D82FA7}" presName="parTrans" presStyleLbl="sibTrans2D1" presStyleIdx="0" presStyleCnt="4"/>
      <dgm:spPr/>
      <dgm:t>
        <a:bodyPr/>
        <a:lstStyle/>
        <a:p>
          <a:endParaRPr lang="uk-UA"/>
        </a:p>
      </dgm:t>
    </dgm:pt>
    <dgm:pt modelId="{7C46C800-A91A-4567-80CE-082FF67441CE}" type="pres">
      <dgm:prSet presAssocID="{5E2C2E22-D450-4E63-8DA9-706552D82FA7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E833230E-01CA-40B5-B4DF-9F3DC6BC2733}" type="pres">
      <dgm:prSet presAssocID="{B586C203-638A-4EBE-AE24-EBAA09BBB0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F291-60C9-4E4B-9D64-3B7ED24F9F47}" type="pres">
      <dgm:prSet presAssocID="{24488744-9251-43C7-A24E-E7EE86A3F0E7}" presName="parTrans" presStyleLbl="sibTrans2D1" presStyleIdx="1" presStyleCnt="4"/>
      <dgm:spPr/>
      <dgm:t>
        <a:bodyPr/>
        <a:lstStyle/>
        <a:p>
          <a:endParaRPr lang="uk-UA"/>
        </a:p>
      </dgm:t>
    </dgm:pt>
    <dgm:pt modelId="{3557E040-D561-4659-9CEE-F538C16B7944}" type="pres">
      <dgm:prSet presAssocID="{24488744-9251-43C7-A24E-E7EE86A3F0E7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D4F2EFB3-0CD1-447E-B27F-374633FC6817}" type="pres">
      <dgm:prSet presAssocID="{D938AE47-438E-4EA4-90C0-CEDB171F1D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5E8090-04E4-48B6-92F4-3F663B4E858A}" type="pres">
      <dgm:prSet presAssocID="{AFF0F161-EA65-401F-98A3-0EC656DCC7EC}" presName="parTrans" presStyleLbl="sibTrans2D1" presStyleIdx="2" presStyleCnt="4"/>
      <dgm:spPr/>
      <dgm:t>
        <a:bodyPr/>
        <a:lstStyle/>
        <a:p>
          <a:endParaRPr lang="uk-UA"/>
        </a:p>
      </dgm:t>
    </dgm:pt>
    <dgm:pt modelId="{1F5EDE5D-F84F-4DC6-9126-3E6FA1AFBAB7}" type="pres">
      <dgm:prSet presAssocID="{AFF0F161-EA65-401F-98A3-0EC656DCC7EC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782DC813-87C4-4B02-9289-E93F9E76D875}" type="pres">
      <dgm:prSet presAssocID="{D3304E0C-C57C-428A-9729-15718F0894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1981-A6F0-4D0F-95D2-754FC813BB3A}" type="pres">
      <dgm:prSet presAssocID="{7912FDEE-1069-4169-AF24-8AFEC9E21759}" presName="parTrans" presStyleLbl="sibTrans2D1" presStyleIdx="3" presStyleCnt="4"/>
      <dgm:spPr/>
      <dgm:t>
        <a:bodyPr/>
        <a:lstStyle/>
        <a:p>
          <a:endParaRPr lang="uk-UA"/>
        </a:p>
      </dgm:t>
    </dgm:pt>
    <dgm:pt modelId="{7C1E09CA-5A94-418D-945D-BEB181235B5C}" type="pres">
      <dgm:prSet presAssocID="{7912FDEE-1069-4169-AF24-8AFEC9E21759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58B262E3-B377-466E-8ACF-B26528BD9EB5}" type="pres">
      <dgm:prSet presAssocID="{C2EFD947-9B68-4A5C-A827-C152EDAB76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37C91-9EA3-4239-BD6F-7D0CCFB061AC}" type="presOf" srcId="{7912FDEE-1069-4169-AF24-8AFEC9E21759}" destId="{745D1981-A6F0-4D0F-95D2-754FC813BB3A}" srcOrd="0" destOrd="0" presId="urn:microsoft.com/office/officeart/2005/8/layout/radial5"/>
    <dgm:cxn modelId="{9DB4E42F-EF30-4C31-A6A8-50EFACE4155C}" type="presOf" srcId="{9081B3A0-C6DD-4444-9F52-A40C89C7AFF1}" destId="{06773D24-A227-48E1-85F9-728BC1B5B6F8}" srcOrd="0" destOrd="0" presId="urn:microsoft.com/office/officeart/2005/8/layout/radial5"/>
    <dgm:cxn modelId="{DC1DA6F8-8AD2-44D4-B8DA-5AFBF0EA23D8}" type="presOf" srcId="{D3304E0C-C57C-428A-9729-15718F0894E3}" destId="{782DC813-87C4-4B02-9289-E93F9E76D875}" srcOrd="0" destOrd="0" presId="urn:microsoft.com/office/officeart/2005/8/layout/radial5"/>
    <dgm:cxn modelId="{66289D3C-0671-4958-AB92-2B42791D91A3}" type="presOf" srcId="{AFF0F161-EA65-401F-98A3-0EC656DCC7EC}" destId="{1F5EDE5D-F84F-4DC6-9126-3E6FA1AFBAB7}" srcOrd="1" destOrd="0" presId="urn:microsoft.com/office/officeart/2005/8/layout/radial5"/>
    <dgm:cxn modelId="{CCB1D0A7-D06C-437E-A552-947E973054AB}" type="presOf" srcId="{24488744-9251-43C7-A24E-E7EE86A3F0E7}" destId="{85DDF291-60C9-4E4B-9D64-3B7ED24F9F47}" srcOrd="0" destOrd="0" presId="urn:microsoft.com/office/officeart/2005/8/layout/radial5"/>
    <dgm:cxn modelId="{B9F1E55E-755E-4236-B428-9676509E8AF3}" type="presOf" srcId="{53E091DC-D630-4E12-A735-CC9BC67CE0FE}" destId="{5C6600D2-0EBF-4721-9CD0-A51E62FB63F8}" srcOrd="0" destOrd="0" presId="urn:microsoft.com/office/officeart/2005/8/layout/radial5"/>
    <dgm:cxn modelId="{F793F72C-6D66-4E4F-80A6-D8254BA44BE0}" srcId="{53E091DC-D630-4E12-A735-CC9BC67CE0FE}" destId="{D3304E0C-C57C-428A-9729-15718F0894E3}" srcOrd="2" destOrd="0" parTransId="{AFF0F161-EA65-401F-98A3-0EC656DCC7EC}" sibTransId="{10D96422-AB04-4F07-A724-978CEC4A8981}"/>
    <dgm:cxn modelId="{F3E46C7D-C5C3-4255-9B4E-89D3DAD14820}" srcId="{53E091DC-D630-4E12-A735-CC9BC67CE0FE}" destId="{C2EFD947-9B68-4A5C-A827-C152EDAB76F6}" srcOrd="3" destOrd="0" parTransId="{7912FDEE-1069-4169-AF24-8AFEC9E21759}" sibTransId="{A2F9BEEB-00E8-4C89-AE3D-E24065AA5179}"/>
    <dgm:cxn modelId="{52CF18BD-75FB-4EDB-9886-9A0BEA2DA4B0}" type="presOf" srcId="{AFF0F161-EA65-401F-98A3-0EC656DCC7EC}" destId="{285E8090-04E4-48B6-92F4-3F663B4E858A}" srcOrd="0" destOrd="0" presId="urn:microsoft.com/office/officeart/2005/8/layout/radial5"/>
    <dgm:cxn modelId="{AFA07FA8-34D7-4B7C-83FA-214A427AC0CC}" type="presOf" srcId="{C2EFD947-9B68-4A5C-A827-C152EDAB76F6}" destId="{58B262E3-B377-466E-8ACF-B26528BD9EB5}" srcOrd="0" destOrd="0" presId="urn:microsoft.com/office/officeart/2005/8/layout/radial5"/>
    <dgm:cxn modelId="{D339327F-D46E-4161-AB0C-812A2FBC5E89}" type="presOf" srcId="{B586C203-638A-4EBE-AE24-EBAA09BBB07B}" destId="{E833230E-01CA-40B5-B4DF-9F3DC6BC2733}" srcOrd="0" destOrd="0" presId="urn:microsoft.com/office/officeart/2005/8/layout/radial5"/>
    <dgm:cxn modelId="{06B9A30F-E27D-44E7-AAE4-0C6B88B0EFC0}" srcId="{53E091DC-D630-4E12-A735-CC9BC67CE0FE}" destId="{B586C203-638A-4EBE-AE24-EBAA09BBB07B}" srcOrd="0" destOrd="0" parTransId="{5E2C2E22-D450-4E63-8DA9-706552D82FA7}" sibTransId="{A5E1505D-C4D7-4002-9BE5-EFB9C340B2E6}"/>
    <dgm:cxn modelId="{B2D439D7-A754-463B-B6AF-2BCDDA6AC9CA}" srcId="{53E091DC-D630-4E12-A735-CC9BC67CE0FE}" destId="{D938AE47-438E-4EA4-90C0-CEDB171F1D18}" srcOrd="1" destOrd="0" parTransId="{24488744-9251-43C7-A24E-E7EE86A3F0E7}" sibTransId="{7CAAD73B-D348-43BE-B757-015D21F63ABD}"/>
    <dgm:cxn modelId="{B6A58269-7844-4EB0-815D-C9B995EFF691}" type="presOf" srcId="{24488744-9251-43C7-A24E-E7EE86A3F0E7}" destId="{3557E040-D561-4659-9CEE-F538C16B7944}" srcOrd="1" destOrd="0" presId="urn:microsoft.com/office/officeart/2005/8/layout/radial5"/>
    <dgm:cxn modelId="{E7EB523D-5DCE-4583-8DE4-2A9258D767B8}" type="presOf" srcId="{5E2C2E22-D450-4E63-8DA9-706552D82FA7}" destId="{7C46C800-A91A-4567-80CE-082FF67441CE}" srcOrd="1" destOrd="0" presId="urn:microsoft.com/office/officeart/2005/8/layout/radial5"/>
    <dgm:cxn modelId="{EEB276F7-E70B-478D-B725-C56C533E5959}" type="presOf" srcId="{7912FDEE-1069-4169-AF24-8AFEC9E21759}" destId="{7C1E09CA-5A94-418D-945D-BEB181235B5C}" srcOrd="1" destOrd="0" presId="urn:microsoft.com/office/officeart/2005/8/layout/radial5"/>
    <dgm:cxn modelId="{D7275437-DD83-439A-B5B0-57AC8773902A}" srcId="{9081B3A0-C6DD-4444-9F52-A40C89C7AFF1}" destId="{53E091DC-D630-4E12-A735-CC9BC67CE0FE}" srcOrd="0" destOrd="0" parTransId="{BDF989AF-E426-4382-A45A-6EF79C0D162A}" sibTransId="{64FEF071-25A1-42BA-A939-785D1D3F7F8E}"/>
    <dgm:cxn modelId="{B0B6DEFC-B56B-49CB-A4CC-48CF99DBDC56}" type="presOf" srcId="{5E2C2E22-D450-4E63-8DA9-706552D82FA7}" destId="{18DC1539-73B3-4CCE-8DCA-26D3CEFDC289}" srcOrd="0" destOrd="0" presId="urn:microsoft.com/office/officeart/2005/8/layout/radial5"/>
    <dgm:cxn modelId="{DA3CCD91-04C7-449B-A1D4-39978DE9C8D4}" type="presOf" srcId="{D938AE47-438E-4EA4-90C0-CEDB171F1D18}" destId="{D4F2EFB3-0CD1-447E-B27F-374633FC6817}" srcOrd="0" destOrd="0" presId="urn:microsoft.com/office/officeart/2005/8/layout/radial5"/>
    <dgm:cxn modelId="{7171DAF6-A3CF-4EB5-B215-6AF83FFF9C20}" type="presParOf" srcId="{06773D24-A227-48E1-85F9-728BC1B5B6F8}" destId="{5C6600D2-0EBF-4721-9CD0-A51E62FB63F8}" srcOrd="0" destOrd="0" presId="urn:microsoft.com/office/officeart/2005/8/layout/radial5"/>
    <dgm:cxn modelId="{D18DD8B1-6A63-4154-87C1-F7546ADA2669}" type="presParOf" srcId="{06773D24-A227-48E1-85F9-728BC1B5B6F8}" destId="{18DC1539-73B3-4CCE-8DCA-26D3CEFDC289}" srcOrd="1" destOrd="0" presId="urn:microsoft.com/office/officeart/2005/8/layout/radial5"/>
    <dgm:cxn modelId="{5A654C6B-B063-42F3-9B59-65F56046A2AB}" type="presParOf" srcId="{18DC1539-73B3-4CCE-8DCA-26D3CEFDC289}" destId="{7C46C800-A91A-4567-80CE-082FF67441CE}" srcOrd="0" destOrd="0" presId="urn:microsoft.com/office/officeart/2005/8/layout/radial5"/>
    <dgm:cxn modelId="{390382E5-99AD-4B6A-926F-B209CCB21D2A}" type="presParOf" srcId="{06773D24-A227-48E1-85F9-728BC1B5B6F8}" destId="{E833230E-01CA-40B5-B4DF-9F3DC6BC2733}" srcOrd="2" destOrd="0" presId="urn:microsoft.com/office/officeart/2005/8/layout/radial5"/>
    <dgm:cxn modelId="{49B1843E-816B-4D51-A0A7-BBCE8F3BE4D9}" type="presParOf" srcId="{06773D24-A227-48E1-85F9-728BC1B5B6F8}" destId="{85DDF291-60C9-4E4B-9D64-3B7ED24F9F47}" srcOrd="3" destOrd="0" presId="urn:microsoft.com/office/officeart/2005/8/layout/radial5"/>
    <dgm:cxn modelId="{F436687C-B6E8-4E43-B421-1E16E117F17E}" type="presParOf" srcId="{85DDF291-60C9-4E4B-9D64-3B7ED24F9F47}" destId="{3557E040-D561-4659-9CEE-F538C16B7944}" srcOrd="0" destOrd="0" presId="urn:microsoft.com/office/officeart/2005/8/layout/radial5"/>
    <dgm:cxn modelId="{50815677-C128-498C-85D5-0A91E4662C8D}" type="presParOf" srcId="{06773D24-A227-48E1-85F9-728BC1B5B6F8}" destId="{D4F2EFB3-0CD1-447E-B27F-374633FC6817}" srcOrd="4" destOrd="0" presId="urn:microsoft.com/office/officeart/2005/8/layout/radial5"/>
    <dgm:cxn modelId="{801A433B-A68F-4973-996A-FAE1F0D7AA44}" type="presParOf" srcId="{06773D24-A227-48E1-85F9-728BC1B5B6F8}" destId="{285E8090-04E4-48B6-92F4-3F663B4E858A}" srcOrd="5" destOrd="0" presId="urn:microsoft.com/office/officeart/2005/8/layout/radial5"/>
    <dgm:cxn modelId="{193C2CEA-7CD8-4A05-8109-1DB4790A74AB}" type="presParOf" srcId="{285E8090-04E4-48B6-92F4-3F663B4E858A}" destId="{1F5EDE5D-F84F-4DC6-9126-3E6FA1AFBAB7}" srcOrd="0" destOrd="0" presId="urn:microsoft.com/office/officeart/2005/8/layout/radial5"/>
    <dgm:cxn modelId="{6EC6F0CA-1055-4B20-AFE1-F1045DE2C2C7}" type="presParOf" srcId="{06773D24-A227-48E1-85F9-728BC1B5B6F8}" destId="{782DC813-87C4-4B02-9289-E93F9E76D875}" srcOrd="6" destOrd="0" presId="urn:microsoft.com/office/officeart/2005/8/layout/radial5"/>
    <dgm:cxn modelId="{74ECFF59-CE6B-4811-A578-38AB17B16116}" type="presParOf" srcId="{06773D24-A227-48E1-85F9-728BC1B5B6F8}" destId="{745D1981-A6F0-4D0F-95D2-754FC813BB3A}" srcOrd="7" destOrd="0" presId="urn:microsoft.com/office/officeart/2005/8/layout/radial5"/>
    <dgm:cxn modelId="{B1E17815-99B2-4554-A8CB-29D9F27FCBF7}" type="presParOf" srcId="{745D1981-A6F0-4D0F-95D2-754FC813BB3A}" destId="{7C1E09CA-5A94-418D-945D-BEB181235B5C}" srcOrd="0" destOrd="0" presId="urn:microsoft.com/office/officeart/2005/8/layout/radial5"/>
    <dgm:cxn modelId="{06974F50-86B6-41DD-9452-854D0A53F38A}" type="presParOf" srcId="{06773D24-A227-48E1-85F9-728BC1B5B6F8}" destId="{58B262E3-B377-466E-8ACF-B26528BD9E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600D2-0EBF-4721-9CD0-A51E62FB63F8}">
      <dsp:nvSpPr>
        <dsp:cNvPr id="0" name=""/>
        <dsp:cNvSpPr/>
      </dsp:nvSpPr>
      <dsp:spPr>
        <a:xfrm>
          <a:off x="2777877" y="1916638"/>
          <a:ext cx="1159416" cy="115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Монгольська імперія</a:t>
          </a:r>
          <a:endParaRPr lang="ru-RU" sz="1000" kern="1200" dirty="0"/>
        </a:p>
      </dsp:txBody>
      <dsp:txXfrm>
        <a:off x="2777877" y="1916638"/>
        <a:ext cx="1159416" cy="1159416"/>
      </dsp:txXfrm>
    </dsp:sp>
    <dsp:sp modelId="{18DC1539-73B3-4CCE-8DCA-26D3CEFDC289}">
      <dsp:nvSpPr>
        <dsp:cNvPr id="0" name=""/>
        <dsp:cNvSpPr/>
      </dsp:nvSpPr>
      <dsp:spPr>
        <a:xfrm rot="16200000">
          <a:off x="3234459" y="1494193"/>
          <a:ext cx="246252" cy="39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6200000">
        <a:off x="3234459" y="1494193"/>
        <a:ext cx="246252" cy="394201"/>
      </dsp:txXfrm>
    </dsp:sp>
    <dsp:sp modelId="{E833230E-01CA-40B5-B4DF-9F3DC6BC2733}">
      <dsp:nvSpPr>
        <dsp:cNvPr id="0" name=""/>
        <dsp:cNvSpPr/>
      </dsp:nvSpPr>
      <dsp:spPr>
        <a:xfrm>
          <a:off x="2632950" y="2740"/>
          <a:ext cx="1449270" cy="14492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Держава </a:t>
          </a:r>
          <a:r>
            <a:rPr lang="uk-UA" sz="1000" kern="1200" dirty="0" err="1" smtClean="0"/>
            <a:t>Ільханів</a:t>
          </a:r>
          <a:endParaRPr lang="ru-RU" sz="1000" kern="1200" dirty="0"/>
        </a:p>
      </dsp:txBody>
      <dsp:txXfrm>
        <a:off x="2632950" y="2740"/>
        <a:ext cx="1449270" cy="1449270"/>
      </dsp:txXfrm>
    </dsp:sp>
    <dsp:sp modelId="{85DDF291-60C9-4E4B-9D64-3B7ED24F9F47}">
      <dsp:nvSpPr>
        <dsp:cNvPr id="0" name=""/>
        <dsp:cNvSpPr/>
      </dsp:nvSpPr>
      <dsp:spPr>
        <a:xfrm>
          <a:off x="4039512" y="2299246"/>
          <a:ext cx="246252" cy="39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39512" y="2299246"/>
        <a:ext cx="246252" cy="394201"/>
      </dsp:txXfrm>
    </dsp:sp>
    <dsp:sp modelId="{D4F2EFB3-0CD1-447E-B27F-374633FC6817}">
      <dsp:nvSpPr>
        <dsp:cNvPr id="0" name=""/>
        <dsp:cNvSpPr/>
      </dsp:nvSpPr>
      <dsp:spPr>
        <a:xfrm>
          <a:off x="4401922" y="1771711"/>
          <a:ext cx="1449270" cy="14492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Золота орда</a:t>
          </a:r>
          <a:endParaRPr lang="ru-RU" sz="1000" kern="1200" dirty="0"/>
        </a:p>
      </dsp:txBody>
      <dsp:txXfrm>
        <a:off x="4401922" y="1771711"/>
        <a:ext cx="1449270" cy="1449270"/>
      </dsp:txXfrm>
    </dsp:sp>
    <dsp:sp modelId="{285E8090-04E4-48B6-92F4-3F663B4E858A}">
      <dsp:nvSpPr>
        <dsp:cNvPr id="0" name=""/>
        <dsp:cNvSpPr/>
      </dsp:nvSpPr>
      <dsp:spPr>
        <a:xfrm rot="5400000">
          <a:off x="3234459" y="3104299"/>
          <a:ext cx="246252" cy="39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3234459" y="3104299"/>
        <a:ext cx="246252" cy="394201"/>
      </dsp:txXfrm>
    </dsp:sp>
    <dsp:sp modelId="{782DC813-87C4-4B02-9289-E93F9E76D875}">
      <dsp:nvSpPr>
        <dsp:cNvPr id="0" name=""/>
        <dsp:cNvSpPr/>
      </dsp:nvSpPr>
      <dsp:spPr>
        <a:xfrm>
          <a:off x="2632950" y="3540683"/>
          <a:ext cx="1449270" cy="14492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err="1" smtClean="0"/>
            <a:t>Чагатайський</a:t>
          </a:r>
          <a:r>
            <a:rPr lang="uk-UA" sz="1000" kern="1200" dirty="0" smtClean="0"/>
            <a:t> улус</a:t>
          </a:r>
          <a:endParaRPr lang="ru-RU" sz="1000" kern="1200" dirty="0"/>
        </a:p>
      </dsp:txBody>
      <dsp:txXfrm>
        <a:off x="2632950" y="3540683"/>
        <a:ext cx="1449270" cy="1449270"/>
      </dsp:txXfrm>
    </dsp:sp>
    <dsp:sp modelId="{745D1981-A6F0-4D0F-95D2-754FC813BB3A}">
      <dsp:nvSpPr>
        <dsp:cNvPr id="0" name=""/>
        <dsp:cNvSpPr/>
      </dsp:nvSpPr>
      <dsp:spPr>
        <a:xfrm rot="10800000">
          <a:off x="2429406" y="2299246"/>
          <a:ext cx="246252" cy="39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429406" y="2299246"/>
        <a:ext cx="246252" cy="394201"/>
      </dsp:txXfrm>
    </dsp:sp>
    <dsp:sp modelId="{58B262E3-B377-466E-8ACF-B26528BD9EB5}">
      <dsp:nvSpPr>
        <dsp:cNvPr id="0" name=""/>
        <dsp:cNvSpPr/>
      </dsp:nvSpPr>
      <dsp:spPr>
        <a:xfrm>
          <a:off x="863979" y="1771711"/>
          <a:ext cx="1449270" cy="14492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Імперія Юань</a:t>
          </a:r>
          <a:endParaRPr lang="ru-RU" sz="1000" kern="1200" dirty="0"/>
        </a:p>
      </dsp:txBody>
      <dsp:txXfrm>
        <a:off x="863979" y="1771711"/>
        <a:ext cx="1449270" cy="1449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6F037-BCE7-4081-B815-210D988F0B88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BE59-6D29-4D9E-B27A-CC8D441F5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BE59-6D29-4D9E-B27A-CC8D441F59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458200" cy="128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Монголи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inopoisk.ru-Mongol-853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7143800" cy="464942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Монголо-татарська навала на </a:t>
            </a:r>
            <a:r>
              <a:rPr lang="uk-UA" dirty="0" err="1" smtClean="0"/>
              <a:t>русь</a:t>
            </a:r>
            <a:endParaRPr lang="ru-RU" dirty="0"/>
          </a:p>
        </p:txBody>
      </p:sp>
      <p:pic>
        <p:nvPicPr>
          <p:cNvPr id="4" name="Содержимое 3" descr="mongol-the-rise-of-genghis-khan-800-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729442" cy="44834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207170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Перший великий контакт </a:t>
            </a:r>
            <a:r>
              <a:rPr lang="uk-UA" sz="2200" dirty="0" smtClean="0"/>
              <a:t>між</a:t>
            </a:r>
            <a:r>
              <a:rPr lang="ru-RU" sz="2200" dirty="0" smtClean="0"/>
              <a:t> </a:t>
            </a:r>
            <a:r>
              <a:rPr lang="uk-UA" sz="2200" dirty="0" smtClean="0"/>
              <a:t>монголами і русичами відбувся на території сучасної Донецької області - Битва на Калці (31 травня 1223). Битва закінчилася перемогою монголів, які вщент розгромили русько-половецькі загони. У битві загинуло багато князів і родовитих бояр південної і центральної Русі.</a:t>
            </a:r>
            <a:endParaRPr lang="uk-UA" sz="2200" dirty="0"/>
          </a:p>
        </p:txBody>
      </p:sp>
      <p:pic>
        <p:nvPicPr>
          <p:cNvPr id="4" name="Рисунок 3" descr="2a9876e-mong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71810"/>
            <a:ext cx="5143536" cy="341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81110"/>
          </a:xfrm>
        </p:spPr>
        <p:txBody>
          <a:bodyPr/>
          <a:lstStyle/>
          <a:p>
            <a:pPr algn="ctr"/>
            <a:r>
              <a:rPr lang="uk-UA" dirty="0" smtClean="0"/>
              <a:t>Битва на річці </a:t>
            </a:r>
            <a:r>
              <a:rPr lang="uk-UA" dirty="0" err="1" smtClean="0"/>
              <a:t>калка</a:t>
            </a:r>
            <a:endParaRPr lang="ru-RU" dirty="0"/>
          </a:p>
        </p:txBody>
      </p:sp>
      <p:pic>
        <p:nvPicPr>
          <p:cNvPr id="4" name="Содержимое 3" descr="Bytva_na_Kal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215106" cy="4283858"/>
          </a:xfrm>
        </p:spPr>
      </p:pic>
      <p:sp>
        <p:nvSpPr>
          <p:cNvPr id="5" name="TextBox 4"/>
          <p:cNvSpPr txBox="1"/>
          <p:nvPr/>
        </p:nvSpPr>
        <p:spPr>
          <a:xfrm>
            <a:off x="357158" y="542926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Кияни</a:t>
            </a:r>
            <a:r>
              <a:rPr lang="ru-RU" dirty="0" smtClean="0"/>
              <a:t> Мстислава Романовича; 2) </a:t>
            </a:r>
            <a:r>
              <a:rPr lang="ru-RU" dirty="0" err="1" smtClean="0"/>
              <a:t>Чернігівці</a:t>
            </a:r>
            <a:r>
              <a:rPr lang="ru-RU" dirty="0" smtClean="0"/>
              <a:t> Мстислава </a:t>
            </a:r>
            <a:r>
              <a:rPr lang="ru-RU" dirty="0" err="1" smtClean="0"/>
              <a:t>Святославича</a:t>
            </a:r>
            <a:r>
              <a:rPr lang="ru-RU" dirty="0" smtClean="0"/>
              <a:t>; 3) </a:t>
            </a:r>
            <a:r>
              <a:rPr lang="ru-RU" dirty="0" err="1" smtClean="0"/>
              <a:t>Курчани</a:t>
            </a:r>
            <a:r>
              <a:rPr lang="ru-RU" dirty="0" smtClean="0"/>
              <a:t> Олега </a:t>
            </a:r>
            <a:r>
              <a:rPr lang="ru-RU" dirty="0" err="1" smtClean="0"/>
              <a:t>Святославича</a:t>
            </a:r>
            <a:r>
              <a:rPr lang="ru-RU" dirty="0" smtClean="0"/>
              <a:t>; 4) </a:t>
            </a:r>
            <a:r>
              <a:rPr lang="ru-RU" dirty="0" err="1" smtClean="0"/>
              <a:t>Галичани</a:t>
            </a:r>
            <a:r>
              <a:rPr lang="ru-RU" dirty="0" smtClean="0"/>
              <a:t> Мстислава </a:t>
            </a:r>
            <a:r>
              <a:rPr lang="ru-RU" dirty="0" err="1" smtClean="0"/>
              <a:t>Удатного</a:t>
            </a:r>
            <a:r>
              <a:rPr lang="ru-RU" dirty="0" smtClean="0"/>
              <a:t>; 5) </a:t>
            </a:r>
            <a:r>
              <a:rPr lang="ru-RU" dirty="0" err="1" smtClean="0"/>
              <a:t>Волинці</a:t>
            </a:r>
            <a:r>
              <a:rPr lang="ru-RU" dirty="0" smtClean="0"/>
              <a:t> Данила Романовича; 6) </a:t>
            </a:r>
            <a:r>
              <a:rPr lang="ru-RU" dirty="0" err="1" smtClean="0"/>
              <a:t>Половці</a:t>
            </a:r>
            <a:r>
              <a:rPr lang="ru-RU" dirty="0" smtClean="0"/>
              <a:t> </a:t>
            </a:r>
            <a:r>
              <a:rPr lang="ru-RU" dirty="0" err="1" smtClean="0"/>
              <a:t>Яруна</a:t>
            </a:r>
            <a:r>
              <a:rPr lang="ru-RU" dirty="0" smtClean="0"/>
              <a:t>; 7) </a:t>
            </a:r>
            <a:r>
              <a:rPr lang="ru-RU" dirty="0" err="1" smtClean="0"/>
              <a:t>Монголи</a:t>
            </a:r>
            <a:r>
              <a:rPr lang="ru-RU" dirty="0" smtClean="0"/>
              <a:t> </a:t>
            </a:r>
            <a:r>
              <a:rPr lang="ru-RU" dirty="0" err="1" smtClean="0"/>
              <a:t>Субедея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Джебе</a:t>
            </a:r>
            <a:r>
              <a:rPr lang="ru-RU" dirty="0" smtClean="0"/>
              <a:t>; 8) </a:t>
            </a:r>
            <a:r>
              <a:rPr lang="ru-RU" dirty="0" err="1" smtClean="0"/>
              <a:t>Бродники</a:t>
            </a:r>
            <a:r>
              <a:rPr lang="ru-RU" dirty="0" smtClean="0"/>
              <a:t> </a:t>
            </a:r>
            <a:r>
              <a:rPr lang="ru-RU" dirty="0" err="1" smtClean="0"/>
              <a:t>Плоскині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200" dirty="0" smtClean="0"/>
              <a:t>Русь зазнала Монголо-татарської навали в 1237—1241 роках. Протягом зими 1237—1238 років військо Монгольської імперії завоювало Рязанське та </a:t>
            </a:r>
            <a:r>
              <a:rPr lang="uk-UA" sz="2200" dirty="0" err="1" smtClean="0"/>
              <a:t>Владимиро-Суздальське</a:t>
            </a:r>
            <a:r>
              <a:rPr lang="uk-UA" sz="2200" dirty="0" smtClean="0"/>
              <a:t> князівства та всі Північно-Східні землі Київської Русі. У 1239 році монголи оволоділи Переяславом Руським і Черніговом, а в грудні 1240 року штурмом здобули Київ і майже повністю зруйнували його Горішнє місто. Протягом наступного 1241 року були завойовані Галицька та Волинська землі.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ytva_na_Kal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039" y="1142984"/>
            <a:ext cx="5919961" cy="4643470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2786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Розквіт Монгольської імперії. У межах імперії знаходилися такі сучасні країни: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Китай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Казахстан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Киргизстан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Узбекистан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Пакистан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Афганістан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Туркменістан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Іран та інші азіатські країни.</a:t>
            </a:r>
          </a:p>
          <a:p>
            <a:pPr marL="342900" indent="-342900">
              <a:buAutoNum type="arabicParenR"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600076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Також значна частина Туреччини та Росії, уся Україна, більша частина Польщі і т.д.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1260—1269 роки </a:t>
            </a:r>
            <a:r>
              <a:rPr lang="uk-UA" dirty="0" smtClean="0"/>
              <a:t>вважаються</a:t>
            </a:r>
            <a:r>
              <a:rPr lang="ru-RU" dirty="0" smtClean="0"/>
              <a:t> </a:t>
            </a:r>
            <a:r>
              <a:rPr lang="uk-UA" dirty="0" smtClean="0"/>
              <a:t>періодом</a:t>
            </a:r>
            <a:r>
              <a:rPr lang="ru-RU" dirty="0" smtClean="0"/>
              <a:t> </a:t>
            </a:r>
            <a:r>
              <a:rPr lang="uk-UA" dirty="0" smtClean="0"/>
              <a:t>розпаду</a:t>
            </a:r>
            <a:r>
              <a:rPr lang="ru-RU" dirty="0" smtClean="0"/>
              <a:t> </a:t>
            </a:r>
            <a:r>
              <a:rPr lang="uk-UA" dirty="0" smtClean="0"/>
              <a:t>Монгольської</a:t>
            </a:r>
            <a:r>
              <a:rPr lang="ru-RU" dirty="0" smtClean="0"/>
              <a:t> </a:t>
            </a:r>
            <a:r>
              <a:rPr lang="uk-UA" dirty="0" smtClean="0"/>
              <a:t>імперії.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2614602" cy="1143009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1571612"/>
          <a:ext cx="6715172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Золота орда</a:t>
            </a:r>
            <a:endParaRPr lang="ru-RU" dirty="0"/>
          </a:p>
        </p:txBody>
      </p:sp>
      <p:pic>
        <p:nvPicPr>
          <p:cNvPr id="4" name="Содержимое 3" descr="800px-Golden_Horde_1389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6363391" cy="4525962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1142984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Золота Орда - складова частина Монгольської імперії, заснованої Чингізханом, яку отримав у спадок його онук Батий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571745"/>
            <a:ext cx="2000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Початком розпаду Золотої орди стала Куликовська битва</a:t>
            </a:r>
            <a:r>
              <a:rPr lang="ru-RU" sz="2200" dirty="0" smtClean="0"/>
              <a:t>, яка </a:t>
            </a:r>
            <a:r>
              <a:rPr lang="uk-UA" sz="2200" dirty="0" smtClean="0"/>
              <a:t>відбулася</a:t>
            </a:r>
            <a:r>
              <a:rPr lang="ru-RU" sz="2200" dirty="0" smtClean="0"/>
              <a:t> 8 </a:t>
            </a:r>
            <a:r>
              <a:rPr lang="uk-UA" sz="2200" dirty="0" smtClean="0"/>
              <a:t>вересня</a:t>
            </a:r>
            <a:r>
              <a:rPr lang="ru-RU" sz="2200" dirty="0" smtClean="0"/>
              <a:t> 1380.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Чагатайський</a:t>
            </a:r>
            <a:r>
              <a:rPr lang="ru-RU" dirty="0" smtClean="0"/>
              <a:t> улус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3409944" cy="5286411"/>
          </a:xfrm>
        </p:spPr>
        <p:txBody>
          <a:bodyPr>
            <a:normAutofit fontScale="92500"/>
          </a:bodyPr>
          <a:lstStyle/>
          <a:p>
            <a:r>
              <a:rPr lang="ru-RU" sz="2200" dirty="0" err="1" smtClean="0"/>
              <a:t>Чагатайський</a:t>
            </a:r>
            <a:r>
              <a:rPr lang="ru-RU" sz="2200" dirty="0" smtClean="0"/>
              <a:t> улус - </a:t>
            </a:r>
            <a:r>
              <a:rPr lang="ru-RU" sz="2200" dirty="0" err="1" smtClean="0"/>
              <a:t>загальна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назва</a:t>
            </a:r>
            <a:r>
              <a:rPr lang="ru-RU" sz="2200" dirty="0" smtClean="0"/>
              <a:t> </a:t>
            </a:r>
            <a:r>
              <a:rPr lang="ru-RU" sz="2200" dirty="0" err="1" smtClean="0"/>
              <a:t>азіатських</a:t>
            </a:r>
            <a:r>
              <a:rPr lang="ru-RU" sz="2200" dirty="0" smtClean="0"/>
              <a:t> областей,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склали</a:t>
            </a:r>
            <a:r>
              <a:rPr lang="ru-RU" sz="2200" dirty="0" smtClean="0"/>
              <a:t> по </a:t>
            </a:r>
            <a:r>
              <a:rPr lang="ru-RU" sz="2200" dirty="0" err="1" smtClean="0"/>
              <a:t>розділу</a:t>
            </a:r>
            <a:r>
              <a:rPr lang="ru-RU" sz="2200" dirty="0" smtClean="0"/>
              <a:t> 1224 року </a:t>
            </a:r>
            <a:r>
              <a:rPr lang="ru-RU" sz="2200" dirty="0" err="1" smtClean="0"/>
              <a:t>спадкову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частку</a:t>
            </a:r>
            <a:r>
              <a:rPr lang="ru-RU" sz="2200" dirty="0" smtClean="0"/>
              <a:t> </a:t>
            </a:r>
            <a:r>
              <a:rPr lang="ru-RU" sz="2200" dirty="0" err="1" smtClean="0"/>
              <a:t>сина</a:t>
            </a:r>
            <a:r>
              <a:rPr lang="ru-RU" sz="2200" dirty="0" smtClean="0"/>
              <a:t> </a:t>
            </a:r>
            <a:r>
              <a:rPr lang="ru-RU" sz="2200" dirty="0" err="1" smtClean="0"/>
              <a:t>Чингісхана</a:t>
            </a:r>
            <a:r>
              <a:rPr lang="ru-RU" sz="2200" dirty="0" smtClean="0"/>
              <a:t> — </a:t>
            </a:r>
            <a:r>
              <a:rPr lang="ru-RU" sz="2200" dirty="0" err="1" smtClean="0"/>
              <a:t>Чаґатая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будинки</a:t>
            </a:r>
            <a:r>
              <a:rPr lang="ru-RU" sz="2200" dirty="0" smtClean="0"/>
              <a:t>. Включав </a:t>
            </a:r>
            <a:r>
              <a:rPr lang="ru-RU" sz="2200" dirty="0" err="1" smtClean="0"/>
              <a:t>Мавераннахр</a:t>
            </a:r>
            <a:r>
              <a:rPr lang="ru-RU" sz="2200" dirty="0" smtClean="0"/>
              <a:t>, </a:t>
            </a:r>
            <a:r>
              <a:rPr lang="ru-RU" sz="2200" dirty="0" err="1" smtClean="0"/>
              <a:t>Семиріччя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Кашгар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Період</a:t>
            </a:r>
            <a:r>
              <a:rPr lang="ru-RU" sz="2200" dirty="0" smtClean="0"/>
              <a:t> </a:t>
            </a:r>
            <a:r>
              <a:rPr lang="ru-RU" sz="2200" dirty="0" err="1" smtClean="0"/>
              <a:t>феодальної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роздробленості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міжусобні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в </a:t>
            </a:r>
            <a:r>
              <a:rPr lang="ru-RU" sz="2200" dirty="0" err="1" smtClean="0"/>
              <a:t>Середній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Азії</a:t>
            </a:r>
            <a:r>
              <a:rPr lang="ru-RU" sz="2200" dirty="0" smtClean="0"/>
              <a:t> привели до </a:t>
            </a:r>
            <a:r>
              <a:rPr lang="ru-RU" sz="2200" dirty="0" err="1" smtClean="0"/>
              <a:t>падіння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Чагатайська</a:t>
            </a:r>
            <a:r>
              <a:rPr lang="ru-RU" sz="2200" dirty="0" smtClean="0"/>
              <a:t> улусу до початку XVI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 descr="753px-Chagatai_Khanate_late_13th_century_locator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881" y="2500306"/>
            <a:ext cx="5232119" cy="416901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Імперія</a:t>
            </a:r>
            <a:r>
              <a:rPr lang="ru-RU" dirty="0" smtClean="0"/>
              <a:t> Юань</a:t>
            </a:r>
            <a:endParaRPr lang="ru-RU" dirty="0"/>
          </a:p>
        </p:txBody>
      </p:sp>
      <p:pic>
        <p:nvPicPr>
          <p:cNvPr id="4" name="Содержимое 3" descr="Yuen_Dynasty_1_2_9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00306"/>
            <a:ext cx="4133761" cy="3992499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3857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Династія Юань - імператорська династія в </a:t>
            </a:r>
            <a:r>
              <a:rPr lang="ru-RU" sz="2200" dirty="0" err="1" smtClean="0"/>
              <a:t>Монголії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Китаї</a:t>
            </a:r>
            <a:r>
              <a:rPr lang="ru-RU" sz="2200" dirty="0" smtClean="0"/>
              <a:t> 13 — 14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монгольського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походження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Постала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проголошення</a:t>
            </a:r>
            <a:r>
              <a:rPr lang="ru-RU" sz="2200" dirty="0" smtClean="0"/>
              <a:t> хана </a:t>
            </a:r>
            <a:r>
              <a:rPr lang="ru-RU" sz="2200" dirty="0" err="1" smtClean="0"/>
              <a:t>Хубілая</a:t>
            </a:r>
            <a:r>
              <a:rPr lang="ru-RU" sz="2200" dirty="0" smtClean="0"/>
              <a:t> </a:t>
            </a:r>
            <a:r>
              <a:rPr lang="ru-RU" sz="2200" dirty="0" err="1" smtClean="0"/>
              <a:t>Імператором</a:t>
            </a:r>
            <a:r>
              <a:rPr lang="ru-RU" sz="2200" dirty="0" smtClean="0"/>
              <a:t> у 1271 </a:t>
            </a:r>
            <a:r>
              <a:rPr lang="ru-RU" sz="2200" dirty="0" err="1" smtClean="0"/>
              <a:t>році</a:t>
            </a:r>
            <a:endParaRPr lang="ru-RU" sz="2200" dirty="0" smtClean="0"/>
          </a:p>
          <a:p>
            <a:endParaRPr lang="uk-UA" sz="2200" dirty="0" smtClean="0"/>
          </a:p>
          <a:p>
            <a:r>
              <a:rPr lang="ru-RU" sz="2200" dirty="0" smtClean="0"/>
              <a:t>У 1368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в </a:t>
            </a:r>
            <a:r>
              <a:rPr lang="ru-RU" sz="2200" dirty="0" err="1" smtClean="0"/>
              <a:t>результаті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повстання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червоних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пов'язок</a:t>
            </a:r>
            <a:r>
              <a:rPr lang="ru-RU" sz="2200" dirty="0" smtClean="0"/>
              <a:t> на </a:t>
            </a:r>
            <a:r>
              <a:rPr lang="ru-RU" sz="2200" dirty="0" err="1" smtClean="0"/>
              <a:t>території</a:t>
            </a:r>
            <a:r>
              <a:rPr lang="ru-RU" sz="2200" dirty="0" smtClean="0"/>
              <a:t> Китаю </a:t>
            </a:r>
            <a:r>
              <a:rPr lang="ru-RU" sz="2200" dirty="0" err="1" smtClean="0"/>
              <a:t>імперія</a:t>
            </a:r>
            <a:r>
              <a:rPr lang="ru-RU" sz="2200" dirty="0" smtClean="0"/>
              <a:t> впала.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Держава </a:t>
            </a:r>
            <a:r>
              <a:rPr lang="ru-RU" dirty="0" err="1" smtClean="0"/>
              <a:t>Ільханів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Ільхани</a:t>
            </a:r>
            <a:r>
              <a:rPr lang="ru-RU" sz="2200" dirty="0" smtClean="0"/>
              <a:t> (</a:t>
            </a:r>
            <a:r>
              <a:rPr lang="ru-RU" sz="2200" dirty="0" err="1" smtClean="0"/>
              <a:t>Хулагуїди</a:t>
            </a:r>
            <a:r>
              <a:rPr lang="ru-RU" sz="2200" dirty="0" smtClean="0"/>
              <a:t>) — </a:t>
            </a:r>
            <a:r>
              <a:rPr lang="ru-RU" sz="2200" dirty="0" err="1" smtClean="0"/>
              <a:t>монгольська</a:t>
            </a:r>
            <a:r>
              <a:rPr lang="ru-RU" sz="2200" dirty="0" smtClean="0"/>
              <a:t> династія </a:t>
            </a:r>
            <a:r>
              <a:rPr lang="ru-RU" sz="2200" dirty="0" err="1" smtClean="0"/>
              <a:t>що</a:t>
            </a:r>
            <a:r>
              <a:rPr lang="ru-RU" sz="2200" dirty="0" smtClean="0"/>
              <a:t> правила на </a:t>
            </a:r>
            <a:r>
              <a:rPr lang="ru-RU" sz="2200" dirty="0" err="1" smtClean="0"/>
              <a:t>Близькому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Середньому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Сході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середині</a:t>
            </a:r>
            <a:r>
              <a:rPr lang="ru-RU" sz="2200" dirty="0" smtClean="0"/>
              <a:t> XIII — до </a:t>
            </a:r>
            <a:r>
              <a:rPr lang="ru-RU" sz="2200" dirty="0" err="1" smtClean="0"/>
              <a:t>середині</a:t>
            </a:r>
            <a:r>
              <a:rPr lang="ru-RU" sz="2200" dirty="0" smtClean="0"/>
              <a:t> XIV </a:t>
            </a:r>
            <a:r>
              <a:rPr lang="ru-RU" sz="2200" dirty="0" err="1" smtClean="0"/>
              <a:t>століть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 descr="Ilkhanate_in_1256–13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500306"/>
            <a:ext cx="5579582" cy="385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928934"/>
            <a:ext cx="21431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Заснована</a:t>
            </a:r>
            <a:r>
              <a:rPr lang="ru-RU" sz="2200" dirty="0" smtClean="0"/>
              <a:t> в 1256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при </a:t>
            </a:r>
            <a:r>
              <a:rPr lang="ru-RU" sz="2200" dirty="0" err="1" smtClean="0"/>
              <a:t>пануванні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монголів</a:t>
            </a:r>
            <a:r>
              <a:rPr lang="ru-RU" sz="2200" dirty="0" smtClean="0"/>
              <a:t> держава </a:t>
            </a:r>
            <a:r>
              <a:rPr lang="ru-RU" sz="2200" dirty="0" err="1" smtClean="0"/>
              <a:t>ільханів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протрималася</a:t>
            </a:r>
            <a:r>
              <a:rPr lang="ru-RU" sz="2200" dirty="0" smtClean="0"/>
              <a:t> до 1353 року.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Спосіб життя кочівників робив монголів особливо пристосованими до військової служби.  Вони з раннього дитинства вчилися їздити верхи та стріляти з лука. У них не б</a:t>
            </a:r>
            <a:r>
              <a:rPr lang="ru-RU" dirty="0" smtClean="0"/>
              <a:t>у</a:t>
            </a:r>
            <a:r>
              <a:rPr lang="uk-UA" dirty="0" err="1" smtClean="0"/>
              <a:t>ло</a:t>
            </a:r>
            <a:r>
              <a:rPr lang="uk-UA" dirty="0" smtClean="0"/>
              <a:t> домівок та міст, вони завжди були у русі. Із усіх занять монголи цінували  лише полювання та війну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525963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Монголи – за декілька століть перетворилися з кочового народу на  панівну середньовічну державу. </a:t>
            </a:r>
            <a:r>
              <a:rPr lang="ru-RU" sz="2200" dirty="0" smtClean="0"/>
              <a:t>На 1405 </a:t>
            </a:r>
            <a:r>
              <a:rPr lang="uk-UA" sz="2200" dirty="0" smtClean="0"/>
              <a:t>рік</a:t>
            </a:r>
            <a:r>
              <a:rPr lang="ru-RU" sz="2200" dirty="0" smtClean="0"/>
              <a:t> </a:t>
            </a:r>
            <a:r>
              <a:rPr lang="uk-UA" sz="2200" dirty="0" smtClean="0"/>
              <a:t>її</a:t>
            </a:r>
            <a:r>
              <a:rPr lang="ru-RU" sz="2200" dirty="0" smtClean="0"/>
              <a:t> </a:t>
            </a:r>
            <a:r>
              <a:rPr lang="uk-UA" sz="2200" dirty="0" smtClean="0"/>
              <a:t>площа</a:t>
            </a:r>
            <a:r>
              <a:rPr lang="ru-RU" sz="2200" dirty="0" smtClean="0"/>
              <a:t> становила 33 </a:t>
            </a:r>
            <a:r>
              <a:rPr lang="uk-UA" sz="2200" dirty="0" smtClean="0"/>
              <a:t>мільйони</a:t>
            </a:r>
            <a:r>
              <a:rPr lang="ru-RU" sz="2200" dirty="0" smtClean="0"/>
              <a:t> км2 — </a:t>
            </a:r>
            <a:r>
              <a:rPr lang="uk-UA" sz="2200" dirty="0" smtClean="0"/>
              <a:t>четверту частину суші планети</a:t>
            </a:r>
            <a:r>
              <a:rPr lang="ru-RU" sz="2200" dirty="0" smtClean="0"/>
              <a:t> Земля. Але через </a:t>
            </a:r>
            <a:r>
              <a:rPr lang="uk-UA" sz="2200" dirty="0" smtClean="0"/>
              <a:t>феодальні</a:t>
            </a:r>
            <a:r>
              <a:rPr lang="ru-RU" sz="2200" dirty="0" smtClean="0"/>
              <a:t> </a:t>
            </a:r>
            <a:r>
              <a:rPr lang="uk-UA" sz="2200" dirty="0" smtClean="0"/>
              <a:t>міжусобиці</a:t>
            </a:r>
            <a:r>
              <a:rPr lang="ru-RU" sz="2200" dirty="0" smtClean="0"/>
              <a:t> та </a:t>
            </a:r>
            <a:r>
              <a:rPr lang="uk-UA" sz="2200" dirty="0" smtClean="0"/>
              <a:t>повстання</a:t>
            </a:r>
            <a:r>
              <a:rPr lang="ru-RU" sz="2200" dirty="0" smtClean="0"/>
              <a:t> </a:t>
            </a:r>
            <a:r>
              <a:rPr lang="uk-UA" sz="2200" dirty="0" smtClean="0"/>
              <a:t>підкорених народів</a:t>
            </a:r>
            <a:r>
              <a:rPr lang="ru-RU" sz="2200" dirty="0" smtClean="0"/>
              <a:t> </a:t>
            </a:r>
            <a:r>
              <a:rPr lang="uk-UA" sz="2200" dirty="0" smtClean="0"/>
              <a:t>імперія швидко розпалася...</a:t>
            </a:r>
          </a:p>
          <a:p>
            <a:r>
              <a:rPr lang="uk-UA" sz="2200" dirty="0" smtClean="0"/>
              <a:t>Монгольська армія – буда найпотужнішою армією свого часу.</a:t>
            </a:r>
            <a:endParaRPr lang="ru-RU" sz="2200" dirty="0"/>
          </a:p>
        </p:txBody>
      </p:sp>
      <p:pic>
        <p:nvPicPr>
          <p:cNvPr id="5" name="Рисунок 4" descr="mong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221" y="3643314"/>
            <a:ext cx="4270021" cy="28548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80405"/>
            <a:ext cx="4143404" cy="314898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6072230" cy="457203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Монголи були середнього зросту з тонкою талією. Їх зачіска була на зразок підкови. У монголів було прийнято, що полонені повинні воювати у їх війську, тому вони одягалися за </a:t>
            </a:r>
            <a:r>
              <a:rPr lang="uk-UA" sz="2800" dirty="0" err="1" smtClean="0"/>
              <a:t>монгольским</a:t>
            </a:r>
            <a:r>
              <a:rPr lang="uk-UA" sz="2800" dirty="0" smtClean="0"/>
              <a:t> прикладом, робили такі ж зачіски. Ворогам здавалося, що монгольське військо зростає з кожним днем!</a:t>
            </a:r>
            <a:endParaRPr lang="ru-RU" sz="2800" dirty="0"/>
          </a:p>
        </p:txBody>
      </p:sp>
      <p:pic>
        <p:nvPicPr>
          <p:cNvPr id="4" name="Рисунок 3" descr="kinopoisk.ru-Mongol-853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834" y="1428737"/>
            <a:ext cx="2824851" cy="464347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000" dirty="0" smtClean="0"/>
              <a:t>Монгольська армію була самою незвичайною ще й тому, що  платили за службу не солдатам, а навпаки, воїни повинні були повинні щорічно виплачувати данину своєму начальнику. </a:t>
            </a:r>
            <a:endParaRPr lang="ru-RU" sz="3000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500438"/>
            <a:ext cx="4414850" cy="291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5786478" cy="492922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Монгольська армія цілковито складалася з кінноти. Монголи йшли в бій у чому проводили все життя, тобто в простій одежі, лиш деякі забезпечені воїни мали обладунки, саме ці воїни складали еліту війська і були головною ударною силою. Не залежно від статусу воїна кожен мав: лук та 18 – 25 стріл, ніж, шило з нитками, декілька мотузок довжиною по 10 метрів для зв'язування полонених, та шкіряний мішечок для води і звичайно запас харчів – зазвичай це були сухарі. </a:t>
            </a:r>
            <a:endParaRPr lang="ru-RU" sz="2400" dirty="0"/>
          </a:p>
        </p:txBody>
      </p:sp>
      <p:pic>
        <p:nvPicPr>
          <p:cNvPr id="4" name="Рисунок 3" descr="10249797__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357298"/>
            <a:ext cx="2923413" cy="502861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89020"/>
          </a:xfrm>
        </p:spPr>
        <p:txBody>
          <a:bodyPr>
            <a:noAutofit/>
          </a:bodyPr>
          <a:lstStyle/>
          <a:p>
            <a:r>
              <a:rPr lang="uk-UA" sz="2200" dirty="0" smtClean="0"/>
              <a:t>Майже кожен воїн мав кілька коней, при довгому поході воїни постійно змінювали коней, щоб дати відпочити іншому, через це монгольська армія була наймобільнішою – за день монголи покривали відстань у 90 – 110 км!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14686"/>
            <a:ext cx="3214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Також якщо один з коней гинув, то монголи зазвичай вирізали найкращі шматки м'яса, та клали його під сідло,</a:t>
            </a:r>
            <a:r>
              <a:rPr lang="en-US" sz="2200" dirty="0" smtClean="0"/>
              <a:t> </a:t>
            </a:r>
            <a:r>
              <a:rPr lang="ru-RU" sz="2200" dirty="0" smtClean="0"/>
              <a:t>де </a:t>
            </a:r>
            <a:r>
              <a:rPr lang="uk-UA" sz="2200" dirty="0" smtClean="0"/>
              <a:t>воно</a:t>
            </a:r>
            <a:r>
              <a:rPr lang="ru-RU" sz="2200" dirty="0" smtClean="0"/>
              <a:t> </a:t>
            </a:r>
            <a:r>
              <a:rPr lang="pl-PL" sz="2200" dirty="0" smtClean="0"/>
              <a:t>обв</a:t>
            </a:r>
            <a:r>
              <a:rPr lang="uk-UA" sz="2200" dirty="0" smtClean="0"/>
              <a:t>і</a:t>
            </a:r>
            <a:r>
              <a:rPr lang="pl-PL" sz="2200" dirty="0" smtClean="0"/>
              <a:t>трювалося</a:t>
            </a:r>
            <a:r>
              <a:rPr lang="uk-UA" sz="2200" dirty="0" smtClean="0"/>
              <a:t>, таким чином монголи отримували в'ялене м’ясо.</a:t>
            </a:r>
            <a:endParaRPr lang="ru-RU" sz="2200" dirty="0"/>
          </a:p>
        </p:txBody>
      </p:sp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7" y="3143248"/>
            <a:ext cx="3954867" cy="295093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20" y="1142984"/>
            <a:ext cx="8705880" cy="4429157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Монгольська</a:t>
            </a:r>
            <a:r>
              <a:rPr lang="ru-RU" sz="2200" dirty="0" smtClean="0"/>
              <a:t> тактика бою </a:t>
            </a:r>
            <a:r>
              <a:rPr lang="uk-UA" sz="2200" dirty="0" smtClean="0"/>
              <a:t>складалася</a:t>
            </a:r>
            <a:r>
              <a:rPr lang="ru-RU" sz="2200" dirty="0" smtClean="0"/>
              <a:t> в тому, </a:t>
            </a:r>
            <a:r>
              <a:rPr lang="uk-UA" sz="2200" dirty="0" smtClean="0"/>
              <a:t>щоб засипати ворога стрілами, які монголи влучно пускали і сидячи верхи і навіть у русі! А вже після обстрілу у дезорієнтований стрій ворога вдарити важкою кіннотою. Монголи атакували с диким виттям, що наводило жах на ворогів. </a:t>
            </a:r>
            <a:endParaRPr lang="uk-UA" sz="2200" dirty="0"/>
          </a:p>
        </p:txBody>
      </p:sp>
      <p:pic>
        <p:nvPicPr>
          <p:cNvPr id="4" name="Рисунок 3" descr="2a9876e-mong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1" y="3286124"/>
            <a:ext cx="4170911" cy="30113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4610841" cy="304987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Монгольські завоювання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На початку </a:t>
            </a:r>
            <a:r>
              <a:rPr lang="en-US" sz="2200" dirty="0" smtClean="0"/>
              <a:t>XIII </a:t>
            </a:r>
            <a:r>
              <a:rPr lang="ru-RU" sz="2200" dirty="0" smtClean="0"/>
              <a:t>ст., </a:t>
            </a:r>
            <a:r>
              <a:rPr lang="ru-RU" sz="2200" dirty="0" err="1" smtClean="0"/>
              <a:t>завоювавши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Сибіру</a:t>
            </a:r>
            <a:r>
              <a:rPr lang="ru-RU" sz="2200" dirty="0" smtClean="0"/>
              <a:t>, </a:t>
            </a:r>
            <a:r>
              <a:rPr lang="ru-RU" sz="2200" dirty="0" err="1" smtClean="0"/>
              <a:t>монголи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розпочали</a:t>
            </a:r>
            <a:r>
              <a:rPr lang="ru-RU" sz="2200" dirty="0" smtClean="0"/>
              <a:t> в 1215 р. </a:t>
            </a:r>
            <a:r>
              <a:rPr lang="ru-RU" sz="2200" dirty="0" err="1" smtClean="0"/>
              <a:t>підкорення</a:t>
            </a:r>
            <a:r>
              <a:rPr lang="ru-RU" sz="2200" dirty="0" smtClean="0"/>
              <a:t> Китаю. </a:t>
            </a:r>
            <a:r>
              <a:rPr lang="ru-RU" sz="2200" dirty="0" err="1" smtClean="0"/>
              <a:t>Їм</a:t>
            </a:r>
            <a:r>
              <a:rPr lang="ru-RU" sz="2200" dirty="0" smtClean="0"/>
              <a:t> </a:t>
            </a:r>
            <a:r>
              <a:rPr lang="ru-RU" sz="2200" dirty="0" err="1" smtClean="0"/>
              <a:t>вдалося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захопити</a:t>
            </a:r>
            <a:r>
              <a:rPr lang="ru-RU" sz="2200" dirty="0" smtClean="0"/>
              <a:t> всю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північну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частину</a:t>
            </a:r>
            <a:r>
              <a:rPr lang="ru-RU" sz="2200" dirty="0" smtClean="0"/>
              <a:t>. З Китаю </a:t>
            </a:r>
            <a:r>
              <a:rPr lang="ru-RU" sz="2200" dirty="0" err="1" smtClean="0"/>
              <a:t>монголи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вивезли</a:t>
            </a:r>
            <a:r>
              <a:rPr lang="ru-RU" sz="2200" dirty="0" smtClean="0"/>
              <a:t> </a:t>
            </a:r>
            <a:r>
              <a:rPr lang="ru-RU" sz="2200" dirty="0" err="1" smtClean="0"/>
              <a:t>новітню</a:t>
            </a:r>
            <a:r>
              <a:rPr lang="ru-RU" sz="2200" dirty="0" smtClean="0"/>
              <a:t> для того часу </a:t>
            </a:r>
            <a:r>
              <a:rPr lang="ru-RU" sz="2200" dirty="0" err="1" smtClean="0"/>
              <a:t>військову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техніку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фахівців</a:t>
            </a:r>
            <a:r>
              <a:rPr lang="ru-RU" sz="2200" dirty="0" smtClean="0"/>
              <a:t>. </a:t>
            </a:r>
            <a:r>
              <a:rPr lang="ru-RU" sz="2200" dirty="0" err="1" smtClean="0"/>
              <a:t>Крім</a:t>
            </a:r>
            <a:r>
              <a:rPr lang="ru-RU" sz="2200" dirty="0" smtClean="0"/>
              <a:t> того, </a:t>
            </a:r>
            <a:r>
              <a:rPr lang="ru-RU" sz="2200" dirty="0" err="1" smtClean="0"/>
              <a:t>з</a:t>
            </a:r>
            <a:r>
              <a:rPr lang="ru-RU" sz="2200" dirty="0" smtClean="0"/>
              <a:t> числа </a:t>
            </a:r>
            <a:r>
              <a:rPr lang="ru-RU" sz="2200" dirty="0" err="1" smtClean="0"/>
              <a:t>китайців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отримали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кадри</a:t>
            </a:r>
            <a:r>
              <a:rPr lang="ru-RU" sz="2200" dirty="0" smtClean="0"/>
              <a:t> </a:t>
            </a:r>
            <a:r>
              <a:rPr lang="ru-RU" sz="2200" dirty="0" err="1" smtClean="0"/>
              <a:t>грамотних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досвідчених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чиновників</a:t>
            </a:r>
            <a:r>
              <a:rPr lang="ru-RU" sz="2200" dirty="0" smtClean="0"/>
              <a:t>. У 1219 р. </a:t>
            </a:r>
            <a:r>
              <a:rPr lang="ru-RU" sz="2200" dirty="0" err="1" smtClean="0"/>
              <a:t>війська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Чингісхана</a:t>
            </a:r>
            <a:r>
              <a:rPr lang="ru-RU" sz="2200" dirty="0" smtClean="0"/>
              <a:t> </a:t>
            </a:r>
            <a:r>
              <a:rPr lang="ru-RU" sz="2200" dirty="0" err="1" smtClean="0"/>
              <a:t>вторглися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Середню</a:t>
            </a:r>
            <a:r>
              <a:rPr lang="ru-RU" sz="2200" dirty="0" smtClean="0"/>
              <a:t> </a:t>
            </a:r>
            <a:r>
              <a:rPr lang="ru-RU" sz="2200" dirty="0" err="1" smtClean="0"/>
              <a:t>Азію</a:t>
            </a:r>
            <a:r>
              <a:rPr lang="ru-RU" sz="2200" dirty="0" smtClean="0"/>
              <a:t>. </a:t>
            </a:r>
            <a:r>
              <a:rPr lang="ru-RU" sz="2200" dirty="0" err="1" smtClean="0"/>
              <a:t>Слідом</a:t>
            </a:r>
            <a:r>
              <a:rPr lang="ru-RU" sz="2200" dirty="0" smtClean="0"/>
              <a:t> за </a:t>
            </a:r>
            <a:r>
              <a:rPr lang="ru-RU" sz="2200" dirty="0" err="1" smtClean="0"/>
              <a:t>Середньою</a:t>
            </a:r>
            <a:r>
              <a:rPr lang="ru-RU" sz="2200" dirty="0" smtClean="0"/>
              <a:t> </a:t>
            </a:r>
            <a:r>
              <a:rPr lang="ru-RU" sz="2200" dirty="0" err="1" smtClean="0"/>
              <a:t>Азією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захоплений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Північний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Іран</a:t>
            </a:r>
            <a:r>
              <a:rPr lang="ru-RU" sz="2200" dirty="0" smtClean="0"/>
              <a:t>,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Чингісхана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здійснили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грабіжницький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похід</a:t>
            </a:r>
            <a:r>
              <a:rPr lang="ru-RU" sz="2200" dirty="0" smtClean="0"/>
              <a:t> в </a:t>
            </a:r>
            <a:r>
              <a:rPr lang="ru-RU" sz="2200" dirty="0" err="1" smtClean="0"/>
              <a:t>Закавказзі</a:t>
            </a:r>
            <a:r>
              <a:rPr lang="ru-RU" sz="2200" dirty="0" smtClean="0"/>
              <a:t>. З </a:t>
            </a:r>
            <a:r>
              <a:rPr lang="ru-RU" sz="2200" dirty="0" err="1" smtClean="0"/>
              <a:t>півдня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прийшли</a:t>
            </a:r>
            <a:r>
              <a:rPr lang="ru-RU" sz="2200" dirty="0" smtClean="0"/>
              <a:t> в </a:t>
            </a:r>
            <a:r>
              <a:rPr lang="ru-RU" sz="2200" dirty="0" err="1" smtClean="0"/>
              <a:t>половецькі</a:t>
            </a:r>
            <a:r>
              <a:rPr lang="ru-RU" sz="2200" dirty="0" smtClean="0"/>
              <a:t> степи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розгромили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половців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У 1227 р. помер </a:t>
            </a:r>
            <a:r>
              <a:rPr lang="ru-RU" sz="2200" dirty="0" err="1" smtClean="0"/>
              <a:t>Чингісхан</a:t>
            </a:r>
            <a:r>
              <a:rPr lang="ru-RU" sz="2200" dirty="0" smtClean="0"/>
              <a:t>. Великим ханом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Угедей</a:t>
            </a:r>
            <a:r>
              <a:rPr lang="ru-RU" sz="2200" dirty="0" smtClean="0"/>
              <a:t>,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третій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син</a:t>
            </a:r>
            <a:r>
              <a:rPr lang="ru-RU" sz="2200" dirty="0" smtClean="0"/>
              <a:t>. У 1235 р. 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вирішено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розпочати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завоювання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західних</a:t>
            </a:r>
            <a:r>
              <a:rPr lang="ru-RU" sz="2200" dirty="0" smtClean="0"/>
              <a:t> земель. </a:t>
            </a:r>
            <a:endParaRPr lang="ru-RU" sz="2200" dirty="0"/>
          </a:p>
        </p:txBody>
      </p:sp>
      <p:pic>
        <p:nvPicPr>
          <p:cNvPr id="4" name="Рисунок 3" descr="Mongol.Ho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14686"/>
            <a:ext cx="4953000" cy="320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00438"/>
            <a:ext cx="27146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Цей </a:t>
            </a:r>
            <a:r>
              <a:rPr lang="ru-RU" sz="2200" dirty="0" err="1" smtClean="0"/>
              <a:t>намір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представяв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страшну</a:t>
            </a:r>
            <a:r>
              <a:rPr lang="ru-RU" sz="2200" dirty="0" smtClean="0"/>
              <a:t> </a:t>
            </a:r>
            <a:r>
              <a:rPr lang="ru-RU" sz="2200" dirty="0" err="1" smtClean="0"/>
              <a:t>загрозу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руських</a:t>
            </a:r>
            <a:r>
              <a:rPr lang="ru-RU" sz="2200" dirty="0" smtClean="0"/>
              <a:t> земель. На </a:t>
            </a:r>
            <a:r>
              <a:rPr lang="ru-RU" sz="2200" dirty="0" err="1" smtClean="0"/>
              <a:t>чолі</a:t>
            </a:r>
            <a:r>
              <a:rPr lang="ru-RU" sz="2200" dirty="0" smtClean="0"/>
              <a:t> нового походу став </a:t>
            </a:r>
            <a:r>
              <a:rPr lang="ru-RU" sz="2200" dirty="0" err="1" smtClean="0"/>
              <a:t>племінник</a:t>
            </a:r>
            <a:r>
              <a:rPr lang="ru-RU" sz="2200" dirty="0" smtClean="0"/>
              <a:t> </a:t>
            </a:r>
            <a:r>
              <a:rPr lang="ru-RU" sz="2200" dirty="0" err="1" smtClean="0"/>
              <a:t>Угедея</a:t>
            </a:r>
            <a:r>
              <a:rPr lang="ru-RU" sz="2200" dirty="0" smtClean="0"/>
              <a:t> - Бату (</a:t>
            </a:r>
            <a:r>
              <a:rPr lang="ru-RU" sz="2200" dirty="0" err="1" smtClean="0"/>
              <a:t>Батий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924</Words>
  <Application>Microsoft Office PowerPoint</Application>
  <PresentationFormat>Экран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Монголи</vt:lpstr>
      <vt:lpstr>Слайд 2</vt:lpstr>
      <vt:lpstr>Слайд 3</vt:lpstr>
      <vt:lpstr>Слайд 4</vt:lpstr>
      <vt:lpstr>Слайд 5</vt:lpstr>
      <vt:lpstr>Слайд 6</vt:lpstr>
      <vt:lpstr>Слайд 7</vt:lpstr>
      <vt:lpstr>Монгольські завоювання</vt:lpstr>
      <vt:lpstr>Слайд 9</vt:lpstr>
      <vt:lpstr>Монголо-татарська навала на русь</vt:lpstr>
      <vt:lpstr>Слайд 11</vt:lpstr>
      <vt:lpstr>Битва на річці калка</vt:lpstr>
      <vt:lpstr>Слайд 13</vt:lpstr>
      <vt:lpstr>Слайд 14</vt:lpstr>
      <vt:lpstr>1260—1269 роки вважаються періодом розпаду Монгольської імперії.  </vt:lpstr>
      <vt:lpstr>Золота орда</vt:lpstr>
      <vt:lpstr>Чагатайський улус</vt:lpstr>
      <vt:lpstr>Імперія Юань</vt:lpstr>
      <vt:lpstr>Держава Ільханів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Монголо-татарська навала</dc:title>
  <cp:lastModifiedBy>Renat</cp:lastModifiedBy>
  <cp:revision>28</cp:revision>
  <dcterms:modified xsi:type="dcterms:W3CDTF">2014-01-16T13:30:11Z</dcterms:modified>
</cp:coreProperties>
</file>