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F75-7B21-4BF9-9A59-C6F804A083EE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E9CD-6AF3-4AB8-AD9B-C544EF13D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F75-7B21-4BF9-9A59-C6F804A083EE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E9CD-6AF3-4AB8-AD9B-C544EF13D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F75-7B21-4BF9-9A59-C6F804A083EE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E9CD-6AF3-4AB8-AD9B-C544EF13D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F75-7B21-4BF9-9A59-C6F804A083EE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E9CD-6AF3-4AB8-AD9B-C544EF13D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F75-7B21-4BF9-9A59-C6F804A083EE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E9CD-6AF3-4AB8-AD9B-C544EF13D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F75-7B21-4BF9-9A59-C6F804A083EE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E9CD-6AF3-4AB8-AD9B-C544EF13D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F75-7B21-4BF9-9A59-C6F804A083EE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E9CD-6AF3-4AB8-AD9B-C544EF13D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F75-7B21-4BF9-9A59-C6F804A083EE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E9CD-6AF3-4AB8-AD9B-C544EF13D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F75-7B21-4BF9-9A59-C6F804A083EE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E9CD-6AF3-4AB8-AD9B-C544EF13D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F75-7B21-4BF9-9A59-C6F804A083EE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E9CD-6AF3-4AB8-AD9B-C544EF13D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ABF75-7B21-4BF9-9A59-C6F804A083EE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CE9CD-6AF3-4AB8-AD9B-C544EF13D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ABF75-7B21-4BF9-9A59-C6F804A083EE}" type="datetimeFigureOut">
              <a:rPr lang="ru-RU" smtClean="0"/>
              <a:pPr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CE9CD-6AF3-4AB8-AD9B-C544EF13D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44824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"</a:t>
            </a:r>
            <a:r>
              <a:rPr lang="ru-RU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Японське</a:t>
            </a: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економічне</a:t>
            </a: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диво" 60-80-х </a:t>
            </a:r>
            <a:r>
              <a:rPr lang="ru-RU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рр</a:t>
            </a:r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 </a:t>
            </a:r>
            <a:b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2" descr="C:\Users\user\Desktop\31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01652"/>
            <a:ext cx="3182302" cy="2156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uk-UA" sz="6600" b="1" i="1" dirty="0" smtClean="0"/>
              <a:t>Висновок</a:t>
            </a:r>
            <a:endParaRPr lang="ru-RU" sz="6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Головним чинником зростання економіки, є повсякденна наполеглива праця більше ніж 120-мільйонного японського народу, його працелюбність, самовіддача, жертовність і високий патріотизм. </a:t>
            </a:r>
          </a:p>
          <a:p>
            <a:endParaRPr lang="ru-RU" dirty="0"/>
          </a:p>
        </p:txBody>
      </p:sp>
      <p:pic>
        <p:nvPicPr>
          <p:cNvPr id="4" name="Picture 8" descr="http://pustunchik.ua/images/interesting/Navkolo-svitu/Praporci/Japoni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4221088"/>
            <a:ext cx="5616624" cy="2403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5184576" cy="6120680"/>
          </a:xfrm>
        </p:spPr>
        <p:txBody>
          <a:bodyPr>
            <a:noAutofit/>
          </a:bodyPr>
          <a:lstStyle/>
          <a:p>
            <a:pPr algn="l"/>
            <a:r>
              <a:rPr lang="ru-RU" sz="2500" dirty="0" smtClean="0"/>
              <a:t>"</a:t>
            </a:r>
            <a:r>
              <a:rPr lang="ru-RU" sz="2500" b="1" dirty="0" err="1" smtClean="0"/>
              <a:t>Японське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економічне</a:t>
            </a:r>
            <a:r>
              <a:rPr lang="ru-RU" sz="2500" b="1" dirty="0" smtClean="0"/>
              <a:t> диво" </a:t>
            </a:r>
            <a:r>
              <a:rPr lang="ru-RU" sz="2500" b="1" dirty="0" err="1" smtClean="0"/>
              <a:t>було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сплановане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й</a:t>
            </a:r>
            <a:r>
              <a:rPr lang="ru-RU" sz="2500" b="1" dirty="0" smtClean="0"/>
              <a:t> детально </a:t>
            </a:r>
            <a:r>
              <a:rPr lang="ru-RU" sz="2500" b="1" dirty="0" err="1" smtClean="0"/>
              <a:t>розроблене</a:t>
            </a:r>
            <a:r>
              <a:rPr lang="ru-RU" sz="2500" b="1" dirty="0" smtClean="0"/>
              <a:t>, у 1955 р. в </a:t>
            </a:r>
            <a:r>
              <a:rPr lang="ru-RU" sz="2500" b="1" dirty="0" err="1" smtClean="0"/>
              <a:t>якості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офіційного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урядового</a:t>
            </a:r>
            <a:r>
              <a:rPr lang="ru-RU" sz="2500" b="1" dirty="0" smtClean="0"/>
              <a:t> документа </a:t>
            </a:r>
            <a:r>
              <a:rPr lang="ru-RU" sz="2500" b="1" dirty="0" err="1" smtClean="0"/>
              <a:t>був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прийнятий</a:t>
            </a:r>
            <a:r>
              <a:rPr lang="ru-RU" sz="2500" b="1" dirty="0" smtClean="0"/>
              <a:t> 5-річний план </a:t>
            </a:r>
            <a:r>
              <a:rPr lang="ru-RU" sz="2500" b="1" dirty="0" err="1" smtClean="0"/>
              <a:t>економічної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незалежності</a:t>
            </a:r>
            <a:r>
              <a:rPr lang="ru-RU" sz="2500" b="1" dirty="0" smtClean="0"/>
              <a:t>, а через 2 роки </a:t>
            </a:r>
            <a:r>
              <a:rPr lang="ru-RU" sz="2500" b="1" dirty="0" err="1" smtClean="0"/>
              <a:t>Сабуро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Окіта</a:t>
            </a:r>
            <a:r>
              <a:rPr lang="ru-RU" sz="2500" b="1" dirty="0" smtClean="0"/>
              <a:t> - </a:t>
            </a:r>
            <a:r>
              <a:rPr lang="ru-RU" sz="2500" b="1" dirty="0" err="1" smtClean="0"/>
              <a:t>творець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японських</a:t>
            </a:r>
            <a:r>
              <a:rPr lang="ru-RU" sz="2500" b="1" dirty="0" smtClean="0"/>
              <a:t> реформ - </a:t>
            </a:r>
            <a:r>
              <a:rPr lang="ru-RU" sz="2500" b="1" dirty="0" err="1" smtClean="0"/>
              <a:t>очолив</a:t>
            </a:r>
            <a:r>
              <a:rPr lang="ru-RU" sz="2500" b="1" dirty="0" smtClean="0"/>
              <a:t> роботу над </a:t>
            </a:r>
            <a:r>
              <a:rPr lang="ru-RU" sz="2500" b="1" dirty="0" err="1" smtClean="0"/>
              <a:t>новим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довгостроковим</a:t>
            </a:r>
            <a:r>
              <a:rPr lang="ru-RU" sz="2500" b="1" dirty="0" smtClean="0"/>
              <a:t> планом </a:t>
            </a:r>
            <a:r>
              <a:rPr lang="ru-RU" sz="2500" b="1" dirty="0" err="1" smtClean="0"/>
              <a:t>економічного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розвитку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що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мав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забезпечити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найвищі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темпи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зростання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структурну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модернізацію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й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економічну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стабільність</a:t>
            </a:r>
            <a:r>
              <a:rPr lang="ru-RU" sz="2500" b="1" dirty="0" smtClean="0"/>
              <a:t>, </a:t>
            </a:r>
            <a:r>
              <a:rPr lang="ru-RU" sz="2500" b="1" dirty="0" err="1" smtClean="0"/>
              <a:t>включно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із</a:t>
            </a:r>
            <a:r>
              <a:rPr lang="ru-RU" sz="2500" b="1" dirty="0" smtClean="0"/>
              <a:t> практично </a:t>
            </a:r>
            <a:r>
              <a:rPr lang="ru-RU" sz="2500" b="1" dirty="0" err="1" smtClean="0"/>
              <a:t>повною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зайнятістю</a:t>
            </a:r>
            <a:r>
              <a:rPr lang="ru-RU" sz="2500" b="1" dirty="0" smtClean="0"/>
              <a:t> та </a:t>
            </a:r>
            <a:r>
              <a:rPr lang="ru-RU" sz="2500" b="1" dirty="0" err="1" smtClean="0"/>
              <a:t>стійким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підвищенням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рівня</a:t>
            </a:r>
            <a:r>
              <a:rPr lang="ru-RU" sz="2500" b="1" dirty="0" smtClean="0"/>
              <a:t> </a:t>
            </a:r>
            <a:r>
              <a:rPr lang="ru-RU" sz="2500" b="1" dirty="0" err="1" smtClean="0"/>
              <a:t>життя</a:t>
            </a:r>
            <a:r>
              <a:rPr lang="ru-RU" sz="2500" b="1" dirty="0" smtClean="0"/>
              <a:t> в </a:t>
            </a:r>
            <a:r>
              <a:rPr lang="ru-RU" sz="2500" b="1" dirty="0" err="1" smtClean="0"/>
              <a:t>країні</a:t>
            </a:r>
            <a:r>
              <a:rPr lang="ru-RU" sz="2500" b="1" dirty="0" smtClean="0"/>
              <a:t>.</a:t>
            </a:r>
            <a:r>
              <a:rPr lang="en-US" sz="2500" b="1" dirty="0" smtClean="0"/>
              <a:t/>
            </a:r>
            <a:br>
              <a:rPr lang="en-US" sz="2500" b="1" dirty="0" smtClean="0"/>
            </a:br>
            <a:endParaRPr lang="ru-RU" sz="2500" b="1" dirty="0"/>
          </a:p>
        </p:txBody>
      </p:sp>
      <p:pic>
        <p:nvPicPr>
          <p:cNvPr id="3" name="Picture 2" descr="C:\Users\user\Desktop\50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4736" y="1196752"/>
            <a:ext cx="3489264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409532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Японське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"</a:t>
            </a:r>
            <a:r>
              <a:rPr lang="ru-RU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економічне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диво" мало </a:t>
            </a:r>
            <a:r>
              <a:rPr lang="ru-RU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такі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передумови</a:t>
            </a:r>
            <a:r>
              <a:rPr lang="ru-RU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: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- </a:t>
            </a:r>
            <a:r>
              <a:rPr lang="ru-RU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закупівля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ліцензій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патентів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використання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нових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технологій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;</a:t>
            </a:r>
            <a:b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- реформа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податкової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системи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, 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- </a:t>
            </a:r>
            <a:r>
              <a:rPr lang="ru-RU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запропонована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американцем Доджем;</a:t>
            </a:r>
            <a:b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- </a:t>
            </a:r>
            <a:r>
              <a:rPr lang="ru-RU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відносна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дешевизна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японської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робочої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сили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;</a:t>
            </a:r>
            <a:b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- </a:t>
            </a:r>
            <a:r>
              <a:rPr lang="ru-RU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відсутність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значних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військових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витрат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;</a:t>
            </a:r>
            <a:b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- </a:t>
            </a:r>
            <a:r>
              <a:rPr lang="ru-RU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кредити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США,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великі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замовлення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під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час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воєн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США в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Кореї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і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В'єтнамі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;</a:t>
            </a:r>
            <a:b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- </a:t>
            </a:r>
            <a:r>
              <a:rPr lang="ru-RU" sz="3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зниження</a:t>
            </a:r>
            <a:r>
              <a:rPr lang="ru-RU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цін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на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світових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ринках на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сировину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і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паливо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та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деякі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інші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7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347864" y="0"/>
            <a:ext cx="5796136" cy="6858000"/>
          </a:xfrm>
        </p:spPr>
        <p:txBody>
          <a:bodyPr>
            <a:noAutofit/>
          </a:bodyPr>
          <a:lstStyle/>
          <a:p>
            <a:r>
              <a:rPr lang="ru-RU" sz="2200" b="1" dirty="0" smtClean="0"/>
              <a:t>"</a:t>
            </a:r>
            <a:r>
              <a:rPr lang="ru-RU" sz="2200" b="1" dirty="0" err="1" smtClean="0"/>
              <a:t>Економічне</a:t>
            </a:r>
            <a:r>
              <a:rPr lang="ru-RU" sz="2200" b="1" dirty="0" smtClean="0"/>
              <a:t> диво" </a:t>
            </a:r>
            <a:r>
              <a:rPr lang="ru-RU" sz="2200" b="1" dirty="0" err="1" smtClean="0"/>
              <a:t>базувалося</a:t>
            </a:r>
            <a:r>
              <a:rPr lang="ru-RU" sz="2200" b="1" dirty="0" smtClean="0"/>
              <a:t> на </a:t>
            </a:r>
            <a:r>
              <a:rPr lang="ru-RU" sz="2200" b="1" dirty="0" err="1" smtClean="0"/>
              <a:t>використанні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здобутків</a:t>
            </a:r>
            <a:r>
              <a:rPr lang="ru-RU" sz="2200" b="1" dirty="0" smtClean="0"/>
              <a:t> НТП: </a:t>
            </a:r>
            <a:r>
              <a:rPr lang="ru-RU" sz="2200" b="1" dirty="0" err="1" smtClean="0"/>
              <a:t>електронізації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економіки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суспільства</a:t>
            </a:r>
            <a:r>
              <a:rPr lang="ru-RU" sz="2200" b="1" dirty="0" smtClean="0"/>
              <a:t> в </a:t>
            </a:r>
            <a:r>
              <a:rPr lang="ru-RU" sz="2200" b="1" dirty="0" err="1" smtClean="0"/>
              <a:t>цілому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широкомасштабній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автоматизації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праці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створенні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застосуванні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принципово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нових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матеріалів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речовин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форсованому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розвиткові</a:t>
            </a:r>
            <a:r>
              <a:rPr lang="ru-RU" sz="2200" b="1" dirty="0" smtClean="0"/>
              <a:t> науки про </a:t>
            </a:r>
            <a:r>
              <a:rPr lang="ru-RU" sz="2200" b="1" dirty="0" err="1" smtClean="0"/>
              <a:t>життя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зокрема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біологічних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біотехнологічних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процесів.Першою</a:t>
            </a:r>
            <a:r>
              <a:rPr lang="ru-RU" sz="2200" b="1" dirty="0" smtClean="0"/>
              <a:t> </a:t>
            </a:r>
            <a:r>
              <a:rPr lang="ru-RU" sz="2200" b="1" dirty="0" smtClean="0"/>
              <a:t>у </a:t>
            </a:r>
            <a:r>
              <a:rPr lang="ru-RU" sz="2200" b="1" dirty="0" err="1" smtClean="0"/>
              <a:t>світі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Японія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налагодила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масове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серійне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виготовлення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побутових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відеомагнітофонів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відеокамер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промислових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роботів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кремнієвих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мікросхем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тощо</a:t>
            </a:r>
            <a:r>
              <a:rPr lang="ru-RU" sz="2200" b="1" dirty="0" smtClean="0"/>
              <a:t>. </a:t>
            </a:r>
            <a:r>
              <a:rPr lang="ru-RU" sz="2200" b="1" dirty="0" err="1" smtClean="0"/>
              <a:t>Здійснення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аграрної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реформи</a:t>
            </a:r>
            <a:r>
              <a:rPr lang="ru-RU" sz="2200" b="1" dirty="0" smtClean="0"/>
              <a:t> привело до </a:t>
            </a:r>
            <a:r>
              <a:rPr lang="ru-RU" sz="2200" b="1" dirty="0" err="1" smtClean="0"/>
              <a:t>значного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розширення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внутрішнього</a:t>
            </a:r>
            <a:r>
              <a:rPr lang="ru-RU" sz="2200" b="1" dirty="0" smtClean="0"/>
              <a:t> ринку, </a:t>
            </a:r>
            <a:r>
              <a:rPr lang="ru-RU" sz="2200" b="1" dirty="0" err="1" smtClean="0"/>
              <a:t>появи</a:t>
            </a:r>
            <a:r>
              <a:rPr lang="ru-RU" sz="2200" b="1" dirty="0" smtClean="0"/>
              <a:t> на </a:t>
            </a:r>
            <a:r>
              <a:rPr lang="ru-RU" sz="2200" b="1" dirty="0" err="1" smtClean="0"/>
              <a:t>селі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великої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кількості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господарств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селян-власників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що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сформували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зростаючий</a:t>
            </a:r>
            <a:r>
              <a:rPr lang="ru-RU" sz="2200" b="1" dirty="0" smtClean="0"/>
              <a:t> попит на </a:t>
            </a:r>
            <a:r>
              <a:rPr lang="ru-RU" sz="2200" b="1" dirty="0" err="1" smtClean="0"/>
              <a:t>сільськогосподарські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машини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й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знаряддя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хімічні</a:t>
            </a:r>
            <a:r>
              <a:rPr lang="ru-RU" sz="2200" b="1" dirty="0" smtClean="0"/>
              <a:t> </a:t>
            </a:r>
            <a:r>
              <a:rPr lang="ru-RU" sz="2200" b="1" dirty="0" err="1" smtClean="0"/>
              <a:t>добрива</a:t>
            </a:r>
            <a:r>
              <a:rPr lang="ru-RU" sz="2200" b="1" dirty="0" smtClean="0"/>
              <a:t>, </a:t>
            </a:r>
            <a:r>
              <a:rPr lang="ru-RU" sz="2200" b="1" dirty="0" err="1" smtClean="0"/>
              <a:t>гербіциди</a:t>
            </a:r>
            <a:r>
              <a:rPr lang="ru-RU" sz="2200" b="1" dirty="0" smtClean="0"/>
              <a:t> та </a:t>
            </a:r>
            <a:r>
              <a:rPr lang="ru-RU" sz="2200" b="1" dirty="0" err="1" smtClean="0"/>
              <a:t>ін</a:t>
            </a:r>
            <a:r>
              <a:rPr lang="ru-RU" sz="2200" b="1" dirty="0" smtClean="0"/>
              <a:t>.</a:t>
            </a:r>
          </a:p>
          <a:p>
            <a:endParaRPr lang="ru-RU" sz="2100" dirty="0"/>
          </a:p>
        </p:txBody>
      </p:sp>
      <p:pic>
        <p:nvPicPr>
          <p:cNvPr id="6" name="Picture 2" descr="C:\Users\user\Desktop\Husqvarna-DXR 250 Bucket-1-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6224" y="0"/>
            <a:ext cx="3894619" cy="306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 descr="C:\Users\user\Desktop\250px-Industrierobo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3175000" cy="317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err="1" smtClean="0"/>
              <a:t>Економічне</a:t>
            </a:r>
            <a:r>
              <a:rPr lang="ru-RU" b="1" dirty="0" smtClean="0"/>
              <a:t> </a:t>
            </a:r>
            <a:r>
              <a:rPr lang="ru-RU" b="1" dirty="0" err="1" smtClean="0"/>
              <a:t>зростання</a:t>
            </a:r>
            <a:r>
              <a:rPr lang="ru-RU" b="1" dirty="0" smtClean="0"/>
              <a:t> </a:t>
            </a:r>
            <a:r>
              <a:rPr lang="ru-RU" b="1" dirty="0" err="1" smtClean="0"/>
              <a:t>стимулювали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американські</a:t>
            </a:r>
            <a:r>
              <a:rPr lang="ru-RU" b="1" dirty="0" smtClean="0"/>
              <a:t> </a:t>
            </a:r>
            <a:r>
              <a:rPr lang="ru-RU" b="1" dirty="0" err="1" smtClean="0"/>
              <a:t>кредити</a:t>
            </a:r>
            <a:r>
              <a:rPr lang="ru-RU" b="1" dirty="0" smtClean="0"/>
              <a:t>. </a:t>
            </a:r>
            <a:r>
              <a:rPr lang="ru-RU" b="1" dirty="0" err="1" smtClean="0"/>
              <a:t>Варто</a:t>
            </a:r>
            <a:r>
              <a:rPr lang="ru-RU" b="1" dirty="0" smtClean="0"/>
              <a:t> </a:t>
            </a:r>
            <a:r>
              <a:rPr lang="ru-RU" b="1" dirty="0" err="1" smtClean="0"/>
              <a:t>відзначити</a:t>
            </a:r>
            <a:r>
              <a:rPr lang="ru-RU" b="1" dirty="0" smtClean="0"/>
              <a:t> </a:t>
            </a:r>
            <a:r>
              <a:rPr lang="ru-RU" b="1" dirty="0" err="1" smtClean="0"/>
              <a:t>й</a:t>
            </a:r>
            <a:r>
              <a:rPr lang="ru-RU" b="1" dirty="0" smtClean="0"/>
              <a:t> </a:t>
            </a:r>
            <a:r>
              <a:rPr lang="ru-RU" b="1" dirty="0" err="1" smtClean="0"/>
              <a:t>такий</a:t>
            </a:r>
            <a:r>
              <a:rPr lang="ru-RU" b="1" dirty="0" smtClean="0"/>
              <a:t> фактор, як </a:t>
            </a:r>
            <a:r>
              <a:rPr lang="ru-RU" b="1" dirty="0" err="1" smtClean="0"/>
              <a:t>достатньо</a:t>
            </a:r>
            <a:r>
              <a:rPr lang="ru-RU" b="1" dirty="0" smtClean="0"/>
              <a:t> </a:t>
            </a:r>
            <a:r>
              <a:rPr lang="ru-RU" b="1" dirty="0" err="1" smtClean="0"/>
              <a:t>висока</a:t>
            </a:r>
            <a:r>
              <a:rPr lang="ru-RU" b="1" dirty="0" smtClean="0"/>
              <a:t> </a:t>
            </a:r>
            <a:r>
              <a:rPr lang="ru-RU" b="1" dirty="0" err="1" smtClean="0"/>
              <a:t>ефективність</a:t>
            </a:r>
            <a:r>
              <a:rPr lang="ru-RU" b="1" dirty="0" smtClean="0"/>
              <a:t> державного </a:t>
            </a:r>
            <a:r>
              <a:rPr lang="ru-RU" b="1" dirty="0" err="1" smtClean="0"/>
              <a:t>регулювання</a:t>
            </a:r>
            <a:r>
              <a:rPr lang="ru-RU" b="1" dirty="0" smtClean="0"/>
              <a:t> </a:t>
            </a:r>
            <a:r>
              <a:rPr lang="ru-RU" b="1" dirty="0" err="1" smtClean="0"/>
              <a:t>економічного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 </a:t>
            </a:r>
            <a:r>
              <a:rPr lang="ru-RU" b="1" dirty="0" err="1" smtClean="0"/>
              <a:t>країни</a:t>
            </a:r>
            <a:r>
              <a:rPr lang="ru-RU" b="1" dirty="0" smtClean="0"/>
              <a:t>, </a:t>
            </a:r>
            <a:r>
              <a:rPr lang="ru-RU" b="1" dirty="0" err="1" smtClean="0"/>
              <a:t>високий</a:t>
            </a:r>
            <a:r>
              <a:rPr lang="ru-RU" b="1" dirty="0" smtClean="0"/>
              <a:t> </a:t>
            </a:r>
            <a:r>
              <a:rPr lang="ru-RU" b="1" dirty="0" err="1" smtClean="0"/>
              <a:t>ступінь</a:t>
            </a:r>
            <a:r>
              <a:rPr lang="ru-RU" b="1" dirty="0" smtClean="0"/>
              <a:t> </a:t>
            </a:r>
            <a:r>
              <a:rPr lang="ru-RU" b="1" dirty="0" err="1" smtClean="0"/>
              <a:t>координації</a:t>
            </a:r>
            <a:r>
              <a:rPr lang="ru-RU" b="1" dirty="0" smtClean="0"/>
              <a:t> </a:t>
            </a:r>
            <a:r>
              <a:rPr lang="ru-RU" b="1" dirty="0" err="1" smtClean="0"/>
              <a:t>зусиль</a:t>
            </a:r>
            <a:r>
              <a:rPr lang="ru-RU" b="1" dirty="0" smtClean="0"/>
              <a:t> </a:t>
            </a:r>
            <a:r>
              <a:rPr lang="ru-RU" b="1" dirty="0" err="1" smtClean="0"/>
              <a:t>між</a:t>
            </a:r>
            <a:r>
              <a:rPr lang="ru-RU" b="1" dirty="0" smtClean="0"/>
              <a:t> державою та </a:t>
            </a:r>
            <a:r>
              <a:rPr lang="ru-RU" b="1" dirty="0" err="1" smtClean="0"/>
              <a:t>приватним</a:t>
            </a:r>
            <a:r>
              <a:rPr lang="ru-RU" b="1" dirty="0" smtClean="0"/>
              <a:t> </a:t>
            </a:r>
            <a:r>
              <a:rPr lang="ru-RU" b="1" dirty="0" err="1" smtClean="0"/>
              <a:t>бізнесом</a:t>
            </a:r>
            <a:r>
              <a:rPr lang="ru-RU" b="1" dirty="0" smtClean="0"/>
              <a:t> на </a:t>
            </a:r>
            <a:r>
              <a:rPr lang="ru-RU" b="1" dirty="0" err="1" smtClean="0"/>
              <a:t>стадії</a:t>
            </a:r>
            <a:r>
              <a:rPr lang="ru-RU" b="1" dirty="0" smtClean="0"/>
              <a:t> </a:t>
            </a:r>
            <a:r>
              <a:rPr lang="ru-RU" b="1" dirty="0" err="1" smtClean="0"/>
              <a:t>вироблення</a:t>
            </a:r>
            <a:r>
              <a:rPr lang="ru-RU" b="1" dirty="0" smtClean="0"/>
              <a:t> </a:t>
            </a:r>
            <a:r>
              <a:rPr lang="ru-RU" b="1" dirty="0" err="1" smtClean="0"/>
              <a:t>принципових</a:t>
            </a:r>
            <a:r>
              <a:rPr lang="ru-RU" b="1" dirty="0" smtClean="0"/>
              <a:t> </a:t>
            </a:r>
            <a:r>
              <a:rPr lang="ru-RU" b="1" dirty="0" err="1" smtClean="0"/>
              <a:t>рішень</a:t>
            </a:r>
            <a:r>
              <a:rPr lang="ru-RU" b="1" dirty="0" smtClean="0"/>
              <a:t> </a:t>
            </a:r>
            <a:r>
              <a:rPr lang="ru-RU" b="1" dirty="0" err="1" smtClean="0"/>
              <a:t>із</a:t>
            </a:r>
            <a:r>
              <a:rPr lang="ru-RU" b="1" dirty="0" smtClean="0"/>
              <a:t> </a:t>
            </a:r>
            <a:r>
              <a:rPr lang="ru-RU" b="1" dirty="0" err="1" smtClean="0"/>
              <a:t>питань</a:t>
            </a:r>
            <a:r>
              <a:rPr lang="ru-RU" b="1" dirty="0" smtClean="0"/>
              <a:t> </a:t>
            </a:r>
            <a:r>
              <a:rPr lang="ru-RU" b="1" dirty="0" err="1" smtClean="0"/>
              <a:t>економічного</a:t>
            </a:r>
            <a:r>
              <a:rPr lang="ru-RU" b="1" dirty="0" smtClean="0"/>
              <a:t> </a:t>
            </a:r>
            <a:r>
              <a:rPr lang="ru-RU" b="1" dirty="0" err="1" smtClean="0"/>
              <a:t>розвитку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полегшувало</a:t>
            </a:r>
            <a:r>
              <a:rPr lang="ru-RU" b="1" dirty="0" smtClean="0"/>
              <a:t> </a:t>
            </a:r>
            <a:r>
              <a:rPr lang="ru-RU" b="1" dirty="0" err="1" smtClean="0"/>
              <a:t>їхню</a:t>
            </a:r>
            <a:r>
              <a:rPr lang="ru-RU" b="1" dirty="0" smtClean="0"/>
              <a:t> </a:t>
            </a:r>
            <a:r>
              <a:rPr lang="ru-RU" b="1" dirty="0" err="1" smtClean="0"/>
              <a:t>практичну</a:t>
            </a:r>
            <a:r>
              <a:rPr lang="ru-RU" b="1" dirty="0" smtClean="0"/>
              <a:t> </a:t>
            </a:r>
            <a:r>
              <a:rPr lang="ru-RU" b="1" dirty="0" err="1" smtClean="0"/>
              <a:t>реалізацію</a:t>
            </a:r>
            <a:r>
              <a:rPr lang="ru-RU" b="1" dirty="0" smtClean="0"/>
              <a:t>.</a:t>
            </a:r>
          </a:p>
          <a:p>
            <a:r>
              <a:rPr lang="ru-RU" b="1" dirty="0" err="1" smtClean="0"/>
              <a:t>Завдяки</a:t>
            </a:r>
            <a:r>
              <a:rPr lang="ru-RU" b="1" dirty="0" smtClean="0"/>
              <a:t> </a:t>
            </a:r>
            <a:r>
              <a:rPr lang="ru-RU" b="1" dirty="0" err="1" smtClean="0"/>
              <a:t>всьому</a:t>
            </a:r>
            <a:r>
              <a:rPr lang="ru-RU" b="1" dirty="0" smtClean="0"/>
              <a:t> </a:t>
            </a:r>
            <a:r>
              <a:rPr lang="ru-RU" b="1" dirty="0" err="1" smtClean="0"/>
              <a:t>цьому</a:t>
            </a:r>
            <a:r>
              <a:rPr lang="ru-RU" b="1" dirty="0" smtClean="0"/>
              <a:t>, а </a:t>
            </a:r>
            <a:r>
              <a:rPr lang="ru-RU" b="1" dirty="0" err="1" smtClean="0"/>
              <a:t>також</a:t>
            </a:r>
            <a:r>
              <a:rPr lang="ru-RU" b="1" dirty="0" smtClean="0"/>
              <a:t> </a:t>
            </a:r>
            <a:r>
              <a:rPr lang="ru-RU" b="1" dirty="0" err="1" smtClean="0"/>
              <a:t>перевагам</a:t>
            </a:r>
            <a:r>
              <a:rPr lang="ru-RU" b="1" dirty="0" smtClean="0"/>
              <a:t> </a:t>
            </a:r>
            <a:r>
              <a:rPr lang="ru-RU" b="1" dirty="0" err="1" smtClean="0"/>
              <a:t>місцевого</a:t>
            </a:r>
            <a:r>
              <a:rPr lang="ru-RU" b="1" dirty="0" smtClean="0"/>
              <a:t> ринку </a:t>
            </a:r>
            <a:r>
              <a:rPr lang="ru-RU" b="1" dirty="0" err="1" smtClean="0"/>
              <a:t>праці</a:t>
            </a:r>
            <a:r>
              <a:rPr lang="ru-RU" b="1" dirty="0" smtClean="0"/>
              <a:t> (</a:t>
            </a:r>
            <a:r>
              <a:rPr lang="ru-RU" b="1" dirty="0" err="1" smtClean="0"/>
              <a:t>системі</a:t>
            </a:r>
            <a:r>
              <a:rPr lang="ru-RU" b="1" dirty="0" smtClean="0"/>
              <a:t> </a:t>
            </a:r>
            <a:r>
              <a:rPr lang="ru-RU" b="1" dirty="0" err="1" smtClean="0"/>
              <a:t>по-життєвого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спадкового</a:t>
            </a:r>
            <a:r>
              <a:rPr lang="ru-RU" b="1" dirty="0" smtClean="0"/>
              <a:t> найму, </a:t>
            </a:r>
            <a:r>
              <a:rPr lang="ru-RU" b="1" dirty="0" err="1" smtClean="0"/>
              <a:t>винятковому</a:t>
            </a:r>
            <a:r>
              <a:rPr lang="ru-RU" b="1" dirty="0" smtClean="0"/>
              <a:t> </a:t>
            </a:r>
            <a:r>
              <a:rPr lang="ru-RU" b="1" dirty="0" err="1" smtClean="0"/>
              <a:t>патріотизму</a:t>
            </a:r>
            <a:r>
              <a:rPr lang="ru-RU" b="1" dirty="0" smtClean="0"/>
              <a:t> </a:t>
            </a:r>
            <a:r>
              <a:rPr lang="ru-RU" b="1" dirty="0" err="1" smtClean="0"/>
              <a:t>щодо</a:t>
            </a:r>
            <a:r>
              <a:rPr lang="ru-RU" b="1" dirty="0" smtClean="0"/>
              <a:t> </a:t>
            </a:r>
            <a:r>
              <a:rPr lang="ru-RU" b="1" dirty="0" err="1" smtClean="0"/>
              <a:t>фірми</a:t>
            </a:r>
            <a:r>
              <a:rPr lang="ru-RU" b="1" dirty="0" smtClean="0"/>
              <a:t> та </a:t>
            </a:r>
            <a:r>
              <a:rPr lang="ru-RU" b="1" dirty="0" err="1" smtClean="0"/>
              <a:t>відносно</a:t>
            </a:r>
            <a:r>
              <a:rPr lang="ru-RU" b="1" dirty="0" smtClean="0"/>
              <a:t> </a:t>
            </a:r>
            <a:r>
              <a:rPr lang="ru-RU" b="1" dirty="0" err="1" smtClean="0"/>
              <a:t>недорогій</a:t>
            </a:r>
            <a:r>
              <a:rPr lang="ru-RU" b="1" dirty="0" smtClean="0"/>
              <a:t> </a:t>
            </a:r>
            <a:r>
              <a:rPr lang="ru-RU" b="1" dirty="0" err="1" smtClean="0"/>
              <a:t>робочій</a:t>
            </a:r>
            <a:r>
              <a:rPr lang="ru-RU" b="1" dirty="0" smtClean="0"/>
              <a:t> </a:t>
            </a:r>
            <a:r>
              <a:rPr lang="ru-RU" b="1" dirty="0" err="1" smtClean="0"/>
              <a:t>силі</a:t>
            </a:r>
            <a:r>
              <a:rPr lang="ru-RU" b="1" dirty="0" smtClean="0"/>
              <a:t>) </a:t>
            </a:r>
            <a:r>
              <a:rPr lang="ru-RU" b="1" dirty="0" err="1" smtClean="0"/>
              <a:t>зростання</a:t>
            </a:r>
            <a:r>
              <a:rPr lang="ru-RU" b="1" dirty="0" smtClean="0"/>
              <a:t> </a:t>
            </a:r>
            <a:r>
              <a:rPr lang="ru-RU" b="1" dirty="0" err="1" smtClean="0"/>
              <a:t>японської</a:t>
            </a:r>
            <a:r>
              <a:rPr lang="ru-RU" b="1" dirty="0" smtClean="0"/>
              <a:t> </a:t>
            </a:r>
            <a:r>
              <a:rPr lang="ru-RU" b="1" dirty="0" err="1" smtClean="0"/>
              <a:t>економіки</a:t>
            </a:r>
            <a:r>
              <a:rPr lang="ru-RU" b="1" dirty="0" smtClean="0"/>
              <a:t> у 50-і - на </a:t>
            </a:r>
            <a:r>
              <a:rPr lang="ru-RU" b="1" dirty="0" err="1" smtClean="0"/>
              <a:t>поч</a:t>
            </a:r>
            <a:r>
              <a:rPr lang="ru-RU" b="1" dirty="0" smtClean="0"/>
              <a:t>. 70-х </a:t>
            </a:r>
            <a:r>
              <a:rPr lang="ru-RU" b="1" dirty="0" err="1" smtClean="0"/>
              <a:t>рр</a:t>
            </a:r>
            <a:r>
              <a:rPr lang="ru-RU" b="1" dirty="0" smtClean="0"/>
              <a:t>. </a:t>
            </a:r>
            <a:r>
              <a:rPr lang="ru-RU" b="1" dirty="0" err="1" smtClean="0"/>
              <a:t>було</a:t>
            </a:r>
            <a:r>
              <a:rPr lang="ru-RU" b="1" dirty="0" smtClean="0"/>
              <a:t> </a:t>
            </a:r>
            <a:r>
              <a:rPr lang="ru-RU" b="1" dirty="0" err="1" smtClean="0"/>
              <a:t>найбільшим</a:t>
            </a:r>
            <a:r>
              <a:rPr lang="ru-RU" b="1" dirty="0" smtClean="0"/>
              <a:t> у </a:t>
            </a:r>
            <a:r>
              <a:rPr lang="ru-RU" b="1" dirty="0" err="1" smtClean="0"/>
              <a:t>світі</a:t>
            </a:r>
            <a:r>
              <a:rPr lang="ru-RU" b="1" dirty="0" smtClean="0"/>
              <a:t>, </a:t>
            </a:r>
            <a:r>
              <a:rPr lang="ru-RU" b="1" dirty="0" err="1" smtClean="0"/>
              <a:t>становлячи</a:t>
            </a:r>
            <a:r>
              <a:rPr lang="ru-RU" b="1" dirty="0" smtClean="0"/>
              <a:t> </a:t>
            </a:r>
            <a:r>
              <a:rPr lang="ru-RU" b="1" dirty="0" err="1" smtClean="0"/>
              <a:t>щорічно</a:t>
            </a:r>
            <a:r>
              <a:rPr lang="ru-RU" b="1" dirty="0" smtClean="0"/>
              <a:t> в </a:t>
            </a:r>
            <a:r>
              <a:rPr lang="ru-RU" b="1" dirty="0" err="1" smtClean="0"/>
              <a:t>середньому</a:t>
            </a:r>
            <a:r>
              <a:rPr lang="ru-RU" b="1" dirty="0" smtClean="0"/>
              <a:t> 11%.</a:t>
            </a:r>
          </a:p>
          <a:p>
            <a:r>
              <a:rPr lang="ru-RU" b="1" dirty="0" smtClean="0"/>
              <a:t>Практично не </a:t>
            </a:r>
            <a:r>
              <a:rPr lang="ru-RU" b="1" dirty="0" err="1" smtClean="0"/>
              <a:t>маючи</a:t>
            </a:r>
            <a:r>
              <a:rPr lang="ru-RU" b="1" dirty="0" smtClean="0"/>
              <a:t> </a:t>
            </a:r>
            <a:r>
              <a:rPr lang="ru-RU" b="1" dirty="0" err="1" smtClean="0"/>
              <a:t>запасів</a:t>
            </a:r>
            <a:r>
              <a:rPr lang="ru-RU" b="1" dirty="0" smtClean="0"/>
              <a:t> </a:t>
            </a:r>
            <a:r>
              <a:rPr lang="ru-RU" b="1" dirty="0" err="1" smtClean="0"/>
              <a:t>паливно-сировинних</a:t>
            </a:r>
            <a:r>
              <a:rPr lang="ru-RU" b="1" dirty="0" smtClean="0"/>
              <a:t> </a:t>
            </a:r>
            <a:r>
              <a:rPr lang="ru-RU" b="1" dirty="0" err="1" smtClean="0"/>
              <a:t>ресурсів</a:t>
            </a:r>
            <a:r>
              <a:rPr lang="ru-RU" b="1" dirty="0" smtClean="0"/>
              <a:t> (за </a:t>
            </a:r>
            <a:r>
              <a:rPr lang="ru-RU" b="1" dirty="0" err="1" smtClean="0"/>
              <a:t>винятком</a:t>
            </a:r>
            <a:r>
              <a:rPr lang="ru-RU" b="1" dirty="0" smtClean="0"/>
              <a:t> </a:t>
            </a:r>
            <a:r>
              <a:rPr lang="ru-RU" b="1" dirty="0" err="1" smtClean="0"/>
              <a:t>кам'яного</a:t>
            </a:r>
            <a:r>
              <a:rPr lang="ru-RU" b="1" dirty="0" smtClean="0"/>
              <a:t> </a:t>
            </a:r>
            <a:r>
              <a:rPr lang="ru-RU" b="1" dirty="0" err="1" smtClean="0"/>
              <a:t>вугілля</a:t>
            </a:r>
            <a:r>
              <a:rPr lang="ru-RU" b="1" dirty="0" smtClean="0"/>
              <a:t>), </a:t>
            </a:r>
            <a:r>
              <a:rPr lang="ru-RU" b="1" dirty="0" err="1" smtClean="0"/>
              <a:t>Японія</a:t>
            </a:r>
            <a:r>
              <a:rPr lang="ru-RU" b="1" dirty="0" smtClean="0"/>
              <a:t> </a:t>
            </a:r>
            <a:r>
              <a:rPr lang="ru-RU" b="1" dirty="0" err="1" smtClean="0"/>
              <a:t>вже</a:t>
            </a:r>
            <a:r>
              <a:rPr lang="ru-RU" b="1" dirty="0" smtClean="0"/>
              <a:t> </a:t>
            </a:r>
            <a:r>
              <a:rPr lang="ru-RU" b="1" dirty="0" err="1" smtClean="0"/>
              <a:t>наприкінці</a:t>
            </a:r>
            <a:r>
              <a:rPr lang="ru-RU" b="1" dirty="0" smtClean="0"/>
              <a:t> 60-х </a:t>
            </a:r>
            <a:r>
              <a:rPr lang="ru-RU" b="1" dirty="0" err="1" smtClean="0"/>
              <a:t>рр</a:t>
            </a:r>
            <a:r>
              <a:rPr lang="ru-RU" b="1" dirty="0" smtClean="0"/>
              <a:t>. </a:t>
            </a:r>
            <a:r>
              <a:rPr lang="ru-RU" b="1" dirty="0" err="1" smtClean="0"/>
              <a:t>посіла</a:t>
            </a:r>
            <a:r>
              <a:rPr lang="ru-RU" b="1" dirty="0" smtClean="0"/>
              <a:t> друге </a:t>
            </a:r>
            <a:r>
              <a:rPr lang="ru-RU" b="1" dirty="0" err="1" smtClean="0"/>
              <a:t>місце</a:t>
            </a:r>
            <a:r>
              <a:rPr lang="ru-RU" b="1" dirty="0" smtClean="0"/>
              <a:t> в </a:t>
            </a:r>
            <a:r>
              <a:rPr lang="ru-RU" b="1" dirty="0" err="1" smtClean="0"/>
              <a:t>капіталістичному</a:t>
            </a:r>
            <a:r>
              <a:rPr lang="ru-RU" b="1" dirty="0" smtClean="0"/>
              <a:t> </a:t>
            </a:r>
            <a:r>
              <a:rPr lang="ru-RU" b="1" dirty="0" err="1" smtClean="0"/>
              <a:t>світі</a:t>
            </a:r>
            <a:r>
              <a:rPr lang="ru-RU" b="1" dirty="0" smtClean="0"/>
              <a:t> за </a:t>
            </a:r>
            <a:r>
              <a:rPr lang="ru-RU" b="1" dirty="0" err="1" smtClean="0"/>
              <a:t>обсягом</a:t>
            </a:r>
            <a:r>
              <a:rPr lang="ru-RU" b="1" dirty="0" smtClean="0"/>
              <a:t> </a:t>
            </a:r>
            <a:r>
              <a:rPr lang="ru-RU" b="1" dirty="0" err="1" smtClean="0"/>
              <a:t>промислового</a:t>
            </a:r>
            <a:r>
              <a:rPr lang="ru-RU" b="1" dirty="0" smtClean="0"/>
              <a:t> </a:t>
            </a:r>
            <a:r>
              <a:rPr lang="ru-RU" b="1" dirty="0" err="1" smtClean="0"/>
              <a:t>виробництва</a:t>
            </a:r>
            <a:r>
              <a:rPr lang="ru-RU" b="1" dirty="0" smtClean="0"/>
              <a:t>, а на </a:t>
            </a:r>
            <a:r>
              <a:rPr lang="ru-RU" b="1" dirty="0" err="1" smtClean="0"/>
              <a:t>поч</a:t>
            </a:r>
            <a:r>
              <a:rPr lang="ru-RU" b="1" dirty="0" smtClean="0"/>
              <a:t>. 70-х </a:t>
            </a:r>
            <a:r>
              <a:rPr lang="ru-RU" b="1" dirty="0" err="1" smtClean="0"/>
              <a:t>рр</a:t>
            </a:r>
            <a:r>
              <a:rPr lang="ru-RU" b="1" dirty="0" smtClean="0"/>
              <a:t>. </a:t>
            </a:r>
            <a:r>
              <a:rPr lang="ru-RU" b="1" dirty="0" err="1" smtClean="0"/>
              <a:t>і</a:t>
            </a:r>
            <a:r>
              <a:rPr lang="ru-RU" b="1" dirty="0" smtClean="0"/>
              <a:t> за </a:t>
            </a:r>
            <a:r>
              <a:rPr lang="ru-RU" b="1" dirty="0" err="1" smtClean="0"/>
              <a:t>обсягом</a:t>
            </a:r>
            <a:r>
              <a:rPr lang="ru-RU" b="1" dirty="0" smtClean="0"/>
              <a:t> ВНП.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3000" r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300192" cy="6858000"/>
          </a:xfrm>
        </p:spPr>
        <p:txBody>
          <a:bodyPr>
            <a:normAutofit fontScale="40000" lnSpcReduction="20000"/>
          </a:bodyPr>
          <a:lstStyle/>
          <a:p>
            <a:r>
              <a:rPr lang="ru-RU" sz="5000" b="1" dirty="0" smtClean="0">
                <a:solidFill>
                  <a:srgbClr val="C00000"/>
                </a:solidFill>
              </a:rPr>
              <a:t>На </a:t>
            </a:r>
            <a:r>
              <a:rPr lang="ru-RU" sz="5000" b="1" dirty="0" err="1" smtClean="0">
                <a:solidFill>
                  <a:srgbClr val="C00000"/>
                </a:solidFill>
              </a:rPr>
              <a:t>рубежі</a:t>
            </a:r>
            <a:r>
              <a:rPr lang="ru-RU" sz="5000" b="1" dirty="0" smtClean="0">
                <a:solidFill>
                  <a:srgbClr val="C00000"/>
                </a:solidFill>
              </a:rPr>
              <a:t> 70-80-х </a:t>
            </a:r>
            <a:r>
              <a:rPr lang="ru-RU" sz="5000" b="1" dirty="0" err="1" smtClean="0">
                <a:solidFill>
                  <a:srgbClr val="C00000"/>
                </a:solidFill>
              </a:rPr>
              <a:t>рр</a:t>
            </a:r>
            <a:r>
              <a:rPr lang="ru-RU" sz="5000" b="1" dirty="0" smtClean="0">
                <a:solidFill>
                  <a:srgbClr val="C00000"/>
                </a:solidFill>
              </a:rPr>
              <a:t>. </a:t>
            </a:r>
            <a:r>
              <a:rPr lang="ru-RU" sz="5000" b="1" dirty="0" err="1" smtClean="0">
                <a:solidFill>
                  <a:srgbClr val="C00000"/>
                </a:solidFill>
              </a:rPr>
              <a:t>японська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економіка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зміцнилася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настільки</a:t>
            </a:r>
            <a:r>
              <a:rPr lang="ru-RU" sz="5000" b="1" dirty="0" smtClean="0">
                <a:solidFill>
                  <a:srgbClr val="C00000"/>
                </a:solidFill>
              </a:rPr>
              <a:t>, </a:t>
            </a:r>
            <a:r>
              <a:rPr lang="ru-RU" sz="5000" b="1" dirty="0" err="1" smtClean="0">
                <a:solidFill>
                  <a:srgbClr val="C00000"/>
                </a:solidFill>
              </a:rPr>
              <a:t>що</a:t>
            </a:r>
            <a:r>
              <a:rPr lang="ru-RU" sz="5000" b="1" dirty="0" smtClean="0">
                <a:solidFill>
                  <a:srgbClr val="C00000"/>
                </a:solidFill>
              </a:rPr>
              <a:t> </a:t>
            </a:r>
            <a:r>
              <a:rPr lang="ru-RU" sz="5000" b="1" dirty="0" err="1" smtClean="0">
                <a:solidFill>
                  <a:srgbClr val="C00000"/>
                </a:solidFill>
              </a:rPr>
              <a:t>країна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змогла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розпочати</a:t>
            </a:r>
            <a:r>
              <a:rPr lang="ru-RU" sz="5000" b="1" dirty="0" smtClean="0">
                <a:solidFill>
                  <a:srgbClr val="C00000"/>
                </a:solidFill>
              </a:rPr>
              <a:t> "</a:t>
            </a:r>
            <a:r>
              <a:rPr lang="ru-RU" sz="5000" b="1" dirty="0" err="1" smtClean="0">
                <a:solidFill>
                  <a:srgbClr val="C00000"/>
                </a:solidFill>
              </a:rPr>
              <a:t>економічні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війни</a:t>
            </a:r>
            <a:r>
              <a:rPr lang="ru-RU" sz="5000" b="1" dirty="0" smtClean="0">
                <a:solidFill>
                  <a:srgbClr val="C00000"/>
                </a:solidFill>
              </a:rPr>
              <a:t>" - </a:t>
            </a:r>
            <a:r>
              <a:rPr lang="ru-RU" sz="5000" b="1" dirty="0" err="1" smtClean="0">
                <a:solidFill>
                  <a:srgbClr val="C00000"/>
                </a:solidFill>
              </a:rPr>
              <a:t>пряму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боротьбу</a:t>
            </a:r>
            <a:r>
              <a:rPr lang="ru-RU" sz="5000" b="1" dirty="0" smtClean="0">
                <a:solidFill>
                  <a:srgbClr val="C00000"/>
                </a:solidFill>
              </a:rPr>
              <a:t> за ринки </a:t>
            </a:r>
            <a:r>
              <a:rPr lang="ru-RU" sz="5000" b="1" dirty="0" err="1" smtClean="0">
                <a:solidFill>
                  <a:srgbClr val="C00000"/>
                </a:solidFill>
              </a:rPr>
              <a:t>збуту</a:t>
            </a:r>
            <a:r>
              <a:rPr lang="ru-RU" sz="5000" b="1" dirty="0" smtClean="0">
                <a:solidFill>
                  <a:srgbClr val="C00000"/>
                </a:solidFill>
              </a:rPr>
              <a:t> у США. </a:t>
            </a:r>
            <a:r>
              <a:rPr lang="ru-RU" sz="5000" b="1" dirty="0" err="1" smtClean="0">
                <a:solidFill>
                  <a:srgbClr val="C00000"/>
                </a:solidFill>
              </a:rPr>
              <a:t>Тоді</a:t>
            </a:r>
            <a:r>
              <a:rPr lang="ru-RU" sz="5000" b="1" dirty="0" smtClean="0">
                <a:solidFill>
                  <a:srgbClr val="C00000"/>
                </a:solidFill>
              </a:rPr>
              <a:t> ж </a:t>
            </a:r>
            <a:r>
              <a:rPr lang="ru-RU" sz="5000" b="1" dirty="0" err="1" smtClean="0">
                <a:solidFill>
                  <a:srgbClr val="C00000"/>
                </a:solidFill>
              </a:rPr>
              <a:t>розгорнулася</a:t>
            </a:r>
            <a:r>
              <a:rPr lang="ru-RU" sz="5000" b="1" dirty="0" smtClean="0">
                <a:solidFill>
                  <a:srgbClr val="C00000"/>
                </a:solidFill>
              </a:rPr>
              <a:t> масштабна структурна </a:t>
            </a:r>
            <a:r>
              <a:rPr lang="ru-RU" sz="5000" b="1" dirty="0" err="1" smtClean="0">
                <a:solidFill>
                  <a:srgbClr val="C00000"/>
                </a:solidFill>
              </a:rPr>
              <a:t>перебудова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японської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економіки</a:t>
            </a:r>
            <a:r>
              <a:rPr lang="ru-RU" sz="5000" b="1" dirty="0" smtClean="0">
                <a:solidFill>
                  <a:srgbClr val="C00000"/>
                </a:solidFill>
              </a:rPr>
              <a:t>, </a:t>
            </a:r>
            <a:r>
              <a:rPr lang="ru-RU" sz="5000" b="1" dirty="0" err="1" smtClean="0">
                <a:solidFill>
                  <a:srgbClr val="C00000"/>
                </a:solidFill>
              </a:rPr>
              <a:t>внаслідок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якої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виникли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виробництва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й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цілі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галузі</a:t>
            </a:r>
            <a:r>
              <a:rPr lang="ru-RU" sz="5000" b="1" dirty="0" smtClean="0">
                <a:solidFill>
                  <a:srgbClr val="C00000"/>
                </a:solidFill>
              </a:rPr>
              <a:t>, </a:t>
            </a:r>
            <a:r>
              <a:rPr lang="ru-RU" sz="5000" b="1" dirty="0" err="1" smtClean="0">
                <a:solidFill>
                  <a:srgbClr val="C00000"/>
                </a:solidFill>
              </a:rPr>
              <a:t>породжені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прогресом</a:t>
            </a:r>
            <a:r>
              <a:rPr lang="ru-RU" sz="5000" b="1" dirty="0" smtClean="0">
                <a:solidFill>
                  <a:srgbClr val="C00000"/>
                </a:solidFill>
              </a:rPr>
              <a:t> науки </a:t>
            </a:r>
            <a:r>
              <a:rPr lang="ru-RU" sz="5000" b="1" dirty="0" err="1" smtClean="0">
                <a:solidFill>
                  <a:srgbClr val="C00000"/>
                </a:solidFill>
              </a:rPr>
              <a:t>й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техніки</a:t>
            </a:r>
            <a:r>
              <a:rPr lang="ru-RU" sz="5000" b="1" dirty="0" smtClean="0">
                <a:solidFill>
                  <a:srgbClr val="C00000"/>
                </a:solidFill>
              </a:rPr>
              <a:t>: </a:t>
            </a:r>
            <a:r>
              <a:rPr lang="ru-RU" sz="5000" b="1" dirty="0" err="1" smtClean="0">
                <a:solidFill>
                  <a:srgbClr val="C00000"/>
                </a:solidFill>
              </a:rPr>
              <a:t>виробництво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мікроелектронної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техніки</a:t>
            </a:r>
            <a:r>
              <a:rPr lang="ru-RU" sz="5000" b="1" dirty="0" smtClean="0">
                <a:solidFill>
                  <a:srgbClr val="C00000"/>
                </a:solidFill>
              </a:rPr>
              <a:t>, великих </a:t>
            </a:r>
            <a:r>
              <a:rPr lang="ru-RU" sz="5000" b="1" dirty="0" err="1" smtClean="0">
                <a:solidFill>
                  <a:srgbClr val="C00000"/>
                </a:solidFill>
              </a:rPr>
              <a:t>і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надвеликих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інтегральних</a:t>
            </a:r>
            <a:r>
              <a:rPr lang="ru-RU" sz="5000" b="1" dirty="0" smtClean="0">
                <a:solidFill>
                  <a:srgbClr val="C00000"/>
                </a:solidFill>
              </a:rPr>
              <a:t> схем, </a:t>
            </a:r>
            <a:r>
              <a:rPr lang="ru-RU" sz="5000" b="1" dirty="0" err="1" smtClean="0">
                <a:solidFill>
                  <a:srgbClr val="C00000"/>
                </a:solidFill>
              </a:rPr>
              <a:t>нових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засобів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зв'язку</a:t>
            </a:r>
            <a:r>
              <a:rPr lang="ru-RU" sz="5000" b="1" dirty="0" smtClean="0">
                <a:solidFill>
                  <a:srgbClr val="C00000"/>
                </a:solidFill>
              </a:rPr>
              <a:t>, </a:t>
            </a:r>
            <a:r>
              <a:rPr lang="ru-RU" sz="5000" b="1" dirty="0" err="1" smtClean="0">
                <a:solidFill>
                  <a:srgbClr val="C00000"/>
                </a:solidFill>
              </a:rPr>
              <a:t>промислових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роботів</a:t>
            </a:r>
            <a:r>
              <a:rPr lang="ru-RU" sz="5000" b="1" dirty="0" smtClean="0">
                <a:solidFill>
                  <a:srgbClr val="C00000"/>
                </a:solidFill>
              </a:rPr>
              <a:t>, </a:t>
            </a:r>
            <a:r>
              <a:rPr lang="ru-RU" sz="5000" b="1" dirty="0" err="1" smtClean="0">
                <a:solidFill>
                  <a:srgbClr val="C00000"/>
                </a:solidFill>
              </a:rPr>
              <a:t>біотехнологія</a:t>
            </a:r>
            <a:r>
              <a:rPr lang="ru-RU" sz="5000" b="1" dirty="0" smtClean="0">
                <a:solidFill>
                  <a:srgbClr val="C00000"/>
                </a:solidFill>
              </a:rPr>
              <a:t> та </a:t>
            </a:r>
            <a:r>
              <a:rPr lang="ru-RU" sz="5000" b="1" dirty="0" err="1" smtClean="0">
                <a:solidFill>
                  <a:srgbClr val="C00000"/>
                </a:solidFill>
              </a:rPr>
              <a:t>ін</a:t>
            </a:r>
            <a:r>
              <a:rPr lang="ru-RU" sz="50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5000" b="1" dirty="0" err="1" smtClean="0">
                <a:solidFill>
                  <a:srgbClr val="C00000"/>
                </a:solidFill>
              </a:rPr>
              <a:t>Водночас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із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стрімким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економічним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зростанням</a:t>
            </a:r>
            <a:r>
              <a:rPr lang="ru-RU" sz="5000" b="1" dirty="0" smtClean="0">
                <a:solidFill>
                  <a:srgbClr val="C00000"/>
                </a:solidFill>
              </a:rPr>
              <a:t> у </a:t>
            </a:r>
            <a:r>
              <a:rPr lang="ru-RU" sz="5000" b="1" dirty="0" err="1" smtClean="0">
                <a:solidFill>
                  <a:srgbClr val="C00000"/>
                </a:solidFill>
              </a:rPr>
              <a:t>середовищі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військових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і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консервативної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інтелігенції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визріла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ідея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підкріплення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промислової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могутності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країни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політичними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претензіями</a:t>
            </a:r>
            <a:r>
              <a:rPr lang="ru-RU" sz="5000" b="1" dirty="0" smtClean="0">
                <a:solidFill>
                  <a:srgbClr val="C00000"/>
                </a:solidFill>
              </a:rPr>
              <a:t>. </a:t>
            </a:r>
            <a:r>
              <a:rPr lang="ru-RU" sz="5000" b="1" dirty="0" err="1" smtClean="0">
                <a:solidFill>
                  <a:srgbClr val="C00000"/>
                </a:solidFill>
              </a:rPr>
              <a:t>Численні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військово-спортивні</a:t>
            </a:r>
            <a:r>
              <a:rPr lang="ru-RU" sz="5000" b="1" dirty="0" smtClean="0">
                <a:solidFill>
                  <a:srgbClr val="C00000"/>
                </a:solidFill>
              </a:rPr>
              <a:t> та </a:t>
            </a:r>
            <a:r>
              <a:rPr lang="ru-RU" sz="5000" b="1" dirty="0" err="1" smtClean="0">
                <a:solidFill>
                  <a:srgbClr val="C00000"/>
                </a:solidFill>
              </a:rPr>
              <a:t>історичні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товариства</a:t>
            </a:r>
            <a:r>
              <a:rPr lang="ru-RU" sz="5000" b="1" dirty="0" smtClean="0">
                <a:solidFill>
                  <a:srgbClr val="C00000"/>
                </a:solidFill>
              </a:rPr>
              <a:t> час </a:t>
            </a:r>
            <a:r>
              <a:rPr lang="ru-RU" sz="5000" b="1" dirty="0" err="1" smtClean="0">
                <a:solidFill>
                  <a:srgbClr val="C00000"/>
                </a:solidFill>
              </a:rPr>
              <a:t>від</a:t>
            </a:r>
            <a:r>
              <a:rPr lang="ru-RU" sz="5000" b="1" dirty="0" smtClean="0">
                <a:solidFill>
                  <a:srgbClr val="C00000"/>
                </a:solidFill>
              </a:rPr>
              <a:t> часу </a:t>
            </a:r>
            <a:r>
              <a:rPr lang="ru-RU" sz="5000" b="1" dirty="0" err="1" smtClean="0">
                <a:solidFill>
                  <a:srgbClr val="C00000"/>
                </a:solidFill>
              </a:rPr>
              <a:t>вдавалися</a:t>
            </a:r>
            <a:r>
              <a:rPr lang="ru-RU" sz="5000" b="1" dirty="0" smtClean="0">
                <a:solidFill>
                  <a:srgbClr val="C00000"/>
                </a:solidFill>
              </a:rPr>
              <a:t> до </a:t>
            </a:r>
            <a:r>
              <a:rPr lang="ru-RU" sz="5000" b="1" dirty="0" err="1" smtClean="0">
                <a:solidFill>
                  <a:srgbClr val="C00000"/>
                </a:solidFill>
              </a:rPr>
              <a:t>пропаганди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воєнної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історії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Японії</a:t>
            </a:r>
            <a:r>
              <a:rPr lang="ru-RU" sz="5000" b="1" dirty="0" smtClean="0">
                <a:solidFill>
                  <a:srgbClr val="C00000"/>
                </a:solidFill>
              </a:rPr>
              <a:t>, </a:t>
            </a:r>
            <a:r>
              <a:rPr lang="ru-RU" sz="5000" b="1" dirty="0" err="1" smtClean="0">
                <a:solidFill>
                  <a:srgbClr val="C00000"/>
                </a:solidFill>
              </a:rPr>
              <a:t>традицій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вірності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імператорові</a:t>
            </a:r>
            <a:r>
              <a:rPr lang="ru-RU" sz="5000" b="1" dirty="0" smtClean="0">
                <a:solidFill>
                  <a:srgbClr val="C00000"/>
                </a:solidFill>
              </a:rPr>
              <a:t>, потреби реваншу за </a:t>
            </a:r>
            <a:r>
              <a:rPr lang="ru-RU" sz="5000" b="1" dirty="0" err="1" smtClean="0">
                <a:solidFill>
                  <a:srgbClr val="C00000"/>
                </a:solidFill>
              </a:rPr>
              <a:t>поразку</a:t>
            </a:r>
            <a:r>
              <a:rPr lang="ru-RU" sz="5000" b="1" dirty="0" smtClean="0">
                <a:solidFill>
                  <a:srgbClr val="C00000"/>
                </a:solidFill>
              </a:rPr>
              <a:t> у </a:t>
            </a:r>
            <a:r>
              <a:rPr lang="ru-RU" sz="5000" b="1" dirty="0" err="1" smtClean="0">
                <a:solidFill>
                  <a:srgbClr val="C00000"/>
                </a:solidFill>
              </a:rPr>
              <a:t>Другій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світовій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війні</a:t>
            </a:r>
            <a:r>
              <a:rPr lang="ru-RU" sz="5000" b="1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sz="5000" b="1" dirty="0" smtClean="0">
                <a:solidFill>
                  <a:srgbClr val="C00000"/>
                </a:solidFill>
              </a:rPr>
              <a:t>25 листопада 1970 р. </a:t>
            </a:r>
            <a:r>
              <a:rPr lang="ru-RU" sz="5000" b="1" dirty="0" err="1" smtClean="0">
                <a:solidFill>
                  <a:srgbClr val="C00000"/>
                </a:solidFill>
              </a:rPr>
              <a:t>група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молодих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радикалів</a:t>
            </a:r>
            <a:r>
              <a:rPr lang="ru-RU" sz="5000" b="1" dirty="0" smtClean="0">
                <a:solidFill>
                  <a:srgbClr val="C00000"/>
                </a:solidFill>
              </a:rPr>
              <a:t>, </a:t>
            </a:r>
            <a:r>
              <a:rPr lang="ru-RU" sz="5000" b="1" dirty="0" err="1" smtClean="0">
                <a:solidFill>
                  <a:srgbClr val="C00000"/>
                </a:solidFill>
              </a:rPr>
              <a:t>очолена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відомими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письменником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Юкіо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Місімою</a:t>
            </a:r>
            <a:r>
              <a:rPr lang="ru-RU" sz="5000" b="1" dirty="0" smtClean="0">
                <a:solidFill>
                  <a:srgbClr val="C00000"/>
                </a:solidFill>
              </a:rPr>
              <a:t>, </a:t>
            </a:r>
            <a:r>
              <a:rPr lang="ru-RU" sz="5000" b="1" dirty="0" err="1" smtClean="0">
                <a:solidFill>
                  <a:srgbClr val="C00000"/>
                </a:solidFill>
              </a:rPr>
              <a:t>захопивши</a:t>
            </a:r>
            <a:r>
              <a:rPr lang="ru-RU" sz="5000" b="1" dirty="0" smtClean="0">
                <a:solidFill>
                  <a:srgbClr val="C00000"/>
                </a:solidFill>
              </a:rPr>
              <a:t> штаб </a:t>
            </a:r>
            <a:r>
              <a:rPr lang="ru-RU" sz="5000" b="1" dirty="0" err="1" smtClean="0">
                <a:solidFill>
                  <a:srgbClr val="C00000"/>
                </a:solidFill>
              </a:rPr>
              <a:t>однієї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з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частин</a:t>
            </a:r>
            <a:r>
              <a:rPr lang="ru-RU" sz="5000" b="1" dirty="0" smtClean="0">
                <a:solidFill>
                  <a:srgbClr val="C00000"/>
                </a:solidFill>
              </a:rPr>
              <a:t> столичного </a:t>
            </a:r>
            <a:r>
              <a:rPr lang="ru-RU" sz="5000" b="1" dirty="0" err="1" smtClean="0">
                <a:solidFill>
                  <a:srgbClr val="C00000"/>
                </a:solidFill>
              </a:rPr>
              <a:t>гарнізону</a:t>
            </a:r>
            <a:r>
              <a:rPr lang="ru-RU" sz="5000" b="1" dirty="0" smtClean="0">
                <a:solidFill>
                  <a:srgbClr val="C00000"/>
                </a:solidFill>
              </a:rPr>
              <a:t>, </a:t>
            </a:r>
            <a:r>
              <a:rPr lang="ru-RU" sz="5000" b="1" dirty="0" err="1" smtClean="0">
                <a:solidFill>
                  <a:srgbClr val="C00000"/>
                </a:solidFill>
              </a:rPr>
              <a:t>здійснила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спробу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військового</a:t>
            </a:r>
            <a:r>
              <a:rPr lang="ru-RU" sz="5000" b="1" dirty="0" smtClean="0">
                <a:solidFill>
                  <a:srgbClr val="C00000"/>
                </a:solidFill>
              </a:rPr>
              <a:t> перевороту. Але </a:t>
            </a:r>
            <a:r>
              <a:rPr lang="ru-RU" sz="5000" b="1" dirty="0" err="1" smtClean="0">
                <a:solidFill>
                  <a:srgbClr val="C00000"/>
                </a:solidFill>
              </a:rPr>
              <a:t>оскільки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солдати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й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офіцери</a:t>
            </a:r>
            <a:r>
              <a:rPr lang="ru-RU" sz="5000" b="1" dirty="0" smtClean="0">
                <a:solidFill>
                  <a:srgbClr val="C00000"/>
                </a:solidFill>
              </a:rPr>
              <a:t> "Сил </a:t>
            </a:r>
            <a:r>
              <a:rPr lang="ru-RU" sz="5000" b="1" dirty="0" err="1" smtClean="0">
                <a:solidFill>
                  <a:srgbClr val="C00000"/>
                </a:solidFill>
              </a:rPr>
              <a:t>самооборони</a:t>
            </a:r>
            <a:r>
              <a:rPr lang="ru-RU" sz="5000" b="1" dirty="0" smtClean="0">
                <a:solidFill>
                  <a:srgbClr val="C00000"/>
                </a:solidFill>
              </a:rPr>
              <a:t>" </a:t>
            </a:r>
            <a:r>
              <a:rPr lang="ru-RU" sz="5000" b="1" dirty="0" err="1" smtClean="0">
                <a:solidFill>
                  <a:srgbClr val="C00000"/>
                </a:solidFill>
              </a:rPr>
              <a:t>відмовилися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підтримати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цей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виступ</a:t>
            </a:r>
            <a:r>
              <a:rPr lang="ru-RU" sz="5000" b="1" dirty="0" smtClean="0">
                <a:solidFill>
                  <a:srgbClr val="C00000"/>
                </a:solidFill>
              </a:rPr>
              <a:t>, </a:t>
            </a:r>
            <a:r>
              <a:rPr lang="ru-RU" sz="5000" b="1" dirty="0" err="1" smtClean="0">
                <a:solidFill>
                  <a:srgbClr val="C00000"/>
                </a:solidFill>
              </a:rPr>
              <a:t>Юкіо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Місіма</a:t>
            </a:r>
            <a:r>
              <a:rPr lang="ru-RU" sz="5000" b="1" dirty="0" smtClean="0">
                <a:solidFill>
                  <a:srgbClr val="C00000"/>
                </a:solidFill>
              </a:rPr>
              <a:t> та </a:t>
            </a:r>
            <a:r>
              <a:rPr lang="ru-RU" sz="5000" b="1" dirty="0" err="1" smtClean="0">
                <a:solidFill>
                  <a:srgbClr val="C00000"/>
                </a:solidFill>
              </a:rPr>
              <a:t>його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найближчі</a:t>
            </a:r>
            <a:r>
              <a:rPr lang="ru-RU" sz="5000" b="1" dirty="0" smtClean="0">
                <a:solidFill>
                  <a:srgbClr val="C00000"/>
                </a:solidFill>
              </a:rPr>
              <a:t> сподвижники вчинили </a:t>
            </a:r>
            <a:r>
              <a:rPr lang="ru-RU" sz="5000" b="1" dirty="0" err="1" smtClean="0">
                <a:solidFill>
                  <a:srgbClr val="C00000"/>
                </a:solidFill>
              </a:rPr>
              <a:t>ритуальне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самогубство</a:t>
            </a:r>
            <a:r>
              <a:rPr lang="ru-RU" sz="5000" b="1" dirty="0" smtClean="0">
                <a:solidFill>
                  <a:srgbClr val="C00000"/>
                </a:solidFill>
              </a:rPr>
              <a:t> </a:t>
            </a:r>
            <a:r>
              <a:rPr lang="ru-RU" sz="5000" b="1" dirty="0" err="1" smtClean="0">
                <a:solidFill>
                  <a:srgbClr val="C00000"/>
                </a:solidFill>
              </a:rPr>
              <a:t>харакірі</a:t>
            </a:r>
            <a:r>
              <a:rPr lang="ru-RU" sz="5000" b="1" dirty="0" smtClean="0">
                <a:solidFill>
                  <a:srgbClr val="C00000"/>
                </a:solidFill>
              </a:rPr>
              <a:t>.</a:t>
            </a:r>
          </a:p>
          <a:p>
            <a:endParaRPr lang="en-US" sz="5000" dirty="0" smtClean="0"/>
          </a:p>
          <a:p>
            <a:endParaRPr lang="ru-RU" dirty="0"/>
          </a:p>
        </p:txBody>
      </p:sp>
      <p:pic>
        <p:nvPicPr>
          <p:cNvPr id="5" name="Picture 2" descr="C:\Users\user\Desktop\Mishim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1196752"/>
            <a:ext cx="2915816" cy="42825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508104" cy="6858000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Коли ж </a:t>
            </a:r>
            <a:r>
              <a:rPr lang="ru-RU" sz="2000" b="1" dirty="0" err="1" smtClean="0"/>
              <a:t>восени</a:t>
            </a:r>
            <a:r>
              <a:rPr lang="ru-RU" sz="2000" b="1" dirty="0" smtClean="0"/>
              <a:t> 1982 р. уряд </a:t>
            </a:r>
            <a:r>
              <a:rPr lang="ru-RU" sz="2000" b="1" dirty="0" err="1" smtClean="0"/>
              <a:t>очолив</a:t>
            </a:r>
            <a:r>
              <a:rPr lang="ru-RU" sz="2000" b="1" dirty="0" smtClean="0"/>
              <a:t> </a:t>
            </a:r>
            <a:r>
              <a:rPr lang="ru-RU" sz="2000" b="1" dirty="0" err="1" smtClean="0"/>
              <a:t>нетрадиційний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політик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яскраво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вираженим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особистим</a:t>
            </a:r>
            <a:r>
              <a:rPr lang="ru-RU" sz="2000" b="1" dirty="0" smtClean="0"/>
              <a:t> стилем </a:t>
            </a:r>
            <a:r>
              <a:rPr lang="ru-RU" sz="2000" b="1" dirty="0" err="1" smtClean="0"/>
              <a:t>Ясухіро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Накасоне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виступав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гаслом</a:t>
            </a:r>
            <a:r>
              <a:rPr lang="ru-RU" sz="2000" b="1" dirty="0" smtClean="0"/>
              <a:t> "остаточного </a:t>
            </a:r>
            <a:r>
              <a:rPr lang="ru-RU" sz="2000" b="1" dirty="0" err="1" smtClean="0"/>
              <a:t>підведення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підсумків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повоєнної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політики</a:t>
            </a:r>
            <a:r>
              <a:rPr lang="ru-RU" sz="2000" b="1" dirty="0" smtClean="0"/>
              <a:t>", </a:t>
            </a:r>
            <a:r>
              <a:rPr lang="ru-RU" sz="2000" b="1" dirty="0" err="1" smtClean="0"/>
              <a:t>радикальні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сили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сприйняли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його</a:t>
            </a:r>
            <a:r>
              <a:rPr lang="ru-RU" sz="2000" b="1" dirty="0" smtClean="0"/>
              <a:t> як </a:t>
            </a:r>
            <a:r>
              <a:rPr lang="ru-RU" sz="2000" b="1" dirty="0" err="1" smtClean="0"/>
              <a:t>ознаку</a:t>
            </a:r>
            <a:r>
              <a:rPr lang="ru-RU" sz="2000" b="1" dirty="0" smtClean="0"/>
              <a:t> початку </a:t>
            </a:r>
            <a:r>
              <a:rPr lang="ru-RU" sz="2000" b="1" dirty="0" err="1" smtClean="0"/>
              <a:t>перетворення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країни</a:t>
            </a:r>
            <a:r>
              <a:rPr lang="ru-RU" sz="2000" b="1" dirty="0" smtClean="0"/>
              <a:t> в державу </a:t>
            </a:r>
            <a:r>
              <a:rPr lang="ru-RU" sz="2000" b="1" dirty="0" err="1" smtClean="0"/>
              <a:t>світового</a:t>
            </a:r>
            <a:r>
              <a:rPr lang="ru-RU" sz="2000" b="1" dirty="0" smtClean="0"/>
              <a:t> масштабу не </a:t>
            </a:r>
            <a:r>
              <a:rPr lang="ru-RU" sz="2000" b="1" dirty="0" err="1" smtClean="0"/>
              <a:t>лише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економічному</a:t>
            </a:r>
            <a:r>
              <a:rPr lang="ru-RU" sz="2000" b="1" dirty="0" smtClean="0"/>
              <a:t>, а </a:t>
            </a:r>
            <a:r>
              <a:rPr lang="ru-RU" sz="2000" b="1" dirty="0" err="1" smtClean="0"/>
              <a:t>й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політичному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плані</a:t>
            </a:r>
            <a:r>
              <a:rPr lang="ru-RU" sz="2000" b="1" dirty="0" smtClean="0"/>
              <a:t>. </a:t>
            </a:r>
            <a:r>
              <a:rPr lang="ru-RU" sz="2000" b="1" dirty="0" err="1" smtClean="0"/>
              <a:t>Прем'єроголосив</a:t>
            </a:r>
            <a:r>
              <a:rPr lang="ru-RU" sz="2000" b="1" dirty="0" smtClean="0"/>
              <a:t> про </a:t>
            </a:r>
            <a:r>
              <a:rPr lang="ru-RU" sz="2000" b="1" dirty="0" err="1" smtClean="0"/>
              <a:t>намір</a:t>
            </a:r>
            <a:r>
              <a:rPr lang="ru-RU" sz="2000" b="1" dirty="0" smtClean="0"/>
              <a:t> </a:t>
            </a:r>
            <a:r>
              <a:rPr lang="ru-RU" sz="2000" b="1" dirty="0" err="1" smtClean="0"/>
              <a:t>перетворити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Японію</a:t>
            </a:r>
            <a:r>
              <a:rPr lang="ru-RU" sz="2000" b="1" dirty="0" smtClean="0"/>
              <a:t> в "</a:t>
            </a:r>
            <a:r>
              <a:rPr lang="ru-RU" sz="2000" b="1" dirty="0" err="1" smtClean="0"/>
              <a:t>непотопляємий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авіаносець</a:t>
            </a:r>
            <a:r>
              <a:rPr lang="ru-RU" sz="2000" b="1" dirty="0" smtClean="0"/>
              <a:t>"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створити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могутні</a:t>
            </a:r>
            <a:r>
              <a:rPr lang="ru-RU" sz="2000" b="1" dirty="0" smtClean="0"/>
              <a:t> ЗС, </a:t>
            </a:r>
            <a:r>
              <a:rPr lang="ru-RU" sz="2000" b="1" dirty="0" err="1" smtClean="0"/>
              <a:t>відмінивши</a:t>
            </a:r>
            <a:r>
              <a:rPr lang="ru-RU" sz="2000" b="1" dirty="0" smtClean="0"/>
              <a:t> ст. 9 </a:t>
            </a:r>
            <a:r>
              <a:rPr lang="ru-RU" sz="2000" b="1" dirty="0" err="1" smtClean="0"/>
              <a:t>конституції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країни</a:t>
            </a:r>
            <a:r>
              <a:rPr lang="ru-RU" sz="2000" b="1" dirty="0" smtClean="0"/>
              <a:t> та 1-процентне (</a:t>
            </a:r>
            <a:r>
              <a:rPr lang="ru-RU" sz="2000" b="1" dirty="0" err="1" smtClean="0"/>
              <a:t>від</a:t>
            </a:r>
            <a:r>
              <a:rPr lang="ru-RU" sz="2000" b="1" dirty="0" smtClean="0"/>
              <a:t> ВНП) </a:t>
            </a:r>
            <a:r>
              <a:rPr lang="ru-RU" sz="2000" b="1" dirty="0" err="1" smtClean="0"/>
              <a:t>обмеження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військових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витрат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запроваджене</a:t>
            </a:r>
            <a:r>
              <a:rPr lang="ru-RU" sz="2000" b="1" dirty="0" smtClean="0"/>
              <a:t> у 1976 р. Я. </a:t>
            </a:r>
            <a:r>
              <a:rPr lang="ru-RU" sz="2000" b="1" dirty="0" err="1" smtClean="0"/>
              <a:t>Накасоне</a:t>
            </a:r>
            <a:r>
              <a:rPr lang="ru-RU" sz="2000" b="1" dirty="0" smtClean="0"/>
              <a:t> заявляв, </a:t>
            </a:r>
            <a:r>
              <a:rPr lang="ru-RU" sz="2000" b="1" dirty="0" err="1" smtClean="0"/>
              <a:t>що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Японія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має</a:t>
            </a:r>
            <a:r>
              <a:rPr lang="ru-RU" sz="2000" b="1" dirty="0" smtClean="0"/>
              <a:t> стати "</a:t>
            </a:r>
            <a:r>
              <a:rPr lang="ru-RU" sz="2000" b="1" dirty="0" err="1" smtClean="0"/>
              <a:t>наддержавою</a:t>
            </a:r>
            <a:r>
              <a:rPr lang="ru-RU" sz="2000" b="1" dirty="0" smtClean="0"/>
              <a:t>", </a:t>
            </a:r>
            <a:r>
              <a:rPr lang="ru-RU" sz="2000" b="1" dirty="0" err="1" smtClean="0"/>
              <a:t>залишивши</a:t>
            </a:r>
            <a:r>
              <a:rPr lang="ru-RU" sz="2000" b="1" dirty="0" smtClean="0"/>
              <a:t> в </a:t>
            </a:r>
            <a:r>
              <a:rPr lang="ru-RU" sz="2000" b="1" dirty="0" err="1" smtClean="0"/>
              <a:t>минулому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пам'ять</a:t>
            </a:r>
            <a:r>
              <a:rPr lang="ru-RU" sz="2000" b="1" dirty="0" smtClean="0"/>
              <a:t> про </a:t>
            </a:r>
            <a:r>
              <a:rPr lang="ru-RU" sz="2000" b="1" dirty="0" err="1" smtClean="0"/>
              <a:t>поразку</a:t>
            </a:r>
            <a:r>
              <a:rPr lang="ru-RU" sz="2000" b="1" dirty="0" smtClean="0"/>
              <a:t> у </a:t>
            </a:r>
            <a:r>
              <a:rPr lang="ru-RU" sz="2000" b="1" dirty="0" err="1" smtClean="0"/>
              <a:t>війні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подібно</a:t>
            </a:r>
            <a:r>
              <a:rPr lang="ru-RU" sz="2000" b="1" dirty="0" smtClean="0"/>
              <a:t> Р. Рейгану та М. </a:t>
            </a:r>
            <a:r>
              <a:rPr lang="ru-RU" sz="2000" b="1" dirty="0" err="1" smtClean="0"/>
              <a:t>Тетчер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здійснив</a:t>
            </a:r>
            <a:r>
              <a:rPr lang="ru-RU" sz="2000" b="1" dirty="0" smtClean="0"/>
              <a:t> низку </a:t>
            </a:r>
            <a:r>
              <a:rPr lang="ru-RU" sz="2000" b="1" dirty="0" err="1" smtClean="0"/>
              <a:t>неоконсервативних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заходів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зокрема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роздержавлення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підприємств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зменшення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оподаткування</a:t>
            </a:r>
            <a:r>
              <a:rPr lang="ru-RU" sz="2000" b="1" dirty="0" smtClean="0"/>
              <a:t>.</a:t>
            </a:r>
            <a:endParaRPr lang="en-US" sz="2000" b="1" dirty="0" smtClean="0"/>
          </a:p>
          <a:p>
            <a:endParaRPr lang="ru-RU" sz="2000" b="1" dirty="0"/>
          </a:p>
        </p:txBody>
      </p:sp>
      <p:pic>
        <p:nvPicPr>
          <p:cNvPr id="4" name="Picture 2" descr="C:\Users\user\Desktop\EDS60463VWR78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908720"/>
            <a:ext cx="3779912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8686800" cy="4941168"/>
          </a:xfrm>
        </p:spPr>
        <p:txBody>
          <a:bodyPr>
            <a:normAutofit lnSpcReduction="1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 Ряд значних технічних новин народилися і були запроваджені у масове виробництво на японських фірмах. У другій половині 50-их років — нейлон, транзисторні приймачі, у 60-70-их роках —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аудіостереосистеми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, відеокамери і відеомагнітофони, у 80-их — комп'ютеризовані роботи, мікросхеми на кремнієвих кристалах (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чіпи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) та ін. Японія лідирує у такій наукомісткий і технічно передовій галузі, як електронна промисловість.</a:t>
            </a:r>
          </a:p>
          <a:p>
            <a:endParaRPr lang="ru-RU" dirty="0"/>
          </a:p>
        </p:txBody>
      </p:sp>
      <p:pic>
        <p:nvPicPr>
          <p:cNvPr id="4" name="Picture 2" descr="http://sociable.co/wp-content/uploads/2011/05/1395655-Sony_make_believe_logo_black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581128"/>
            <a:ext cx="5149806" cy="20599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b="1" dirty="0" err="1" smtClean="0"/>
              <a:t>Японська</a:t>
            </a:r>
            <a:r>
              <a:rPr lang="ru-RU" sz="7200" b="1" dirty="0" smtClean="0"/>
              <a:t> </a:t>
            </a:r>
            <a:r>
              <a:rPr lang="ru-RU" sz="7200" b="1" dirty="0" err="1" smtClean="0"/>
              <a:t>арм</a:t>
            </a:r>
            <a:r>
              <a:rPr lang="uk-UA" sz="7200" b="1" dirty="0" err="1" smtClean="0"/>
              <a:t>ія</a:t>
            </a:r>
            <a:r>
              <a:rPr lang="uk-UA" sz="7200" b="1" dirty="0" smtClean="0"/>
              <a:t> </a:t>
            </a: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dirty="0" smtClean="0"/>
              <a:t>На 1 </a:t>
            </a:r>
            <a:r>
              <a:rPr lang="ru-RU" sz="3600" b="1" dirty="0" err="1" smtClean="0"/>
              <a:t>січня</a:t>
            </a:r>
            <a:r>
              <a:rPr lang="ru-RU" sz="3600" b="1" dirty="0" smtClean="0"/>
              <a:t> 2000 р. </a:t>
            </a:r>
            <a:r>
              <a:rPr lang="ru-RU" sz="3600" b="1" dirty="0" err="1" smtClean="0"/>
              <a:t>військовий</a:t>
            </a:r>
            <a:r>
              <a:rPr lang="ru-RU" sz="3600" b="1" dirty="0" smtClean="0"/>
              <a:t> бюджет </a:t>
            </a:r>
            <a:r>
              <a:rPr lang="ru-RU" sz="3600" b="1" dirty="0" err="1" smtClean="0"/>
              <a:t>Японії</a:t>
            </a:r>
            <a:r>
              <a:rPr lang="ru-RU" sz="3600" b="1" dirty="0" smtClean="0"/>
              <a:t> становив 41,1 млрд. </a:t>
            </a:r>
            <a:r>
              <a:rPr lang="ru-RU" sz="3600" b="1" dirty="0" err="1" smtClean="0"/>
              <a:t>амер</a:t>
            </a:r>
            <a:r>
              <a:rPr lang="ru-RU" sz="3600" b="1" dirty="0" smtClean="0"/>
              <a:t>. дол., а ССО(</a:t>
            </a:r>
            <a:r>
              <a:rPr lang="ru-RU" sz="3600" b="1" dirty="0" err="1" smtClean="0"/>
              <a:t>Сили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Спеціальних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Операцій</a:t>
            </a:r>
            <a:r>
              <a:rPr lang="ru-RU" sz="3600" b="1" dirty="0" smtClean="0"/>
              <a:t>) </a:t>
            </a:r>
            <a:r>
              <a:rPr lang="ru-RU" sz="3600" b="1" dirty="0" err="1" smtClean="0"/>
              <a:t>налічували</a:t>
            </a:r>
            <a:r>
              <a:rPr lang="ru-RU" sz="3600" b="1" dirty="0" smtClean="0"/>
              <a:t> 236 тис. </a:t>
            </a:r>
            <a:r>
              <a:rPr lang="ru-RU" sz="3600" b="1" dirty="0" err="1" smtClean="0"/>
              <a:t>чол</a:t>
            </a:r>
            <a:r>
              <a:rPr lang="ru-RU" sz="3600" b="1" dirty="0" smtClean="0"/>
              <a:t>., 120 </a:t>
            </a:r>
            <a:r>
              <a:rPr lang="ru-RU" sz="3600" b="1" dirty="0" err="1" smtClean="0"/>
              <a:t>бойових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кораблів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і</a:t>
            </a:r>
            <a:r>
              <a:rPr lang="ru-RU" sz="3600" b="1" dirty="0" smtClean="0"/>
              <a:t> 450 </a:t>
            </a:r>
            <a:r>
              <a:rPr lang="ru-RU" sz="3600" b="1" dirty="0" err="1" smtClean="0"/>
              <a:t>літаків</a:t>
            </a:r>
            <a:r>
              <a:rPr lang="ru-RU" sz="3600" b="1" dirty="0" smtClean="0"/>
              <a:t> (для </a:t>
            </a:r>
            <a:r>
              <a:rPr lang="ru-RU" sz="3600" b="1" dirty="0" err="1" smtClean="0"/>
              <a:t>порівняння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в’єтнамська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армія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налічує</a:t>
            </a:r>
            <a:r>
              <a:rPr lang="ru-RU" sz="3600" b="1" dirty="0" smtClean="0"/>
              <a:t> 484 тис. </a:t>
            </a:r>
            <a:r>
              <a:rPr lang="ru-RU" sz="3600" b="1" dirty="0" err="1" smtClean="0"/>
              <a:t>чол</a:t>
            </a:r>
            <a:r>
              <a:rPr lang="ru-RU" sz="3600" b="1" dirty="0" smtClean="0"/>
              <a:t>., </a:t>
            </a:r>
            <a:r>
              <a:rPr lang="ru-RU" sz="3600" b="1" dirty="0" err="1" smtClean="0"/>
              <a:t>індонезійська</a:t>
            </a:r>
            <a:r>
              <a:rPr lang="ru-RU" sz="3600" b="1" dirty="0" smtClean="0"/>
              <a:t> – 298 тис. </a:t>
            </a:r>
            <a:r>
              <a:rPr lang="ru-RU" sz="3600" b="1" dirty="0" err="1" smtClean="0"/>
              <a:t>чол</a:t>
            </a:r>
            <a:r>
              <a:rPr lang="ru-RU" sz="3600" b="1" dirty="0" smtClean="0"/>
              <a:t>.).</a:t>
            </a:r>
            <a:endParaRPr lang="en-US" sz="36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201</Words>
  <Application>Microsoft Office PowerPoint</Application>
  <PresentationFormat>Экран (4:3)</PresentationFormat>
  <Paragraphs>17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"Японське економічне диво" 60-80-х рр.  </vt:lpstr>
      <vt:lpstr>"Японське економічне диво" було сплановане й детально розроблене, у 1955 р. в якості офіційного урядового документа був прийнятий 5-річний план економічної незалежності, а через 2 роки Сабуро Окіта - творець японських реформ - очолив роботу над новим довгостроковим планом економічного розвитку, що мав забезпечити найвищі темпи зростання, структурну модернізацію й економічну стабільність, включно із практично повною зайнятістю та стійким підвищенням рівня життя в країні. </vt:lpstr>
      <vt:lpstr>Японське "економічне диво" мало такі передумови:  - закупівля ліцензій, патентів, використання нових технологій; - реформа податкової системи,  - запропонована американцем Доджем; - відносна дешевизна японської робочої сили; - відсутність значних військових витрат; - кредити США, великі замовлення під час воєн США в Кореї і В'єтнамі; - зниження цін на світових ринках на сировину і паливо та деякі інші. </vt:lpstr>
      <vt:lpstr> </vt:lpstr>
      <vt:lpstr>Слайд 5</vt:lpstr>
      <vt:lpstr>Слайд 6</vt:lpstr>
      <vt:lpstr>Слайд 7</vt:lpstr>
      <vt:lpstr>Слайд 8</vt:lpstr>
      <vt:lpstr>Японська армія </vt:lpstr>
      <vt:lpstr>Висновок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"Японське економічне диво" 60-80-х рр.  </dc:title>
  <dc:creator>RePack by SPecialiST</dc:creator>
  <cp:lastModifiedBy>Admin</cp:lastModifiedBy>
  <cp:revision>8</cp:revision>
  <dcterms:created xsi:type="dcterms:W3CDTF">2014-01-26T20:13:41Z</dcterms:created>
  <dcterms:modified xsi:type="dcterms:W3CDTF">2015-04-08T14:01:31Z</dcterms:modified>
</cp:coreProperties>
</file>