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1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132"/>
    <a:srgbClr val="343024"/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>
        <p:scale>
          <a:sx n="74" d="100"/>
          <a:sy n="74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E9C13-98B7-4903-8BD2-CC1185D3DADC}" type="datetimeFigureOut">
              <a:rPr lang="uk-UA"/>
              <a:t>13.12.2014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2D208-6EC8-49E8-9E3C-539B53B081FB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9199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2D208-6EC8-49E8-9E3C-539B53B081FB}" type="slidenum">
              <a:rPr lang="uk-UA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4500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12/13/2014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12/13/2014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739" y="3953071"/>
            <a:ext cx="10058400" cy="2593975"/>
          </a:xfrm>
        </p:spPr>
        <p:txBody>
          <a:bodyPr/>
          <a:lstStyle/>
          <a:p>
            <a:r>
              <a:rPr lang="uk-UA" sz="12000" dirty="0" smtClean="0">
                <a:solidFill>
                  <a:srgbClr val="001132"/>
                </a:solidFill>
              </a:rPr>
              <a:t>Франція</a:t>
            </a:r>
            <a:endParaRPr lang="uk-UA" sz="12000" dirty="0">
              <a:solidFill>
                <a:srgbClr val="00113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40"/>
            <a:ext cx="1899138" cy="247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38" y="1333541"/>
            <a:ext cx="1909630" cy="247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770" y="1339404"/>
            <a:ext cx="1874068" cy="247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838" y="1333541"/>
            <a:ext cx="1831654" cy="247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492" y="1339404"/>
            <a:ext cx="1786047" cy="247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539" y="1339403"/>
            <a:ext cx="1981200" cy="247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1739" y="0"/>
            <a:ext cx="9102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950" y="0"/>
            <a:ext cx="908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91062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001132"/>
                </a:solidFill>
              </a:rPr>
              <a:t>Валері </a:t>
            </a:r>
            <a:r>
              <a:rPr lang="uk-UA" sz="4800" dirty="0" err="1" smtClean="0">
                <a:solidFill>
                  <a:srgbClr val="001132"/>
                </a:solidFill>
              </a:rPr>
              <a:t>Жискар</a:t>
            </a:r>
            <a:r>
              <a:rPr lang="uk-UA" sz="4800" dirty="0" smtClean="0">
                <a:solidFill>
                  <a:srgbClr val="001132"/>
                </a:solidFill>
              </a:rPr>
              <a:t> </a:t>
            </a:r>
            <a:r>
              <a:rPr lang="uk-UA" sz="4800" dirty="0" err="1" smtClean="0">
                <a:solidFill>
                  <a:srgbClr val="001132"/>
                </a:solidFill>
              </a:rPr>
              <a:t>д’Естен</a:t>
            </a:r>
            <a:r>
              <a:rPr lang="uk-UA" sz="4800" dirty="0" smtClean="0">
                <a:solidFill>
                  <a:srgbClr val="001132"/>
                </a:solidFill>
              </a:rPr>
              <a:t> </a:t>
            </a:r>
            <a:endParaRPr lang="uk-UA" sz="4800" dirty="0">
              <a:solidFill>
                <a:srgbClr val="0011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4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950" y="0"/>
            <a:ext cx="908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197" y="0"/>
            <a:ext cx="43937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7375" y="361810"/>
            <a:ext cx="63922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tx2"/>
                </a:solidFill>
              </a:rPr>
              <a:t>Валері </a:t>
            </a:r>
            <a:r>
              <a:rPr lang="uk-UA" sz="2000" b="1" dirty="0" err="1">
                <a:solidFill>
                  <a:schemeClr val="tx2"/>
                </a:solidFill>
              </a:rPr>
              <a:t>Жискар</a:t>
            </a:r>
            <a:r>
              <a:rPr lang="uk-UA" sz="2000" b="1" dirty="0">
                <a:solidFill>
                  <a:schemeClr val="tx2"/>
                </a:solidFill>
              </a:rPr>
              <a:t> </a:t>
            </a:r>
            <a:r>
              <a:rPr lang="uk-UA" sz="2000" b="1" dirty="0" err="1">
                <a:solidFill>
                  <a:schemeClr val="tx2"/>
                </a:solidFill>
              </a:rPr>
              <a:t>д'Естен</a:t>
            </a:r>
            <a:r>
              <a:rPr lang="uk-UA" sz="2000" dirty="0">
                <a:solidFill>
                  <a:schemeClr val="tx2"/>
                </a:solidFill>
              </a:rPr>
              <a:t> (</a:t>
            </a:r>
            <a:r>
              <a:rPr lang="uk-UA" sz="2000" dirty="0" err="1">
                <a:solidFill>
                  <a:schemeClr val="tx2"/>
                </a:solidFill>
              </a:rPr>
              <a:t>фр</a:t>
            </a:r>
            <a:r>
              <a:rPr lang="uk-UA" sz="2000" dirty="0">
                <a:solidFill>
                  <a:schemeClr val="tx2"/>
                </a:solidFill>
              </a:rPr>
              <a:t>. </a:t>
            </a:r>
            <a:r>
              <a:rPr lang="en-US" sz="2000" i="1" dirty="0">
                <a:solidFill>
                  <a:schemeClr val="tx2"/>
                </a:solidFill>
              </a:rPr>
              <a:t>Valéry Giscard d'Estaing</a:t>
            </a:r>
            <a:r>
              <a:rPr lang="en-US" sz="2000" dirty="0" smtClean="0">
                <a:solidFill>
                  <a:schemeClr val="tx2"/>
                </a:solidFill>
              </a:rPr>
              <a:t>,</a:t>
            </a:r>
            <a:r>
              <a:rPr lang="uk-UA" sz="2000" dirty="0" smtClean="0">
                <a:solidFill>
                  <a:schemeClr val="tx2"/>
                </a:solidFill>
              </a:rPr>
              <a:t>)</a:t>
            </a:r>
            <a:r>
              <a:rPr lang="uk-UA" sz="2000" dirty="0">
                <a:solidFill>
                  <a:schemeClr val="tx2"/>
                </a:solidFill>
              </a:rPr>
              <a:t> — президент Французької республіки (П'ята республіка), 1974—1981. Правоцентристський політик. Після  Жоржа </a:t>
            </a:r>
            <a:r>
              <a:rPr lang="uk-UA" sz="2000" dirty="0" smtClean="0">
                <a:solidFill>
                  <a:schemeClr val="tx2"/>
                </a:solidFill>
              </a:rPr>
              <a:t>Помпіду</a:t>
            </a:r>
            <a:r>
              <a:rPr lang="uk-UA" sz="2000" dirty="0">
                <a:solidFill>
                  <a:schemeClr val="tx2"/>
                </a:solidFill>
              </a:rPr>
              <a:t> вибраний президентом республіки і знаходився на цій посаді один повний семирічний термін. Під час правління </a:t>
            </a:r>
            <a:r>
              <a:rPr lang="uk-UA" sz="2000" dirty="0" err="1">
                <a:solidFill>
                  <a:schemeClr val="tx2"/>
                </a:solidFill>
              </a:rPr>
              <a:t>Жискара</a:t>
            </a:r>
            <a:r>
              <a:rPr lang="uk-UA" sz="2000" dirty="0">
                <a:solidFill>
                  <a:schemeClr val="tx2"/>
                </a:solidFill>
              </a:rPr>
              <a:t> були зроблені масштабні державні проекти (зокрема, спорудження швидкісних залізниць </a:t>
            </a:r>
            <a:r>
              <a:rPr lang="en-US" sz="2000" dirty="0">
                <a:solidFill>
                  <a:schemeClr val="tx2"/>
                </a:solidFill>
              </a:rPr>
              <a:t>TGV </a:t>
            </a:r>
            <a:r>
              <a:rPr lang="uk-UA" sz="2000" dirty="0">
                <a:solidFill>
                  <a:schemeClr val="tx2"/>
                </a:solidFill>
              </a:rPr>
              <a:t>і будівництво АЕС). Лауреат премії Нансена1979 року. Проте в другій половині його терміну почалася значна економічна криза, що зупинила стабільне зростання французької економіки і закінчила «славне тридцятиліття».</a:t>
            </a:r>
          </a:p>
          <a:p>
            <a:r>
              <a:rPr lang="uk-UA" sz="2000" dirty="0" err="1">
                <a:solidFill>
                  <a:schemeClr val="tx2"/>
                </a:solidFill>
              </a:rPr>
              <a:t>Жискар</a:t>
            </a:r>
            <a:r>
              <a:rPr lang="uk-UA" sz="2000" dirty="0">
                <a:solidFill>
                  <a:schemeClr val="tx2"/>
                </a:solidFill>
              </a:rPr>
              <a:t> </a:t>
            </a:r>
            <a:r>
              <a:rPr lang="uk-UA" sz="2000" dirty="0" err="1">
                <a:solidFill>
                  <a:schemeClr val="tx2"/>
                </a:solidFill>
              </a:rPr>
              <a:t>д'Естен</a:t>
            </a:r>
            <a:r>
              <a:rPr lang="uk-UA" sz="2000" dirty="0">
                <a:solidFill>
                  <a:schemeClr val="tx2"/>
                </a:solidFill>
              </a:rPr>
              <a:t>, що не належав до </a:t>
            </a:r>
            <a:r>
              <a:rPr lang="uk-UA" sz="2000" dirty="0" err="1">
                <a:solidFill>
                  <a:schemeClr val="tx2"/>
                </a:solidFill>
              </a:rPr>
              <a:t>голлістських</a:t>
            </a:r>
            <a:r>
              <a:rPr lang="uk-UA" sz="2000" dirty="0">
                <a:solidFill>
                  <a:schemeClr val="tx2"/>
                </a:solidFill>
              </a:rPr>
              <a:t> партій, почав переглядати деякі аспекти зовнішньої політики </a:t>
            </a:r>
            <a:r>
              <a:rPr lang="uk-UA" sz="2000" dirty="0" err="1">
                <a:solidFill>
                  <a:schemeClr val="tx2"/>
                </a:solidFill>
              </a:rPr>
              <a:t>голлізму</a:t>
            </a:r>
            <a:r>
              <a:rPr lang="uk-UA" sz="2000" dirty="0">
                <a:solidFill>
                  <a:schemeClr val="tx2"/>
                </a:solidFill>
              </a:rPr>
              <a:t>. При ньому Франція поступово почала повертатися у військові структури </a:t>
            </a:r>
            <a:r>
              <a:rPr lang="uk-UA" sz="2000" dirty="0" smtClean="0">
                <a:solidFill>
                  <a:schemeClr val="tx2"/>
                </a:solidFill>
              </a:rPr>
              <a:t>НАТО.</a:t>
            </a:r>
            <a:endParaRPr lang="uk-UA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65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950" y="0"/>
            <a:ext cx="908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1520" y="2967335"/>
            <a:ext cx="6020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 smtClean="0">
                <a:solidFill>
                  <a:srgbClr val="001132"/>
                </a:solidFill>
              </a:rPr>
              <a:t>Франсуа </a:t>
            </a:r>
            <a:r>
              <a:rPr lang="uk-UA" sz="5400" dirty="0" err="1" smtClean="0">
                <a:solidFill>
                  <a:srgbClr val="001132"/>
                </a:solidFill>
              </a:rPr>
              <a:t>Міттеран</a:t>
            </a:r>
            <a:endParaRPr lang="uk-UA" sz="5400" dirty="0">
              <a:solidFill>
                <a:srgbClr val="0011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6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950" y="3175"/>
            <a:ext cx="908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03" y="-1"/>
            <a:ext cx="5372547" cy="690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616" y="401442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>
                <a:solidFill>
                  <a:schemeClr val="tx2"/>
                </a:solidFill>
              </a:rPr>
              <a:t>Франсуа́ Міттера́н </a:t>
            </a:r>
            <a:r>
              <a:rPr lang="vi-VN" dirty="0">
                <a:solidFill>
                  <a:schemeClr val="tx2"/>
                </a:solidFill>
              </a:rPr>
              <a:t>(фр. Аудіо François Maurice Adrien Marie Mitterrandопис </a:t>
            </a:r>
            <a:r>
              <a:rPr lang="vi-VN" dirty="0" smtClean="0">
                <a:solidFill>
                  <a:schemeClr val="tx2"/>
                </a:solidFill>
              </a:rPr>
              <a:t>файлу) </a:t>
            </a:r>
            <a:r>
              <a:rPr lang="vi-VN" dirty="0">
                <a:solidFill>
                  <a:schemeClr val="tx2"/>
                </a:solidFill>
              </a:rPr>
              <a:t>— французький політичний діяч, один з лідерів соціалістичного руху, президент Франції з 1981 по 1995 р. Його чотирнадцятирічне президентство (два терміни по 7 років) — найтриваліше в історії Франції. На початку кожного свого президентського терміну Міттеран розпускав парламент і оголошував дострокові вибори, щоб в перших 5 років президентського терміну мати більшість в парламенті, і обидва рази після цього його партія програвала наступні вибори, через що в останні два роки обох термінів Мітеран вимушений був миритися з консервативними прем'єр-міністрами.</a:t>
            </a:r>
          </a:p>
          <a:p>
            <a:endParaRPr lang="vi-VN" dirty="0">
              <a:solidFill>
                <a:schemeClr val="tx2"/>
              </a:solidFill>
            </a:endParaRPr>
          </a:p>
          <a:p>
            <a:r>
              <a:rPr lang="vi-VN" dirty="0">
                <a:solidFill>
                  <a:schemeClr val="tx2"/>
                </a:solidFill>
              </a:rPr>
              <a:t>Міттеран був найстарішим президентом Франції в XX столітті (йому було 78 років і 7 місяців, коли він покинув пост президента) і прожив менше всіх президентів після відходу з посади (всього 236 днів).</a:t>
            </a:r>
            <a:endParaRPr lang="uk-U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52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950" y="0"/>
            <a:ext cx="908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0158" y="602475"/>
            <a:ext cx="92341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rgbClr val="001132"/>
                </a:solidFill>
              </a:rPr>
              <a:t>Здобутки</a:t>
            </a:r>
            <a:r>
              <a:rPr lang="ru-RU" sz="3200" dirty="0">
                <a:solidFill>
                  <a:srgbClr val="001132"/>
                </a:solidFill>
              </a:rPr>
              <a:t> за </a:t>
            </a:r>
            <a:r>
              <a:rPr lang="ru-RU" sz="3200" dirty="0" err="1">
                <a:solidFill>
                  <a:srgbClr val="001132"/>
                </a:solidFill>
              </a:rPr>
              <a:t>його</a:t>
            </a:r>
            <a:r>
              <a:rPr lang="ru-RU" sz="3200" dirty="0">
                <a:solidFill>
                  <a:srgbClr val="001132"/>
                </a:solidFill>
              </a:rPr>
              <a:t> </a:t>
            </a:r>
            <a:r>
              <a:rPr lang="ru-RU" sz="3200" dirty="0" smtClean="0">
                <a:solidFill>
                  <a:srgbClr val="001132"/>
                </a:solidFill>
              </a:rPr>
              <a:t>президентств</a:t>
            </a:r>
            <a:endParaRPr lang="ru-RU" sz="3200" dirty="0">
              <a:solidFill>
                <a:srgbClr val="001132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err="1">
                <a:solidFill>
                  <a:schemeClr val="tx2"/>
                </a:solidFill>
              </a:rPr>
              <a:t>скасування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смертної</a:t>
            </a:r>
            <a:r>
              <a:rPr lang="ru-RU" sz="3200" dirty="0">
                <a:solidFill>
                  <a:schemeClr val="tx2"/>
                </a:solidFill>
              </a:rPr>
              <a:t> кари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err="1">
                <a:solidFill>
                  <a:schemeClr val="tx2"/>
                </a:solidFill>
              </a:rPr>
              <a:t>зниження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пенсійного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віку</a:t>
            </a:r>
            <a:r>
              <a:rPr lang="ru-RU" sz="3200" dirty="0">
                <a:solidFill>
                  <a:schemeClr val="tx2"/>
                </a:solidFill>
              </a:rPr>
              <a:t> з 65 </a:t>
            </a:r>
            <a:r>
              <a:rPr lang="ru-RU" sz="3200" dirty="0" err="1">
                <a:solidFill>
                  <a:schemeClr val="tx2"/>
                </a:solidFill>
              </a:rPr>
              <a:t>років</a:t>
            </a:r>
            <a:r>
              <a:rPr lang="ru-RU" sz="3200" dirty="0">
                <a:solidFill>
                  <a:schemeClr val="tx2"/>
                </a:solidFill>
              </a:rPr>
              <a:t> (1910 </a:t>
            </a:r>
            <a:r>
              <a:rPr lang="ru-RU" sz="3200" dirty="0" err="1">
                <a:solidFill>
                  <a:schemeClr val="tx2"/>
                </a:solidFill>
              </a:rPr>
              <a:t>рік</a:t>
            </a:r>
            <a:r>
              <a:rPr lang="ru-RU" sz="3200" dirty="0">
                <a:solidFill>
                  <a:schemeClr val="tx2"/>
                </a:solidFill>
              </a:rPr>
              <a:t>) до 60-ти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40158" y="3053700"/>
            <a:ext cx="1053491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1132"/>
                </a:solidFill>
              </a:rPr>
              <a:t>Цитаты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</a:rPr>
              <a:t>Вера</a:t>
            </a:r>
            <a:r>
              <a:rPr lang="ru-RU" sz="2000" dirty="0">
                <a:solidFill>
                  <a:schemeClr val="tx2"/>
                </a:solidFill>
              </a:rPr>
              <a:t>, захватившая разум и душу — сильнее научной мысли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  <a:r>
              <a:rPr lang="ru-RU" sz="2000" baseline="30000" dirty="0" smtClean="0">
                <a:solidFill>
                  <a:schemeClr val="tx2"/>
                </a:solidFill>
              </a:rPr>
              <a:t>[</a:t>
            </a:r>
            <a:endParaRPr lang="ru-RU" sz="2000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i="1" dirty="0">
                <a:solidFill>
                  <a:schemeClr val="tx2"/>
                </a:solidFill>
              </a:rPr>
              <a:t>Эли </a:t>
            </a:r>
            <a:r>
              <a:rPr lang="ru-RU" sz="2000" i="1" dirty="0" err="1">
                <a:solidFill>
                  <a:schemeClr val="tx2"/>
                </a:solidFill>
              </a:rPr>
              <a:t>Визель</a:t>
            </a:r>
            <a:r>
              <a:rPr lang="ru-RU" sz="2000" dirty="0">
                <a:solidFill>
                  <a:schemeClr val="tx2"/>
                </a:solidFill>
              </a:rPr>
              <a:t>: И Бог иногда ошибался.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i="1" dirty="0">
                <a:solidFill>
                  <a:schemeClr val="tx2"/>
                </a:solidFill>
              </a:rPr>
              <a:t>Франсуа Миттеран</a:t>
            </a:r>
            <a:r>
              <a:rPr lang="ru-RU" sz="2000" dirty="0">
                <a:solidFill>
                  <a:schemeClr val="tx2"/>
                </a:solidFill>
              </a:rPr>
              <a:t>: Я — нет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  <a:endParaRPr lang="ru-RU" sz="2000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</a:rPr>
              <a:t>Алжир — это Франция!.. Я одобряю применение военной силы в Алжире в той мере, в какой это представляет собой последнюю возможность вновь приобрести утраченные территории и начать диалог… (Во время Алжирской войны за независимость</a:t>
            </a:r>
            <a:r>
              <a:rPr lang="ru-RU" sz="2000" dirty="0" smtClean="0">
                <a:solidFill>
                  <a:schemeClr val="tx2"/>
                </a:solidFill>
              </a:rPr>
              <a:t>)</a:t>
            </a:r>
            <a:endParaRPr lang="ru-RU" sz="2000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</a:rPr>
              <a:t>Битва против несправедливости — это одна из самых прекрасных битв. Она определила мой политический выбор, и я по-прежнему считаю, что поступил правильно</a:t>
            </a:r>
            <a:r>
              <a:rPr lang="ru-RU" sz="2000" dirty="0" smtClean="0">
                <a:solidFill>
                  <a:schemeClr val="tx2"/>
                </a:solidFill>
              </a:rPr>
              <a:t>…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3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279" y="3438659"/>
            <a:ext cx="42088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rgbClr val="001132"/>
                </a:solidFill>
              </a:rPr>
              <a:t>Жак Ширак</a:t>
            </a:r>
            <a:endParaRPr lang="uk-UA" sz="6000" dirty="0">
              <a:solidFill>
                <a:srgbClr val="001132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950" y="0"/>
            <a:ext cx="908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43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950" y="3175"/>
            <a:ext cx="908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60" y="3175"/>
            <a:ext cx="532889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4496" y="340045"/>
            <a:ext cx="6096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b="1" dirty="0">
                <a:solidFill>
                  <a:schemeClr val="tx2"/>
                </a:solidFill>
              </a:rPr>
              <a:t>Жак Рене́ Шира́к </a:t>
            </a:r>
            <a:r>
              <a:rPr lang="vi-VN" sz="2000" dirty="0">
                <a:solidFill>
                  <a:schemeClr val="tx2"/>
                </a:solidFill>
              </a:rPr>
              <a:t>(фр. </a:t>
            </a:r>
            <a:r>
              <a:rPr lang="en-US" sz="2000" dirty="0">
                <a:solidFill>
                  <a:schemeClr val="tx2"/>
                </a:solidFill>
              </a:rPr>
              <a:t>Jacques René Chirac; * 29 </a:t>
            </a:r>
            <a:r>
              <a:rPr lang="vi-VN" sz="2000" dirty="0">
                <a:solidFill>
                  <a:schemeClr val="tx2"/>
                </a:solidFill>
              </a:rPr>
              <a:t>листопада 1932, Париж) — французький політик, 22-й президент Франції (з 1995 по 16 травня 2007</a:t>
            </a:r>
            <a:r>
              <a:rPr lang="vi-VN" sz="2000" dirty="0" smtClean="0">
                <a:solidFill>
                  <a:schemeClr val="tx2"/>
                </a:solidFill>
              </a:rPr>
              <a:t>).</a:t>
            </a:r>
            <a:endParaRPr lang="uk-UA" sz="2000" dirty="0" smtClean="0">
              <a:solidFill>
                <a:schemeClr val="tx2"/>
              </a:solidFill>
            </a:endParaRPr>
          </a:p>
          <a:p>
            <a:r>
              <a:rPr lang="ru-RU" sz="2000" dirty="0" err="1">
                <a:solidFill>
                  <a:schemeClr val="tx2"/>
                </a:solidFill>
              </a:rPr>
              <a:t>Був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обраний</a:t>
            </a:r>
            <a:r>
              <a:rPr lang="ru-RU" sz="2000" dirty="0">
                <a:solidFill>
                  <a:schemeClr val="tx2"/>
                </a:solidFill>
              </a:rPr>
              <a:t> президентом 1995 року й </a:t>
            </a:r>
            <a:r>
              <a:rPr lang="ru-RU" sz="2000" dirty="0" err="1">
                <a:solidFill>
                  <a:schemeClr val="tx2"/>
                </a:solidFill>
              </a:rPr>
              <a:t>переобраний</a:t>
            </a:r>
            <a:r>
              <a:rPr lang="ru-RU" sz="2000" dirty="0">
                <a:solidFill>
                  <a:schemeClr val="tx2"/>
                </a:solidFill>
              </a:rPr>
              <a:t> 2002-го. </a:t>
            </a:r>
            <a:r>
              <a:rPr lang="ru-RU" sz="2000" dirty="0" err="1">
                <a:solidFill>
                  <a:schemeClr val="tx2"/>
                </a:solidFill>
              </a:rPr>
              <a:t>Його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поточний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термін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закінчився</a:t>
            </a:r>
            <a:r>
              <a:rPr lang="ru-RU" sz="2000" dirty="0">
                <a:solidFill>
                  <a:schemeClr val="tx2"/>
                </a:solidFill>
              </a:rPr>
              <a:t> 2007 року. Як президент </a:t>
            </a:r>
            <a:r>
              <a:rPr lang="ru-RU" sz="2000" dirty="0" err="1">
                <a:solidFill>
                  <a:schemeClr val="tx2"/>
                </a:solidFill>
              </a:rPr>
              <a:t>Франції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також</a:t>
            </a:r>
            <a:r>
              <a:rPr lang="ru-RU" sz="2000" dirty="0">
                <a:solidFill>
                  <a:schemeClr val="tx2"/>
                </a:solidFill>
              </a:rPr>
              <a:t> є </a:t>
            </a:r>
            <a:r>
              <a:rPr lang="ru-RU" sz="2000" dirty="0" err="1">
                <a:solidFill>
                  <a:schemeClr val="tx2"/>
                </a:solidFill>
              </a:rPr>
              <a:t>спів</a:t>
            </a:r>
            <a:r>
              <a:rPr lang="ru-RU" sz="2000" dirty="0">
                <a:solidFill>
                  <a:schemeClr val="tx2"/>
                </a:solidFill>
              </a:rPr>
              <a:t>-принцем </a:t>
            </a:r>
            <a:r>
              <a:rPr lang="ru-RU" sz="2000" dirty="0" err="1">
                <a:solidFill>
                  <a:schemeClr val="tx2"/>
                </a:solidFill>
              </a:rPr>
              <a:t>Андорри</a:t>
            </a:r>
            <a:r>
              <a:rPr lang="ru-RU" sz="2000" dirty="0">
                <a:solidFill>
                  <a:schemeClr val="tx2"/>
                </a:solidFill>
              </a:rPr>
              <a:t> і великим </a:t>
            </a:r>
            <a:r>
              <a:rPr lang="ru-RU" sz="2000" dirty="0" err="1">
                <a:solidFill>
                  <a:schemeClr val="tx2"/>
                </a:solidFill>
              </a:rPr>
              <a:t>магістром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Легіону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Честі</a:t>
            </a:r>
            <a:r>
              <a:rPr lang="ru-RU" sz="2000" dirty="0">
                <a:solidFill>
                  <a:schemeClr val="tx2"/>
                </a:solidFill>
              </a:rPr>
              <a:t>. </a:t>
            </a:r>
          </a:p>
          <a:p>
            <a:r>
              <a:rPr lang="uk-UA" sz="2000" dirty="0">
                <a:solidFill>
                  <a:schemeClr val="tx2"/>
                </a:solidFill>
              </a:rPr>
              <a:t>Підтримував зниження податків, припинення цінового контролю, приватизацію, суворіше покарання злочинності й тероризму. Намагався зробити економічну політику більш соціально відповідальною, і був обраний президентом (1995) після проведення кампанії під гаслом зцілення «соціальної тріщини» (</a:t>
            </a:r>
            <a:r>
              <a:rPr lang="uk-UA" sz="2000" dirty="0" err="1">
                <a:solidFill>
                  <a:schemeClr val="tx2"/>
                </a:solidFill>
              </a:rPr>
              <a:t>фр</a:t>
            </a:r>
            <a:r>
              <a:rPr lang="uk-UA" sz="2000" dirty="0">
                <a:solidFill>
                  <a:schemeClr val="tx2"/>
                </a:solidFill>
              </a:rPr>
              <a:t>. </a:t>
            </a:r>
            <a:r>
              <a:rPr lang="en-US" sz="2000" dirty="0">
                <a:solidFill>
                  <a:schemeClr val="tx2"/>
                </a:solidFill>
              </a:rPr>
              <a:t>fracture </a:t>
            </a:r>
            <a:r>
              <a:rPr lang="en-US" sz="2000" dirty="0" err="1">
                <a:solidFill>
                  <a:schemeClr val="tx2"/>
                </a:solidFill>
              </a:rPr>
              <a:t>sociale</a:t>
            </a:r>
            <a:r>
              <a:rPr lang="en-US" sz="2000" dirty="0">
                <a:solidFill>
                  <a:schemeClr val="tx2"/>
                </a:solidFill>
              </a:rPr>
              <a:t>). </a:t>
            </a:r>
            <a:r>
              <a:rPr lang="uk-UA" sz="2000" dirty="0">
                <a:solidFill>
                  <a:schemeClr val="tx2"/>
                </a:solidFill>
              </a:rPr>
              <a:t>Його економічна політика включала елементи як підвищення, так і послаблення державного контролю. Його позиція щодо проблем Євросоюзу змінювалася від </a:t>
            </a:r>
            <a:r>
              <a:rPr lang="uk-UA" sz="2000" dirty="0" err="1">
                <a:solidFill>
                  <a:schemeClr val="tx2"/>
                </a:solidFill>
              </a:rPr>
              <a:t>євроскептицизму</a:t>
            </a:r>
            <a:r>
              <a:rPr lang="uk-UA" sz="2000" dirty="0">
                <a:solidFill>
                  <a:schemeClr val="tx2"/>
                </a:solidFill>
              </a:rPr>
              <a:t> до гарячої підтримки інтеграції. </a:t>
            </a:r>
          </a:p>
        </p:txBody>
      </p:sp>
    </p:spTree>
    <p:extLst>
      <p:ext uri="{BB962C8B-B14F-4D97-AF65-F5344CB8AC3E}">
        <p14:creationId xmlns:p14="http://schemas.microsoft.com/office/powerpoint/2010/main" val="234575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126" y="3520294"/>
            <a:ext cx="49266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 smtClean="0">
                <a:solidFill>
                  <a:srgbClr val="001132"/>
                </a:solidFill>
              </a:rPr>
              <a:t>Ніколя Саркозі</a:t>
            </a:r>
            <a:endParaRPr lang="uk-UA" sz="5400" dirty="0">
              <a:solidFill>
                <a:srgbClr val="001132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950" y="0"/>
            <a:ext cx="908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338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731" y="0"/>
            <a:ext cx="45567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466" y="3175"/>
            <a:ext cx="908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4648" y="375307"/>
            <a:ext cx="6096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b="1" dirty="0">
                <a:solidFill>
                  <a:schemeClr val="tx2"/>
                </a:solidFill>
              </a:rPr>
              <a:t>Ніколя́ Поль Стефа́н Саркозі́ де Надь-Боча </a:t>
            </a:r>
            <a:r>
              <a:rPr lang="vi-VN" sz="2000" dirty="0">
                <a:solidFill>
                  <a:schemeClr val="tx2"/>
                </a:solidFill>
              </a:rPr>
              <a:t>(фр. </a:t>
            </a:r>
            <a:r>
              <a:rPr lang="en-US" sz="2000" dirty="0">
                <a:solidFill>
                  <a:schemeClr val="tx2"/>
                </a:solidFill>
              </a:rPr>
              <a:t>Nicolas Paul </a:t>
            </a:r>
            <a:r>
              <a:rPr lang="en-US" sz="2000" dirty="0" err="1">
                <a:solidFill>
                  <a:schemeClr val="tx2"/>
                </a:solidFill>
              </a:rPr>
              <a:t>Stéphane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Sárközy</a:t>
            </a:r>
            <a:r>
              <a:rPr lang="en-US" sz="2000" dirty="0">
                <a:solidFill>
                  <a:schemeClr val="tx2"/>
                </a:solidFill>
              </a:rPr>
              <a:t> de </a:t>
            </a:r>
            <a:r>
              <a:rPr lang="en-US" sz="2000" dirty="0" smtClean="0">
                <a:solidFill>
                  <a:schemeClr val="tx2"/>
                </a:solidFill>
              </a:rPr>
              <a:t>Nagy-</a:t>
            </a:r>
            <a:r>
              <a:rPr lang="en-US" sz="2000" dirty="0" err="1" smtClean="0">
                <a:solidFill>
                  <a:schemeClr val="tx2"/>
                </a:solidFill>
              </a:rPr>
              <a:t>Bócsa</a:t>
            </a:r>
            <a:r>
              <a:rPr lang="vi-VN" sz="2000" dirty="0" smtClean="0">
                <a:solidFill>
                  <a:schemeClr val="tx2"/>
                </a:solidFill>
              </a:rPr>
              <a:t>) </a:t>
            </a:r>
            <a:r>
              <a:rPr lang="vi-VN" sz="2000" dirty="0">
                <a:solidFill>
                  <a:schemeClr val="tx2"/>
                </a:solidFill>
              </a:rPr>
              <a:t>— французький державний і політичний діяч, 23-й президент Франції, 6-й Президент П'ятої республіки з 16 травня 2007 р. по 15 травня 2012 р. </a:t>
            </a:r>
            <a:endParaRPr lang="uk-UA" sz="2000" dirty="0" smtClean="0">
              <a:solidFill>
                <a:schemeClr val="tx2"/>
              </a:solidFill>
            </a:endParaRPr>
          </a:p>
          <a:p>
            <a:r>
              <a:rPr lang="ru-RU" sz="2000" dirty="0">
                <a:solidFill>
                  <a:schemeClr val="tx2"/>
                </a:solidFill>
              </a:rPr>
              <a:t>14 </a:t>
            </a:r>
            <a:r>
              <a:rPr lang="ru-RU" sz="2000" dirty="0" err="1">
                <a:solidFill>
                  <a:schemeClr val="tx2"/>
                </a:solidFill>
              </a:rPr>
              <a:t>січня</a:t>
            </a:r>
            <a:r>
              <a:rPr lang="ru-RU" sz="2000" dirty="0">
                <a:solidFill>
                  <a:schemeClr val="tx2"/>
                </a:solidFill>
              </a:rPr>
              <a:t> 2007 р. </a:t>
            </a:r>
            <a:r>
              <a:rPr lang="ru-RU" sz="2000" dirty="0" err="1">
                <a:solidFill>
                  <a:schemeClr val="tx2"/>
                </a:solidFill>
              </a:rPr>
              <a:t>партія</a:t>
            </a:r>
            <a:r>
              <a:rPr lang="ru-RU" sz="2000" dirty="0">
                <a:solidFill>
                  <a:schemeClr val="tx2"/>
                </a:solidFill>
              </a:rPr>
              <a:t> СНР </a:t>
            </a:r>
            <a:r>
              <a:rPr lang="ru-RU" sz="2000" dirty="0" err="1">
                <a:solidFill>
                  <a:schemeClr val="tx2"/>
                </a:solidFill>
              </a:rPr>
              <a:t>висунула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Саркозі</a:t>
            </a:r>
            <a:r>
              <a:rPr lang="ru-RU" sz="2000" dirty="0">
                <a:solidFill>
                  <a:schemeClr val="tx2"/>
                </a:solidFill>
              </a:rPr>
              <a:t> на посаду президента у </a:t>
            </a:r>
            <a:r>
              <a:rPr lang="ru-RU" sz="2000" dirty="0" err="1">
                <a:solidFill>
                  <a:schemeClr val="tx2"/>
                </a:solidFill>
              </a:rPr>
              <a:t>виборах</a:t>
            </a:r>
            <a:r>
              <a:rPr lang="ru-RU" sz="2000" dirty="0">
                <a:solidFill>
                  <a:schemeClr val="tx2"/>
                </a:solidFill>
              </a:rPr>
              <a:t> 2007 року. В лютому 2007 р. </a:t>
            </a:r>
            <a:r>
              <a:rPr lang="ru-RU" sz="2000" dirty="0" err="1">
                <a:solidFill>
                  <a:schemeClr val="tx2"/>
                </a:solidFill>
              </a:rPr>
              <a:t>відбулися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перші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телевізійні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дебати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між</a:t>
            </a:r>
            <a:r>
              <a:rPr lang="ru-RU" sz="2000" dirty="0">
                <a:solidFill>
                  <a:schemeClr val="tx2"/>
                </a:solidFill>
              </a:rPr>
              <a:t> претендентами на посаду президента. Жак Ширак </a:t>
            </a:r>
            <a:r>
              <a:rPr lang="ru-RU" sz="2000" dirty="0" err="1">
                <a:solidFill>
                  <a:schemeClr val="tx2"/>
                </a:solidFill>
              </a:rPr>
              <a:t>висловив</a:t>
            </a:r>
            <a:r>
              <a:rPr lang="ru-RU" sz="2000" dirty="0">
                <a:solidFill>
                  <a:schemeClr val="tx2"/>
                </a:solidFill>
              </a:rPr>
              <a:t> свою </a:t>
            </a:r>
            <a:r>
              <a:rPr lang="ru-RU" sz="2000" dirty="0" err="1">
                <a:solidFill>
                  <a:schemeClr val="tx2"/>
                </a:solidFill>
              </a:rPr>
              <a:t>підтримку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кандидатури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Саркозі</a:t>
            </a:r>
            <a:r>
              <a:rPr lang="ru-RU" sz="2000" dirty="0">
                <a:solidFill>
                  <a:schemeClr val="tx2"/>
                </a:solidFill>
              </a:rPr>
              <a:t> і </a:t>
            </a:r>
            <a:r>
              <a:rPr lang="ru-RU" sz="2000" dirty="0" err="1">
                <a:solidFill>
                  <a:schemeClr val="tx2"/>
                </a:solidFill>
              </a:rPr>
              <a:t>вже</a:t>
            </a:r>
            <a:r>
              <a:rPr lang="ru-RU" sz="2000" dirty="0">
                <a:solidFill>
                  <a:schemeClr val="tx2"/>
                </a:solidFill>
              </a:rPr>
              <a:t> з початку </a:t>
            </a:r>
            <a:r>
              <a:rPr lang="ru-RU" sz="2000" dirty="0" err="1">
                <a:solidFill>
                  <a:schemeClr val="tx2"/>
                </a:solidFill>
              </a:rPr>
              <a:t>перегонів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він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був</a:t>
            </a:r>
            <a:r>
              <a:rPr lang="ru-RU" sz="2000" dirty="0">
                <a:solidFill>
                  <a:schemeClr val="tx2"/>
                </a:solidFill>
              </a:rPr>
              <a:t> фаворитом </a:t>
            </a:r>
            <a:r>
              <a:rPr lang="ru-RU" sz="2000" dirty="0" err="1">
                <a:solidFill>
                  <a:schemeClr val="tx2"/>
                </a:solidFill>
              </a:rPr>
              <a:t>серед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інших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кандидатів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</a:p>
          <a:p>
            <a:r>
              <a:rPr lang="uk-UA" sz="2000" dirty="0">
                <a:solidFill>
                  <a:schemeClr val="tx2"/>
                </a:solidFill>
              </a:rPr>
              <a:t> Зразу після перемоги він підтвердив свій намір впровадити реформи та закликав до національної єдності усіх мешканців Франції. Попри це, в ніч після оголошення результатів виборів в декількох містах країни відбулися сутички його опонентів з поліцією та акти вандалізму.</a:t>
            </a:r>
          </a:p>
        </p:txBody>
      </p:sp>
    </p:spTree>
    <p:extLst>
      <p:ext uri="{BB962C8B-B14F-4D97-AF65-F5344CB8AC3E}">
        <p14:creationId xmlns:p14="http://schemas.microsoft.com/office/powerpoint/2010/main" val="365486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850" y="2215166"/>
            <a:ext cx="107236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001132"/>
                </a:solidFill>
              </a:rPr>
              <a:t>Презентацію підготували учениці 11-Б класу</a:t>
            </a:r>
          </a:p>
          <a:p>
            <a:r>
              <a:rPr lang="uk-UA" sz="4000" b="1" dirty="0" smtClean="0">
                <a:solidFill>
                  <a:srgbClr val="0011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Мельник Анастасія та </a:t>
            </a:r>
            <a:r>
              <a:rPr lang="uk-UA" sz="4000" b="1" dirty="0" err="1" smtClean="0">
                <a:solidFill>
                  <a:srgbClr val="0011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Віцінська</a:t>
            </a:r>
            <a:r>
              <a:rPr lang="uk-UA" sz="4000" b="1" dirty="0" smtClean="0">
                <a:solidFill>
                  <a:srgbClr val="0011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Оксана</a:t>
            </a:r>
            <a:endParaRPr lang="uk-UA" sz="4000" b="1" dirty="0">
              <a:solidFill>
                <a:srgbClr val="0011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950" y="0"/>
            <a:ext cx="908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23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429" y="2537137"/>
            <a:ext cx="11410682" cy="1300767"/>
          </a:xfrm>
        </p:spPr>
        <p:txBody>
          <a:bodyPr/>
          <a:lstStyle/>
          <a:p>
            <a:r>
              <a:rPr lang="uk-UA" sz="6600" dirty="0" smtClean="0"/>
              <a:t> </a:t>
            </a:r>
            <a:r>
              <a:rPr lang="ru-RU" sz="6600" dirty="0">
                <a:solidFill>
                  <a:srgbClr val="001132"/>
                </a:solidFill>
              </a:rPr>
              <a:t>Шарль де Голль </a:t>
            </a:r>
            <a:r>
              <a:rPr lang="ru-RU" sz="6000" dirty="0">
                <a:solidFill>
                  <a:srgbClr val="001132"/>
                </a:solidFill>
              </a:rPr>
              <a:t>– </a:t>
            </a:r>
            <a:r>
              <a:rPr lang="ru-RU" sz="6000" dirty="0" smtClean="0">
                <a:solidFill>
                  <a:srgbClr val="001132"/>
                </a:solidFill>
              </a:rPr>
              <a:t/>
            </a:r>
            <a:br>
              <a:rPr lang="ru-RU" sz="6000" dirty="0" smtClean="0">
                <a:solidFill>
                  <a:srgbClr val="001132"/>
                </a:solidFill>
              </a:rPr>
            </a:br>
            <a:r>
              <a:rPr lang="ru-RU" sz="6000" dirty="0" smtClean="0">
                <a:solidFill>
                  <a:srgbClr val="001132"/>
                </a:solidFill>
              </a:rPr>
              <a:t>зодчий </a:t>
            </a:r>
            <a:r>
              <a:rPr lang="ru-RU" sz="6000" dirty="0" err="1">
                <a:solidFill>
                  <a:srgbClr val="001132"/>
                </a:solidFill>
              </a:rPr>
              <a:t>величі</a:t>
            </a:r>
            <a:r>
              <a:rPr lang="ru-RU" sz="6000" dirty="0">
                <a:solidFill>
                  <a:srgbClr val="001132"/>
                </a:solidFill>
              </a:rPr>
              <a:t> </a:t>
            </a:r>
            <a:r>
              <a:rPr lang="ru-RU" sz="6000" dirty="0" err="1">
                <a:solidFill>
                  <a:srgbClr val="001132"/>
                </a:solidFill>
              </a:rPr>
              <a:t>Франції</a:t>
            </a:r>
            <a:endParaRPr lang="uk-UA" sz="6000" dirty="0">
              <a:solidFill>
                <a:srgbClr val="00113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950" y="0"/>
            <a:ext cx="908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495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26" y="304699"/>
            <a:ext cx="4623516" cy="6254951"/>
          </a:xfrm>
        </p:spPr>
        <p:txBody>
          <a:bodyPr/>
          <a:lstStyle/>
          <a:p>
            <a:r>
              <a:rPr lang="vi-VN" sz="2000" b="1" dirty="0"/>
              <a:t>Шарль Андре́ Жозе́ф Марі́ де Голль </a:t>
            </a:r>
            <a:r>
              <a:rPr lang="vi-VN" sz="2000" dirty="0"/>
              <a:t>(фр. </a:t>
            </a:r>
            <a:r>
              <a:rPr lang="en-US" sz="2000" dirty="0"/>
              <a:t>Charles André Joseph Marie de Gaulle) (22 </a:t>
            </a:r>
            <a:r>
              <a:rPr lang="vi-VN" sz="2000" dirty="0"/>
              <a:t>листопада 1890 — 9 листопада 1970) — французький генерал, перший президент П'ятої республіки в 1958–1969.</a:t>
            </a:r>
            <a:br>
              <a:rPr lang="vi-VN" sz="2000" dirty="0"/>
            </a:br>
            <a:r>
              <a:rPr lang="vi-VN" sz="2000" dirty="0"/>
              <a:t/>
            </a:r>
            <a:br>
              <a:rPr lang="vi-VN" sz="2000" dirty="0"/>
            </a:br>
            <a:r>
              <a:rPr lang="vi-VN" sz="2000" dirty="0"/>
              <a:t>Він організував у Лондоні рух «Вільна Франція» (пізніше «Бойова Франція»), і воював проти нацистів у 1940–1944, був главою тимчасового уряду Франції 1944–1946, лідером власної партії. У 1958 національні збори доручили йому сформувати уряд на час економічної відбудови Франції і вирішити проблему кризи в Алжирі. Він став президентом наприкінці 1958, змінив конституцію у бік зміцнення президентської влади і працював до 1969.</a:t>
            </a:r>
            <a:br>
              <a:rPr lang="vi-VN" sz="2000" dirty="0"/>
            </a:br>
            <a:r>
              <a:rPr lang="vi-VN" sz="2000" dirty="0"/>
              <a:t/>
            </a:r>
            <a:br>
              <a:rPr lang="vi-VN" sz="2000" dirty="0"/>
            </a:br>
            <a:endParaRPr lang="uk-UA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950" y="3175"/>
            <a:ext cx="908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96" y="0"/>
            <a:ext cx="62225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411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3283" y="658023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У 1958 Де </a:t>
            </a:r>
            <a:r>
              <a:rPr lang="ru-RU" sz="2000" dirty="0">
                <a:solidFill>
                  <a:schemeClr val="tx2"/>
                </a:solidFill>
              </a:rPr>
              <a:t>Голль став президентом </a:t>
            </a:r>
            <a:r>
              <a:rPr lang="ru-RU" sz="2000" dirty="0" err="1">
                <a:solidFill>
                  <a:schemeClr val="tx2"/>
                </a:solidFill>
              </a:rPr>
              <a:t>Республіки</a:t>
            </a:r>
            <a:r>
              <a:rPr lang="ru-RU" sz="2000" dirty="0">
                <a:solidFill>
                  <a:schemeClr val="tx2"/>
                </a:solidFill>
              </a:rPr>
              <a:t>. </a:t>
            </a:r>
            <a:r>
              <a:rPr lang="ru-RU" sz="2000" dirty="0" err="1">
                <a:solidFill>
                  <a:schemeClr val="tx2"/>
                </a:solidFill>
              </a:rPr>
              <a:t>Значною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мірою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посприяла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цьому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алжирська</a:t>
            </a:r>
            <a:r>
              <a:rPr lang="ru-RU" sz="2000" dirty="0">
                <a:solidFill>
                  <a:schemeClr val="tx2"/>
                </a:solidFill>
              </a:rPr>
              <a:t> криза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. </a:t>
            </a:r>
            <a:r>
              <a:rPr lang="ru-RU" sz="2000" dirty="0">
                <a:solidFill>
                  <a:schemeClr val="tx2"/>
                </a:solidFill>
              </a:rPr>
              <a:t>29 </a:t>
            </a:r>
            <a:r>
              <a:rPr lang="ru-RU" sz="2000" dirty="0" err="1">
                <a:solidFill>
                  <a:schemeClr val="tx2"/>
                </a:solidFill>
              </a:rPr>
              <a:t>травня</a:t>
            </a:r>
            <a:r>
              <a:rPr lang="ru-RU" sz="2000" dirty="0">
                <a:solidFill>
                  <a:schemeClr val="tx2"/>
                </a:solidFill>
              </a:rPr>
              <a:t> 1958 року </a:t>
            </a:r>
            <a:r>
              <a:rPr lang="ru-RU" sz="2000" dirty="0" err="1">
                <a:solidFill>
                  <a:schemeClr val="tx2"/>
                </a:solidFill>
              </a:rPr>
              <a:t>тодішній</a:t>
            </a:r>
            <a:r>
              <a:rPr lang="ru-RU" sz="2000" dirty="0">
                <a:solidFill>
                  <a:schemeClr val="tx2"/>
                </a:solidFill>
              </a:rPr>
              <a:t> президент </a:t>
            </a:r>
            <a:r>
              <a:rPr lang="ru-RU" sz="2000" dirty="0" err="1">
                <a:solidFill>
                  <a:schemeClr val="tx2"/>
                </a:solidFill>
              </a:rPr>
              <a:t>Французької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Республіки</a:t>
            </a:r>
            <a:r>
              <a:rPr lang="ru-RU" sz="2000" dirty="0">
                <a:solidFill>
                  <a:schemeClr val="tx2"/>
                </a:solidFill>
              </a:rPr>
              <a:t> Рене </a:t>
            </a:r>
            <a:r>
              <a:rPr lang="ru-RU" sz="2000" dirty="0" err="1">
                <a:solidFill>
                  <a:schemeClr val="tx2"/>
                </a:solidFill>
              </a:rPr>
              <a:t>Коті</a:t>
            </a:r>
            <a:r>
              <a:rPr lang="ru-RU" sz="2000" dirty="0">
                <a:solidFill>
                  <a:schemeClr val="tx2"/>
                </a:solidFill>
              </a:rPr>
              <a:t> закликав «</a:t>
            </a:r>
            <a:r>
              <a:rPr lang="ru-RU" sz="2000" dirty="0" err="1">
                <a:solidFill>
                  <a:schemeClr val="tx2"/>
                </a:solidFill>
              </a:rPr>
              <a:t>найвидатнішого</a:t>
            </a:r>
            <a:r>
              <a:rPr lang="ru-RU" sz="2000" dirty="0">
                <a:solidFill>
                  <a:schemeClr val="tx2"/>
                </a:solidFill>
              </a:rPr>
              <a:t> з-</a:t>
            </a:r>
            <a:r>
              <a:rPr lang="ru-RU" sz="2000" dirty="0" err="1">
                <a:solidFill>
                  <a:schemeClr val="tx2"/>
                </a:solidFill>
              </a:rPr>
              <a:t>поміж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французів</a:t>
            </a:r>
            <a:r>
              <a:rPr lang="ru-RU" sz="2000" dirty="0">
                <a:solidFill>
                  <a:schemeClr val="tx2"/>
                </a:solidFill>
              </a:rPr>
              <a:t>» </a:t>
            </a:r>
            <a:r>
              <a:rPr lang="ru-RU" sz="2000" dirty="0" err="1">
                <a:solidFill>
                  <a:schemeClr val="tx2"/>
                </a:solidFill>
              </a:rPr>
              <a:t>посісти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найвищу</a:t>
            </a:r>
            <a:r>
              <a:rPr lang="ru-RU" sz="2000" dirty="0">
                <a:solidFill>
                  <a:schemeClr val="tx2"/>
                </a:solidFill>
              </a:rPr>
              <a:t> в </a:t>
            </a:r>
            <a:r>
              <a:rPr lang="ru-RU" sz="2000" dirty="0" err="1">
                <a:solidFill>
                  <a:schemeClr val="tx2"/>
                </a:solidFill>
              </a:rPr>
              <a:t>державі</a:t>
            </a:r>
            <a:r>
              <a:rPr lang="ru-RU" sz="2000" dirty="0">
                <a:solidFill>
                  <a:schemeClr val="tx2"/>
                </a:solidFill>
              </a:rPr>
              <a:t> посаду. Де Голль </a:t>
            </a:r>
            <a:r>
              <a:rPr lang="ru-RU" sz="2000" dirty="0" err="1">
                <a:solidFill>
                  <a:schemeClr val="tx2"/>
                </a:solidFill>
              </a:rPr>
              <a:t>згодився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сформувати</a:t>
            </a:r>
            <a:r>
              <a:rPr lang="ru-RU" sz="2000" dirty="0">
                <a:solidFill>
                  <a:schemeClr val="tx2"/>
                </a:solidFill>
              </a:rPr>
              <a:t> уряд, </a:t>
            </a:r>
            <a:r>
              <a:rPr lang="ru-RU" sz="2000" dirty="0" err="1">
                <a:solidFill>
                  <a:schemeClr val="tx2"/>
                </a:solidFill>
              </a:rPr>
              <a:t>який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був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ухвалений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Національними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зборами</a:t>
            </a:r>
            <a:r>
              <a:rPr lang="ru-RU" sz="2000" dirty="0">
                <a:solidFill>
                  <a:schemeClr val="tx2"/>
                </a:solidFill>
              </a:rPr>
              <a:t>. </a:t>
            </a:r>
            <a:r>
              <a:rPr lang="ru-RU" sz="2000" dirty="0" err="1">
                <a:solidFill>
                  <a:schemeClr val="tx2"/>
                </a:solidFill>
              </a:rPr>
              <a:t>Депутати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згодилися</a:t>
            </a:r>
            <a:r>
              <a:rPr lang="ru-RU" sz="2000" dirty="0">
                <a:solidFill>
                  <a:schemeClr val="tx2"/>
                </a:solidFill>
              </a:rPr>
              <a:t> на все, </a:t>
            </a:r>
            <a:r>
              <a:rPr lang="ru-RU" sz="2000" dirty="0" err="1">
                <a:solidFill>
                  <a:schemeClr val="tx2"/>
                </a:solidFill>
              </a:rPr>
              <a:t>навіть</a:t>
            </a:r>
            <a:r>
              <a:rPr lang="ru-RU" sz="2000" dirty="0">
                <a:solidFill>
                  <a:schemeClr val="tx2"/>
                </a:solidFill>
              </a:rPr>
              <a:t> на </a:t>
            </a:r>
            <a:r>
              <a:rPr lang="ru-RU" sz="2000" dirty="0" err="1">
                <a:solidFill>
                  <a:schemeClr val="tx2"/>
                </a:solidFill>
              </a:rPr>
              <a:t>конституційну</a:t>
            </a:r>
            <a:r>
              <a:rPr lang="ru-RU" sz="2000" dirty="0">
                <a:solidFill>
                  <a:schemeClr val="tx2"/>
                </a:solidFill>
              </a:rPr>
              <a:t> реформу. Нова </a:t>
            </a:r>
            <a:r>
              <a:rPr lang="ru-RU" sz="2000" dirty="0" err="1">
                <a:solidFill>
                  <a:schemeClr val="tx2"/>
                </a:solidFill>
              </a:rPr>
              <a:t>конституція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Франції</a:t>
            </a:r>
            <a:r>
              <a:rPr lang="ru-RU" sz="2000" dirty="0">
                <a:solidFill>
                  <a:schemeClr val="tx2"/>
                </a:solidFill>
              </a:rPr>
              <a:t>, </a:t>
            </a:r>
            <a:r>
              <a:rPr lang="ru-RU" sz="2000" dirty="0" err="1">
                <a:solidFill>
                  <a:schemeClr val="tx2"/>
                </a:solidFill>
              </a:rPr>
              <a:t>прийнята</a:t>
            </a:r>
            <a:r>
              <a:rPr lang="ru-RU" sz="2000" dirty="0">
                <a:solidFill>
                  <a:schemeClr val="tx2"/>
                </a:solidFill>
              </a:rPr>
              <a:t> 28 </a:t>
            </a:r>
            <a:r>
              <a:rPr lang="ru-RU" sz="2000" dirty="0" err="1">
                <a:solidFill>
                  <a:schemeClr val="tx2"/>
                </a:solidFill>
              </a:rPr>
              <a:t>вересня</a:t>
            </a:r>
            <a:r>
              <a:rPr lang="ru-RU" sz="2000" dirty="0">
                <a:solidFill>
                  <a:schemeClr val="tx2"/>
                </a:solidFill>
              </a:rPr>
              <a:t> 1958 року, </a:t>
            </a:r>
            <a:r>
              <a:rPr lang="ru-RU" sz="2000" dirty="0" err="1">
                <a:solidFill>
                  <a:schemeClr val="tx2"/>
                </a:solidFill>
              </a:rPr>
              <a:t>значно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звузила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повноваження</a:t>
            </a:r>
            <a:r>
              <a:rPr lang="ru-RU" sz="2000" dirty="0">
                <a:solidFill>
                  <a:schemeClr val="tx2"/>
                </a:solidFill>
              </a:rPr>
              <a:t> парламенту і </a:t>
            </a:r>
            <a:r>
              <a:rPr lang="ru-RU" sz="2000" dirty="0" err="1">
                <a:solidFill>
                  <a:schemeClr val="tx2"/>
                </a:solidFill>
              </a:rPr>
              <a:t>значно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розширила</a:t>
            </a:r>
            <a:r>
              <a:rPr lang="ru-RU" sz="2000" dirty="0">
                <a:solidFill>
                  <a:schemeClr val="tx2"/>
                </a:solidFill>
              </a:rPr>
              <a:t> права президента. Глава </a:t>
            </a:r>
            <a:r>
              <a:rPr lang="ru-RU" sz="2000" dirty="0" err="1">
                <a:solidFill>
                  <a:schemeClr val="tx2"/>
                </a:solidFill>
              </a:rPr>
              <a:t>держави</a:t>
            </a:r>
            <a:r>
              <a:rPr lang="ru-RU" sz="2000" dirty="0">
                <a:solidFill>
                  <a:schemeClr val="tx2"/>
                </a:solidFill>
              </a:rPr>
              <a:t> практично одержав </a:t>
            </a:r>
            <a:r>
              <a:rPr lang="ru-RU" sz="2000" dirty="0" err="1">
                <a:solidFill>
                  <a:schemeClr val="tx2"/>
                </a:solidFill>
              </a:rPr>
              <a:t>можливість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одноосібно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визначати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внутрішню</a:t>
            </a:r>
            <a:r>
              <a:rPr lang="ru-RU" sz="2000" dirty="0">
                <a:solidFill>
                  <a:schemeClr val="tx2"/>
                </a:solidFill>
              </a:rPr>
              <a:t> і </a:t>
            </a:r>
            <a:r>
              <a:rPr lang="ru-RU" sz="2000" dirty="0" err="1">
                <a:solidFill>
                  <a:schemeClr val="tx2"/>
                </a:solidFill>
              </a:rPr>
              <a:t>зовнішню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політику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країни</a:t>
            </a:r>
            <a:r>
              <a:rPr lang="ru-RU" sz="2000" dirty="0">
                <a:solidFill>
                  <a:schemeClr val="tx2"/>
                </a:solidFill>
              </a:rPr>
              <a:t>. 21 </a:t>
            </a:r>
            <a:r>
              <a:rPr lang="ru-RU" sz="2000" dirty="0" err="1">
                <a:solidFill>
                  <a:schemeClr val="tx2"/>
                </a:solidFill>
              </a:rPr>
              <a:t>грудня</a:t>
            </a:r>
            <a:r>
              <a:rPr lang="ru-RU" sz="2000" dirty="0">
                <a:solidFill>
                  <a:schemeClr val="tx2"/>
                </a:solidFill>
              </a:rPr>
              <a:t> 1958 року президентом </a:t>
            </a:r>
            <a:r>
              <a:rPr lang="ru-RU" sz="2000" dirty="0" err="1">
                <a:solidFill>
                  <a:schemeClr val="tx2"/>
                </a:solidFill>
              </a:rPr>
              <a:t>Французької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Республіки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було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обрано</a:t>
            </a:r>
            <a:r>
              <a:rPr lang="ru-RU" sz="2000" dirty="0">
                <a:solidFill>
                  <a:schemeClr val="tx2"/>
                </a:solidFill>
              </a:rPr>
              <a:t> Шарля де </a:t>
            </a:r>
            <a:r>
              <a:rPr lang="ru-RU" sz="2000" dirty="0" smtClean="0">
                <a:solidFill>
                  <a:schemeClr val="tx2"/>
                </a:solidFill>
              </a:rPr>
              <a:t>Голля.</a:t>
            </a:r>
            <a:endParaRPr lang="uk-UA" sz="2000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83" y="0"/>
            <a:ext cx="49197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012" y="3175"/>
            <a:ext cx="908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8989" y="173440"/>
            <a:ext cx="4625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u="sng" dirty="0" smtClean="0">
                <a:solidFill>
                  <a:srgbClr val="001132"/>
                </a:solidFill>
                <a:cs typeface="Adobe Naskh Medium" pitchFamily="50" charset="-78"/>
              </a:rPr>
              <a:t>Президентство 1958- 1969</a:t>
            </a:r>
            <a:endParaRPr lang="uk-UA" sz="2800" u="sng" dirty="0">
              <a:solidFill>
                <a:srgbClr val="001132"/>
              </a:solidFill>
              <a:cs typeface="Adobe Naskh Medium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276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882" y="1079849"/>
            <a:ext cx="104705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1132"/>
                </a:solidFill>
              </a:rPr>
              <a:t>Ось </a:t>
            </a:r>
            <a:r>
              <a:rPr lang="ru-RU" sz="2400" dirty="0" err="1">
                <a:solidFill>
                  <a:srgbClr val="001132"/>
                </a:solidFill>
              </a:rPr>
              <a:t>що</a:t>
            </a:r>
            <a:r>
              <a:rPr lang="ru-RU" sz="2400" dirty="0">
                <a:solidFill>
                  <a:srgbClr val="001132"/>
                </a:solidFill>
              </a:rPr>
              <a:t> </a:t>
            </a:r>
            <a:r>
              <a:rPr lang="ru-RU" sz="2400" dirty="0" err="1">
                <a:solidFill>
                  <a:srgbClr val="001132"/>
                </a:solidFill>
              </a:rPr>
              <a:t>він</a:t>
            </a:r>
            <a:r>
              <a:rPr lang="ru-RU" sz="2400" dirty="0">
                <a:solidFill>
                  <a:srgbClr val="001132"/>
                </a:solidFill>
              </a:rPr>
              <a:t> </a:t>
            </a:r>
            <a:r>
              <a:rPr lang="ru-RU" sz="2400" dirty="0" err="1">
                <a:solidFill>
                  <a:srgbClr val="001132"/>
                </a:solidFill>
              </a:rPr>
              <a:t>пише</a:t>
            </a:r>
            <a:r>
              <a:rPr lang="ru-RU" sz="2400" dirty="0">
                <a:solidFill>
                  <a:srgbClr val="001132"/>
                </a:solidFill>
              </a:rPr>
              <a:t> у </a:t>
            </a:r>
            <a:r>
              <a:rPr lang="ru-RU" sz="2400" dirty="0" err="1">
                <a:solidFill>
                  <a:srgbClr val="001132"/>
                </a:solidFill>
              </a:rPr>
              <a:t>Єгипетському</a:t>
            </a:r>
            <a:r>
              <a:rPr lang="ru-RU" sz="2400" dirty="0">
                <a:solidFill>
                  <a:srgbClr val="001132"/>
                </a:solidFill>
              </a:rPr>
              <a:t> </a:t>
            </a:r>
            <a:r>
              <a:rPr lang="ru-RU" sz="2400" dirty="0" err="1">
                <a:solidFill>
                  <a:srgbClr val="001132"/>
                </a:solidFill>
              </a:rPr>
              <a:t>щоденнику</a:t>
            </a:r>
            <a:r>
              <a:rPr lang="ru-RU" sz="2400" dirty="0">
                <a:solidFill>
                  <a:srgbClr val="001132"/>
                </a:solidFill>
              </a:rPr>
              <a:t> 20 </a:t>
            </a:r>
            <a:r>
              <a:rPr lang="ru-RU" sz="2400" dirty="0" err="1">
                <a:solidFill>
                  <a:srgbClr val="001132"/>
                </a:solidFill>
              </a:rPr>
              <a:t>квітня</a:t>
            </a:r>
            <a:r>
              <a:rPr lang="ru-RU" sz="2400" dirty="0">
                <a:solidFill>
                  <a:srgbClr val="001132"/>
                </a:solidFill>
              </a:rPr>
              <a:t> 1941 року</a:t>
            </a:r>
            <a:r>
              <a:rPr lang="ru-RU" sz="2400" dirty="0" smtClean="0">
                <a:solidFill>
                  <a:srgbClr val="001132"/>
                </a:solidFill>
              </a:rPr>
              <a:t>:</a:t>
            </a:r>
          </a:p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«Я </a:t>
            </a:r>
            <a:r>
              <a:rPr lang="ru-RU" sz="2400" dirty="0" err="1"/>
              <a:t>вільний</a:t>
            </a:r>
            <a:r>
              <a:rPr lang="ru-RU" sz="2400" dirty="0"/>
              <a:t> француз. Я </a:t>
            </a:r>
            <a:r>
              <a:rPr lang="ru-RU" sz="2400" dirty="0" err="1"/>
              <a:t>вірю</a:t>
            </a:r>
            <a:r>
              <a:rPr lang="ru-RU" sz="2400" dirty="0"/>
              <a:t> в Бога і в </a:t>
            </a:r>
            <a:r>
              <a:rPr lang="ru-RU" sz="2400" dirty="0" err="1"/>
              <a:t>майбутнє</a:t>
            </a:r>
            <a:r>
              <a:rPr lang="ru-RU" sz="2400" dirty="0"/>
              <a:t> </a:t>
            </a:r>
            <a:r>
              <a:rPr lang="ru-RU" sz="2400" dirty="0" err="1"/>
              <a:t>моєї</a:t>
            </a:r>
            <a:r>
              <a:rPr lang="ru-RU" sz="2400" dirty="0"/>
              <a:t> </a:t>
            </a:r>
            <a:r>
              <a:rPr lang="ru-RU" sz="2400" dirty="0" err="1"/>
              <a:t>батьківщини</a:t>
            </a:r>
            <a:r>
              <a:rPr lang="ru-RU" sz="2400" dirty="0"/>
              <a:t>. </a:t>
            </a:r>
            <a:r>
              <a:rPr lang="ru-RU" sz="2400" dirty="0" smtClean="0"/>
              <a:t>Я </a:t>
            </a:r>
            <a:r>
              <a:rPr lang="ru-RU" sz="2400" dirty="0"/>
              <a:t>не належу </a:t>
            </a:r>
            <a:r>
              <a:rPr lang="ru-RU" sz="2400" dirty="0" err="1" smtClean="0"/>
              <a:t>нікому</a:t>
            </a:r>
            <a:r>
              <a:rPr lang="ru-RU" sz="2400" dirty="0" smtClean="0"/>
              <a:t>. У </a:t>
            </a:r>
            <a:r>
              <a:rPr lang="ru-RU" sz="2400" dirty="0"/>
              <a:t>мене є </a:t>
            </a:r>
            <a:r>
              <a:rPr lang="ru-RU" sz="2400" dirty="0" err="1"/>
              <a:t>місія</a:t>
            </a:r>
            <a:r>
              <a:rPr lang="ru-RU" sz="2400" dirty="0"/>
              <a:t>, одна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err="1"/>
              <a:t>місія</a:t>
            </a:r>
            <a:r>
              <a:rPr lang="ru-RU" sz="2400" dirty="0"/>
              <a:t> — </a:t>
            </a:r>
            <a:r>
              <a:rPr lang="ru-RU" sz="2400" dirty="0" err="1"/>
              <a:t>продовжувати</a:t>
            </a:r>
            <a:r>
              <a:rPr lang="ru-RU" sz="2400" dirty="0"/>
              <a:t> </a:t>
            </a:r>
            <a:r>
              <a:rPr lang="ru-RU" sz="2400" dirty="0" err="1"/>
              <a:t>боротися</a:t>
            </a:r>
            <a:r>
              <a:rPr lang="ru-RU" sz="2400" dirty="0"/>
              <a:t> за </a:t>
            </a:r>
            <a:r>
              <a:rPr lang="ru-RU" sz="2400" dirty="0" err="1"/>
              <a:t>звільнення</a:t>
            </a:r>
            <a:r>
              <a:rPr lang="ru-RU" sz="2400" dirty="0"/>
              <a:t> </a:t>
            </a:r>
            <a:r>
              <a:rPr lang="ru-RU" sz="2400" dirty="0" err="1"/>
              <a:t>моєї</a:t>
            </a:r>
            <a:r>
              <a:rPr lang="ru-RU" sz="2400" dirty="0"/>
              <a:t> </a:t>
            </a:r>
            <a:r>
              <a:rPr lang="ru-RU" sz="2400" dirty="0" err="1"/>
              <a:t>батьківщини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/>
              <a:t>Урочисто</a:t>
            </a:r>
            <a:r>
              <a:rPr lang="ru-RU" sz="2400" dirty="0" smtClean="0"/>
              <a:t> </a:t>
            </a:r>
            <a:r>
              <a:rPr lang="ru-RU" sz="2400" dirty="0" err="1"/>
              <a:t>присягаюся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не належу до </a:t>
            </a:r>
            <a:r>
              <a:rPr lang="ru-RU" sz="2400" dirty="0" err="1"/>
              <a:t>жодної</a:t>
            </a:r>
            <a:r>
              <a:rPr lang="ru-RU" sz="2400" dirty="0"/>
              <a:t> </a:t>
            </a:r>
            <a:r>
              <a:rPr lang="ru-RU" sz="2400" dirty="0" err="1"/>
              <a:t>політичної</a:t>
            </a:r>
            <a:r>
              <a:rPr lang="ru-RU" sz="2400" dirty="0"/>
              <a:t> </a:t>
            </a:r>
            <a:r>
              <a:rPr lang="ru-RU" sz="2400" dirty="0" err="1"/>
              <a:t>сили</a:t>
            </a:r>
            <a:r>
              <a:rPr lang="ru-RU" sz="2400" dirty="0"/>
              <a:t>, не </a:t>
            </a:r>
            <a:r>
              <a:rPr lang="ru-RU" sz="2400" dirty="0" err="1"/>
              <a:t>підтримую</a:t>
            </a:r>
            <a:r>
              <a:rPr lang="ru-RU" sz="2400" dirty="0"/>
              <a:t> </a:t>
            </a:r>
            <a:r>
              <a:rPr lang="ru-RU" sz="2400" dirty="0" err="1"/>
              <a:t>жодного</a:t>
            </a:r>
            <a:r>
              <a:rPr lang="ru-RU" sz="2400" dirty="0"/>
              <a:t> </a:t>
            </a:r>
            <a:r>
              <a:rPr lang="ru-RU" sz="2400" dirty="0" err="1" smtClean="0"/>
              <a:t>політика</a:t>
            </a:r>
            <a:r>
              <a:rPr lang="ru-RU" sz="2400" dirty="0"/>
              <a:t>.</a:t>
            </a:r>
            <a:r>
              <a:rPr lang="ru-RU" sz="2400" dirty="0" smtClean="0"/>
              <a:t> </a:t>
            </a:r>
            <a:r>
              <a:rPr lang="ru-RU" sz="2400" dirty="0"/>
              <a:t>Ким </a:t>
            </a:r>
            <a:r>
              <a:rPr lang="ru-RU" sz="2400" dirty="0" err="1"/>
              <a:t>би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не </a:t>
            </a:r>
            <a:r>
              <a:rPr lang="ru-RU" sz="2400" dirty="0" err="1"/>
              <a:t>був</a:t>
            </a:r>
            <a:r>
              <a:rPr lang="ru-RU" sz="2400" dirty="0"/>
              <a:t> — </a:t>
            </a:r>
            <a:r>
              <a:rPr lang="ru-RU" sz="2400" dirty="0" err="1"/>
              <a:t>чи</a:t>
            </a:r>
            <a:r>
              <a:rPr lang="ru-RU" sz="2400" dirty="0"/>
              <a:t> то центристом, </a:t>
            </a:r>
            <a:r>
              <a:rPr lang="ru-RU" sz="2400" dirty="0" err="1"/>
              <a:t>чи</a:t>
            </a:r>
            <a:r>
              <a:rPr lang="ru-RU" sz="2400" dirty="0"/>
              <a:t> то консерватором, </a:t>
            </a:r>
            <a:r>
              <a:rPr lang="ru-RU" sz="2400" dirty="0" err="1"/>
              <a:t>чи</a:t>
            </a:r>
            <a:r>
              <a:rPr lang="ru-RU" sz="2400" dirty="0"/>
              <a:t> то </a:t>
            </a:r>
            <a:r>
              <a:rPr lang="ru-RU" sz="2400" dirty="0" err="1"/>
              <a:t>лівим</a:t>
            </a:r>
            <a:r>
              <a:rPr lang="ru-RU" sz="2400" dirty="0"/>
              <a:t>. У мене є </a:t>
            </a:r>
            <a:r>
              <a:rPr lang="ru-RU" sz="2400" dirty="0" err="1"/>
              <a:t>лише</a:t>
            </a:r>
            <a:r>
              <a:rPr lang="ru-RU" sz="2400" dirty="0"/>
              <a:t> одна </a:t>
            </a:r>
            <a:r>
              <a:rPr lang="ru-RU" sz="2400" dirty="0" smtClean="0"/>
              <a:t>мета: </a:t>
            </a:r>
            <a:r>
              <a:rPr lang="ru-RU" sz="2400" dirty="0" err="1" smtClean="0"/>
              <a:t>звільнити</a:t>
            </a:r>
            <a:r>
              <a:rPr lang="ru-RU" sz="2400" dirty="0" smtClean="0"/>
              <a:t>            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                                  </a:t>
            </a:r>
            <a:r>
              <a:rPr lang="ru-RU" sz="2400" dirty="0" err="1" smtClean="0"/>
              <a:t>Францію</a:t>
            </a:r>
            <a:r>
              <a:rPr lang="ru-RU" sz="2400" dirty="0" smtClean="0"/>
              <a:t>».</a:t>
            </a:r>
            <a:endParaRPr lang="uk-UA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950" y="3175"/>
            <a:ext cx="908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524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950" y="3175"/>
            <a:ext cx="908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5009" y="2305318"/>
            <a:ext cx="59267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dirty="0" smtClean="0">
                <a:solidFill>
                  <a:srgbClr val="001132"/>
                </a:solidFill>
              </a:rPr>
              <a:t>Жорж </a:t>
            </a:r>
            <a:r>
              <a:rPr lang="uk-UA" sz="6600" dirty="0" err="1" smtClean="0">
                <a:solidFill>
                  <a:srgbClr val="001132"/>
                </a:solidFill>
              </a:rPr>
              <a:t>Помпіду</a:t>
            </a:r>
            <a:endParaRPr lang="uk-UA" sz="6600" dirty="0">
              <a:solidFill>
                <a:srgbClr val="0011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0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490" y="0"/>
            <a:ext cx="59242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952" y="3175"/>
            <a:ext cx="908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3336" y="441057"/>
            <a:ext cx="508715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tx2"/>
                </a:solidFill>
              </a:rPr>
              <a:t>Жорж Помпіду́</a:t>
            </a:r>
            <a:r>
              <a:rPr lang="vi-VN" sz="2400" dirty="0">
                <a:solidFill>
                  <a:schemeClr val="tx2"/>
                </a:solidFill>
              </a:rPr>
              <a:t> (повне ім'я </a:t>
            </a:r>
            <a:r>
              <a:rPr lang="vi-VN" sz="2400" b="1" dirty="0">
                <a:solidFill>
                  <a:schemeClr val="tx2"/>
                </a:solidFill>
              </a:rPr>
              <a:t>Жорж Жан Раймон Помпіду</a:t>
            </a:r>
            <a:r>
              <a:rPr lang="vi-VN" sz="2400" dirty="0">
                <a:solidFill>
                  <a:schemeClr val="tx2"/>
                </a:solidFill>
              </a:rPr>
              <a:t>, фр. </a:t>
            </a:r>
            <a:r>
              <a:rPr lang="en-US" sz="2400" i="1" dirty="0">
                <a:solidFill>
                  <a:schemeClr val="tx2"/>
                </a:solidFill>
              </a:rPr>
              <a:t>Georges Jean Raymond Pompidou</a:t>
            </a:r>
            <a:r>
              <a:rPr lang="en-US" sz="2400" dirty="0" smtClean="0">
                <a:solidFill>
                  <a:schemeClr val="tx2"/>
                </a:solidFill>
              </a:rPr>
              <a:t>;</a:t>
            </a:r>
            <a:r>
              <a:rPr lang="uk-UA" sz="2400" dirty="0" smtClean="0">
                <a:solidFill>
                  <a:schemeClr val="tx2"/>
                </a:solidFill>
              </a:rPr>
              <a:t>)-</a:t>
            </a:r>
            <a:r>
              <a:rPr lang="vi-VN" sz="2400" dirty="0" smtClean="0">
                <a:solidFill>
                  <a:schemeClr val="tx2"/>
                </a:solidFill>
              </a:rPr>
              <a:t> </a:t>
            </a:r>
            <a:r>
              <a:rPr lang="vi-VN" sz="2400" dirty="0">
                <a:solidFill>
                  <a:schemeClr val="tx2"/>
                </a:solidFill>
              </a:rPr>
              <a:t>французький державний діяч, прем'єр-міністр (</a:t>
            </a:r>
            <a:r>
              <a:rPr lang="vi-VN" sz="2400" dirty="0" smtClean="0">
                <a:solidFill>
                  <a:schemeClr val="tx2"/>
                </a:solidFill>
              </a:rPr>
              <a:t>196</a:t>
            </a:r>
            <a:r>
              <a:rPr lang="uk-UA" sz="2400" dirty="0" smtClean="0">
                <a:solidFill>
                  <a:schemeClr val="tx2"/>
                </a:solidFill>
              </a:rPr>
              <a:t>2</a:t>
            </a:r>
            <a:r>
              <a:rPr lang="vi-VN" sz="2400" dirty="0" smtClean="0">
                <a:solidFill>
                  <a:schemeClr val="tx2"/>
                </a:solidFill>
              </a:rPr>
              <a:t>–1968</a:t>
            </a:r>
            <a:r>
              <a:rPr lang="vi-VN" sz="2400" dirty="0">
                <a:solidFill>
                  <a:schemeClr val="tx2"/>
                </a:solidFill>
              </a:rPr>
              <a:t>) і президент (1969–1974) П'ятої республіки, лідер правих (голлістів).</a:t>
            </a:r>
          </a:p>
          <a:p>
            <a:r>
              <a:rPr lang="vi-VN" sz="2400" dirty="0">
                <a:solidFill>
                  <a:schemeClr val="tx2"/>
                </a:solidFill>
              </a:rPr>
              <a:t>Його прем'єрство і президентство ознаменувалися економічним підйомом і технічною модернізацією Франції, а також подальшим розвитком європейських структур.</a:t>
            </a:r>
          </a:p>
          <a:p>
            <a:r>
              <a:rPr lang="vi-VN" sz="2400" dirty="0">
                <a:solidFill>
                  <a:schemeClr val="tx2"/>
                </a:solidFill>
              </a:rPr>
              <a:t/>
            </a:r>
            <a:br>
              <a:rPr lang="vi-VN" sz="2400" dirty="0">
                <a:solidFill>
                  <a:schemeClr val="tx2"/>
                </a:solidFill>
              </a:rPr>
            </a:br>
            <a:endParaRPr lang="uk-UA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0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950" y="0"/>
            <a:ext cx="908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3487" y="346586"/>
            <a:ext cx="3979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u="sng" dirty="0" smtClean="0">
                <a:solidFill>
                  <a:srgbClr val="001132"/>
                </a:solidFill>
                <a:cs typeface="Adobe Naskh Medium" pitchFamily="50" charset="-78"/>
              </a:rPr>
              <a:t>Президентство 1969-1974</a:t>
            </a:r>
            <a:endParaRPr lang="uk-UA" sz="2400" u="sng" dirty="0">
              <a:solidFill>
                <a:srgbClr val="001132"/>
              </a:solidFill>
              <a:cs typeface="Adobe Naskh Medium" pitchFamily="50" charset="-7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496" y="928685"/>
            <a:ext cx="55937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tx2"/>
                </a:solidFill>
              </a:rPr>
              <a:t>Першою ініціативою нового президента було зламати дипломатичну ізоляцію Франції на міжнародній арені. Саме тому він брав активну участь у створенні нового європейського </a:t>
            </a:r>
            <a:r>
              <a:rPr lang="uk-UA" sz="2000" dirty="0" err="1">
                <a:solidFill>
                  <a:schemeClr val="tx2"/>
                </a:solidFill>
              </a:rPr>
              <a:t>об'єднання — Є</a:t>
            </a:r>
            <a:r>
              <a:rPr lang="uk-UA" sz="2000" dirty="0">
                <a:solidFill>
                  <a:schemeClr val="tx2"/>
                </a:solidFill>
              </a:rPr>
              <a:t>вропейської економічної спільноти. Внутрішня політика Жоржа </a:t>
            </a:r>
            <a:r>
              <a:rPr lang="uk-UA" sz="2000" dirty="0" err="1">
                <a:solidFill>
                  <a:schemeClr val="tx2"/>
                </a:solidFill>
              </a:rPr>
              <a:t>Помпіду</a:t>
            </a:r>
            <a:r>
              <a:rPr lang="uk-UA" sz="2000" dirty="0">
                <a:solidFill>
                  <a:schemeClr val="tx2"/>
                </a:solidFill>
              </a:rPr>
              <a:t> була направлена на економічну модернізацію та індустріалізацію Франції (розроблялися великі французькі та </a:t>
            </a:r>
            <a:r>
              <a:rPr lang="uk-UA" sz="2000" dirty="0" err="1">
                <a:solidFill>
                  <a:schemeClr val="tx2"/>
                </a:solidFill>
              </a:rPr>
              <a:t>европейскі</a:t>
            </a:r>
            <a:r>
              <a:rPr lang="uk-UA" sz="2000" dirty="0">
                <a:solidFill>
                  <a:schemeClr val="tx2"/>
                </a:solidFill>
              </a:rPr>
              <a:t> проекти, такі як </a:t>
            </a:r>
            <a:r>
              <a:rPr lang="uk-UA" sz="2000" dirty="0" err="1" smtClean="0">
                <a:solidFill>
                  <a:schemeClr val="tx2"/>
                </a:solidFill>
              </a:rPr>
              <a:t>консорциум</a:t>
            </a:r>
            <a:r>
              <a:rPr lang="uk-UA" sz="2000" dirty="0" smtClean="0">
                <a:solidFill>
                  <a:schemeClr val="tx2"/>
                </a:solidFill>
              </a:rPr>
              <a:t> </a:t>
            </a:r>
            <a:r>
              <a:rPr lang="uk-UA" sz="2000" dirty="0">
                <a:solidFill>
                  <a:schemeClr val="tx2"/>
                </a:solidFill>
              </a:rPr>
              <a:t> </a:t>
            </a:r>
            <a:r>
              <a:rPr lang="en-US" sz="2000" dirty="0">
                <a:solidFill>
                  <a:schemeClr val="tx2"/>
                </a:solidFill>
              </a:rPr>
              <a:t>Airbus </a:t>
            </a:r>
            <a:r>
              <a:rPr lang="uk-UA" sz="2000" dirty="0">
                <a:solidFill>
                  <a:schemeClr val="tx2"/>
                </a:solidFill>
              </a:rPr>
              <a:t>чи </a:t>
            </a:r>
            <a:r>
              <a:rPr lang="en-US" sz="2000" dirty="0">
                <a:solidFill>
                  <a:schemeClr val="tx2"/>
                </a:solidFill>
              </a:rPr>
              <a:t>TGV). </a:t>
            </a:r>
            <a:r>
              <a:rPr lang="uk-UA" sz="2000" dirty="0">
                <a:solidFill>
                  <a:schemeClr val="tx2"/>
                </a:solidFill>
              </a:rPr>
              <a:t>За його президентства французькі міста почали пристосовувати до автомобільного транспорту, чисельність якого швидко зростала. Також він сприяв механізації в </a:t>
            </a:r>
            <a:r>
              <a:rPr lang="uk-UA" sz="2000" dirty="0" err="1">
                <a:solidFill>
                  <a:schemeClr val="tx2"/>
                </a:solidFill>
              </a:rPr>
              <a:t>агропромисловості</a:t>
            </a:r>
            <a:r>
              <a:rPr lang="uk-UA" sz="2000" dirty="0">
                <a:solidFill>
                  <a:schemeClr val="tx2"/>
                </a:solidFill>
              </a:rPr>
              <a:t> та використанню добрив та пестицидів.</a:t>
            </a:r>
            <a:endParaRPr lang="uk-UA" sz="2000" dirty="0">
              <a:solidFill>
                <a:schemeClr val="tx2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501" y="0"/>
            <a:ext cx="57194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0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3792" y="1584100"/>
            <a:ext cx="107152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«Обычно </a:t>
            </a:r>
            <a:r>
              <a:rPr lang="ru-RU" sz="2800" dirty="0">
                <a:solidFill>
                  <a:schemeClr val="tx2"/>
                </a:solidFill>
              </a:rPr>
              <a:t>считается, что я занимаюсь политикой. Но кроме того, я испытываю не только что вкус, но настоящую страсть к поэзии. И я задался следующим вопросом: не два ли человека живут во мне, как сказано в одном из псалмов? Один стремится к Богу, то есть к поэзии, а другой подвержен дьявольскому искушению, то есть политической деятельности? Или же можно утверждать, что поэзию и политику можно </a:t>
            </a:r>
            <a:r>
              <a:rPr lang="ru-RU" sz="2800" dirty="0" smtClean="0">
                <a:solidFill>
                  <a:schemeClr val="tx2"/>
                </a:solidFill>
              </a:rPr>
              <a:t>примирить»</a:t>
            </a:r>
            <a:endParaRPr lang="uk-UA" sz="2800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014" y="3175"/>
            <a:ext cx="908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318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102</TotalTime>
  <Words>814</Words>
  <Application>Microsoft Office PowerPoint</Application>
  <PresentationFormat>Произвольный</PresentationFormat>
  <Paragraphs>46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Соседство</vt:lpstr>
      <vt:lpstr>Франція</vt:lpstr>
      <vt:lpstr> Шарль де Голль –  зодчий величі Франції</vt:lpstr>
      <vt:lpstr>Шарль Андре́ Жозе́ф Марі́ де Голль (фр. Charles André Joseph Marie de Gaulle) (22 листопада 1890 — 9 листопада 1970) — французький генерал, перший президент П'ятої республіки в 1958–1969.  Він організував у Лондоні рух «Вільна Франція» (пізніше «Бойова Франція»), і воював проти нацистів у 1940–1944, був главою тимчасового уряду Франції 1944–1946, лідером власної партії. У 1958 національні збори доручили йому сформувати уряд на час економічної відбудови Франції і вирішити проблему кризи в Алжирі. Він став президентом наприкінці 1958, змінив конституцію у бік зміцнення президентської влади і працював до 1969.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Petr Barborik</dc:creator>
  <cp:lastModifiedBy>Lenovo</cp:lastModifiedBy>
  <cp:revision>12</cp:revision>
  <dcterms:created xsi:type="dcterms:W3CDTF">2013-08-01T11:01:05Z</dcterms:created>
  <dcterms:modified xsi:type="dcterms:W3CDTF">2014-12-13T00:17:52Z</dcterms:modified>
</cp:coreProperties>
</file>