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>
      <p:cViewPr varScale="1">
        <p:scale>
          <a:sx n="69" d="100"/>
          <a:sy n="6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53379254156939E-2"/>
          <c:y val="4.9960875984251966E-2"/>
          <c:w val="0.92624662074584307"/>
          <c:h val="0.82534645669291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Дохід харчової промисловості (млрд)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До кампанії</c:v>
                </c:pt>
                <c:pt idx="1">
                  <c:v>Після кампанії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До кампанії</c:v>
                </c:pt>
                <c:pt idx="1">
                  <c:v>Після кампанії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До кампанії</c:v>
                </c:pt>
                <c:pt idx="1">
                  <c:v>Після кампанії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178048"/>
        <c:axId val="88282752"/>
        <c:axId val="0"/>
      </c:bar3DChart>
      <c:catAx>
        <c:axId val="9817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88282752"/>
        <c:crosses val="autoZero"/>
        <c:auto val="1"/>
        <c:lblAlgn val="ctr"/>
        <c:lblOffset val="100"/>
        <c:noMultiLvlLbl val="0"/>
      </c:catAx>
      <c:valAx>
        <c:axId val="8828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17804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55735324070745951"/>
          <c:y val="0.38408960935123782"/>
          <c:w val="0.44061947909927218"/>
          <c:h val="0.61591039064876218"/>
        </c:manualLayout>
      </c:layout>
      <c:overlay val="0"/>
      <c:txPr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5" TargetMode="External"/><Relationship Id="rId2" Type="http://schemas.openxmlformats.org/officeDocument/2006/relationships/hyperlink" Target="http://uk.wikipedia.org/wiki/%D0%A1%D0%A0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uk.wikipedia.org/wiki/198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0%D0%B4%D0%B0_%D0%9C%D1%96%D0%BD%D1%96%D1%81%D1%82%D1%80%D1%96%D0%B2_%D0%A1%D0%A0%D0%A1%D0%A0" TargetMode="External"/><Relationship Id="rId2" Type="http://schemas.openxmlformats.org/officeDocument/2006/relationships/hyperlink" Target="http://uk.wikipedia.org/wiki/%D0%A6%D0%9A_%D0%9A%D0%9F%D0%A0%D0%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k.wikipedia.org/wiki/7_%D1%82%D1%80%D0%B0%D0%B2%D0%BD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k.wikipedia.org/wiki/16_%D1%82%D1%80%D0%B0%D0%B2%D0%BD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Антиалкогольна</a:t>
            </a: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кампанія</a:t>
            </a: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М. </a:t>
            </a:r>
            <a:r>
              <a:rPr lang="ru-RU" sz="5400" b="1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Горбачова</a:t>
            </a: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45638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756025" cy="453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2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651304" cy="1800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252525"/>
                </a:solidFill>
                <a:latin typeface="Arial"/>
              </a:rPr>
              <a:t>Ініціаторами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кампанії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члени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Політбюро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ЦК КПРС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М.С.Соломенцев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і Є.К.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Лігачов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які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вважали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однією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 причин 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застою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радянської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економіки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є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загальний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занепад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морально-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етичних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цінностей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халатне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ставлення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до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праці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людей, 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яких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«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винен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»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алкоголізм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9218" name="Picture 2" descr="Версии.com Фабрика аналитики :: В кремлевской больнице умер экс-партократ Михаил Соломенц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11809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847364" y="5973223"/>
            <a:ext cx="29345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err="1">
                <a:solidFill>
                  <a:srgbClr val="252525"/>
                </a:solidFill>
                <a:latin typeface="Arial"/>
              </a:rPr>
              <a:t>М.С.Соломенцев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endParaRPr lang="ru-RU" dirty="0"/>
          </a:p>
        </p:txBody>
      </p:sp>
      <p:pic>
        <p:nvPicPr>
          <p:cNvPr id="9220" name="Picture 4" descr="Лигачев: мы расстреляли замминистра за взятку в 1,5 тыс. руб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7"/>
            <a:ext cx="3376563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753579" y="5983311"/>
            <a:ext cx="202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>
                <a:solidFill>
                  <a:srgbClr val="252525"/>
                </a:solidFill>
                <a:latin typeface="Arial"/>
              </a:rPr>
              <a:t>Є.К.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Лігачов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8830816" cy="1440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252525"/>
                </a:solidFill>
                <a:latin typeface="Arial"/>
              </a:rPr>
              <a:t>Після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початку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боротьби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пияцтвом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країні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було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закрито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велику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кількість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магазинів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торгували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лікеро-горілчано</a:t>
            </a:r>
            <a:r>
              <a:rPr lang="uk-UA" dirty="0" smtClean="0">
                <a:solidFill>
                  <a:srgbClr val="252525"/>
                </a:solidFill>
                <a:latin typeface="Arial"/>
              </a:rPr>
              <a:t>ю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продукцією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Нерідко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цьому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комплекс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протиалкогольних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заходів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багатьох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регіонах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закінчувався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10242" name="Picture 2" descr="Сухой закон Горбач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43936" cy="449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043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14729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252525"/>
                </a:solidFill>
                <a:latin typeface="Arial"/>
              </a:rPr>
              <a:t>Так, 1-й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секретар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Московського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міського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комітету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КПРС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Віктор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Гришин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закрив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багато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алкогольних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магазинів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та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відрапортував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ЦК про те,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робота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протверезіння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Москві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завершена.</a:t>
            </a:r>
            <a:endParaRPr lang="ru-RU" dirty="0"/>
          </a:p>
        </p:txBody>
      </p:sp>
      <p:pic>
        <p:nvPicPr>
          <p:cNvPr id="11268" name="Picture 4" descr="Россия: автобиография - 1985г. - Цистерна портве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00056" cy="4443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218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15449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252525"/>
                </a:solidFill>
                <a:latin typeface="Arial"/>
              </a:rPr>
              <a:t>Магазини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яких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продавалося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спиртне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могли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працювати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252525"/>
                </a:solidFill>
                <a:latin typeface="Arial"/>
              </a:rPr>
              <a:t>лише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 14.00 до 19.00. Тому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побутували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такі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приказки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: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55576" y="1844824"/>
            <a:ext cx="7632848" cy="41044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52525"/>
                </a:solidFill>
                <a:latin typeface="Arial"/>
              </a:rPr>
              <a:t>"В шесть утра поёт петух, в восемь — Пугачёва, магазин закрыт до двух, ключ — у Горбачёва".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 </a:t>
            </a:r>
            <a:endParaRPr lang="ru-RU" sz="2400" dirty="0" smtClean="0">
              <a:solidFill>
                <a:srgbClr val="252525"/>
              </a:solidFill>
              <a:latin typeface="Arial"/>
            </a:endParaRPr>
          </a:p>
          <a:p>
            <a:pPr algn="ctr"/>
            <a:r>
              <a:rPr lang="ru-RU" sz="2400" b="1" dirty="0" smtClean="0">
                <a:solidFill>
                  <a:srgbClr val="252525"/>
                </a:solidFill>
                <a:latin typeface="Arial"/>
              </a:rPr>
              <a:t>"</a:t>
            </a:r>
            <a:r>
              <a:rPr lang="ru-RU" sz="2400" b="1" dirty="0">
                <a:solidFill>
                  <a:srgbClr val="252525"/>
                </a:solidFill>
                <a:latin typeface="Arial"/>
              </a:rPr>
              <a:t>На недельку, до второго», закопаем Горбачёва. Откопаем Брежнева — будем пить по-прежнему"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73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3" y="260648"/>
            <a:ext cx="8880113" cy="1512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rgbClr val="252525"/>
                </a:solidFill>
                <a:latin typeface="Arial"/>
              </a:rPr>
              <a:t>Кампанія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супроводжувалася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інтенсивною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пропагандою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тверезості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Всюди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стали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поширюватися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статті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академіка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АМН СРСР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Ф.Г.Углова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про шкоду і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неприпустимість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споживання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алкоголю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ні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за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яких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обставин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.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68368"/>
            <a:ext cx="7560840" cy="4587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15449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252525"/>
                </a:solidFill>
                <a:latin typeface="Arial"/>
              </a:rPr>
              <a:t>Були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прийняті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жорсткі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заходи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проти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розпивання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спиртного у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парках, скверах.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Затримані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п'яному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вигляді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мали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серйозні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неприємності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Почалася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пропаганда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безалкогольних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весіль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Жорсткі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вимоги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відмови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від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алкоголю стали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пред'являти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до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членів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КПРС.</a:t>
            </a:r>
            <a:endParaRPr lang="ru-RU" sz="2400" dirty="0"/>
          </a:p>
        </p:txBody>
      </p:sp>
      <p:pic>
        <p:nvPicPr>
          <p:cNvPr id="13314" name="Picture 2" descr="Плакаты СССР против пьян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865443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83673" cy="47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2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5940" y="338054"/>
            <a:ext cx="6260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кампанії</a:t>
            </a:r>
            <a:endParaRPr lang="ru-RU" sz="4800" b="1" i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83568" y="1268760"/>
            <a:ext cx="7704856" cy="53285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>
              <a:spcBef>
                <a:spcPts val="600"/>
              </a:spcBef>
              <a:buClr>
                <a:srgbClr val="8FE488"/>
              </a:buClr>
              <a:buSzPct val="85000"/>
              <a:buFont typeface="Wingdings" panose="05000000000000000000" pitchFamily="2" charset="2"/>
              <a:buChar char="q"/>
            </a:pPr>
            <a:r>
              <a:rPr lang="ru-RU" sz="2600" dirty="0" err="1">
                <a:solidFill>
                  <a:srgbClr val="252525"/>
                </a:solidFill>
                <a:latin typeface="Arial"/>
              </a:rPr>
              <a:t>офіційно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зареєстровані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середньодушові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продажу спиртного в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країні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за роки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антиалкогольної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кампанії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знизилися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більш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ніж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в 2,5 рази;</a:t>
            </a:r>
          </a:p>
          <a:p>
            <a:pPr marL="274320" lvl="0" indent="-274320">
              <a:spcBef>
                <a:spcPts val="600"/>
              </a:spcBef>
              <a:buClr>
                <a:srgbClr val="8FE488"/>
              </a:buClr>
              <a:buSzPct val="85000"/>
              <a:buFont typeface="Wingdings" panose="05000000000000000000" pitchFamily="2" charset="2"/>
              <a:buChar char="q"/>
            </a:pPr>
            <a:r>
              <a:rPr lang="ru-RU" sz="2600" dirty="0" err="1">
                <a:solidFill>
                  <a:srgbClr val="252525"/>
                </a:solidFill>
                <a:latin typeface="Arial"/>
              </a:rPr>
              <a:t>зростання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тривалості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життя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та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народжуваності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;</a:t>
            </a:r>
          </a:p>
          <a:p>
            <a:pPr marL="274320" lvl="0" indent="-274320">
              <a:spcBef>
                <a:spcPts val="600"/>
              </a:spcBef>
              <a:buClr>
                <a:srgbClr val="8FE488"/>
              </a:buClr>
              <a:buSzPct val="85000"/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скорочення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600" dirty="0" err="1">
                <a:solidFill>
                  <a:srgbClr val="252525"/>
                </a:solidFill>
                <a:latin typeface="Arial"/>
              </a:rPr>
              <a:t>смертності</a:t>
            </a:r>
            <a:r>
              <a:rPr lang="ru-RU" sz="2600" dirty="0">
                <a:solidFill>
                  <a:srgbClr val="252525"/>
                </a:solidFill>
                <a:latin typeface="Arial"/>
              </a:rPr>
              <a:t>.</a:t>
            </a:r>
            <a:endParaRPr lang="ru-RU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95320" cy="16169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252525"/>
                </a:solidFill>
                <a:latin typeface="Arial"/>
              </a:rPr>
              <a:t>При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цьому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реальне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зниження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споживання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алкоголю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було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менш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значним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в основному за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рахунок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розвитку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самогоноваріння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також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нелегального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виробництва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алкоголю.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Г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орілка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поповнила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перелік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товарів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які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потрібно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було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«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діставати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».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Немислимих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розмірів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досягла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спекуляція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алкоголем.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27920"/>
            <a:ext cx="3528392" cy="3930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0 Января 2014 - Персональный сай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608512" cy="4053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17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475252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52525"/>
                </a:solidFill>
                <a:latin typeface="Arial"/>
              </a:rPr>
              <a:t>Попри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зниження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загального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числа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отруєнь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алкоголем,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зросла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кількість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отруєнь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спиртовмісними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сурогатами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Проте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зростання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споживання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«нелегального» алкоголю не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компенсував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падіння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споживання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алкоголю «легального»,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внаслідок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чого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скорочення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споживання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алкоголю таки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спостерігалося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що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пояснює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позитивні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наслідки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проведення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антиалкогольної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кампанії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.</a:t>
            </a:r>
            <a:endParaRPr lang="ru-RU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744019" cy="5543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>
                <a:solidFill>
                  <a:srgbClr val="252525"/>
                </a:solidFill>
                <a:latin typeface="Arial"/>
              </a:rPr>
              <a:t>Зменшення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продажу алкоголю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завдало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серйозної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шкоди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радянській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бюджетній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системі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бо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щорічний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роздрібний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товарообіг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пересічно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скоротився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на 16 </a:t>
            </a:r>
            <a:r>
              <a:rPr lang="ru-RU" sz="2000" dirty="0" smtClean="0">
                <a:solidFill>
                  <a:srgbClr val="252525"/>
                </a:solidFill>
                <a:latin typeface="Arial"/>
              </a:rPr>
              <a:t>млрд </a:t>
            </a:r>
            <a:r>
              <a:rPr lang="ru-RU" sz="2000" dirty="0" err="1" smtClean="0">
                <a:solidFill>
                  <a:srgbClr val="252525"/>
                </a:solidFill>
                <a:latin typeface="Arial"/>
              </a:rPr>
              <a:t>крб</a:t>
            </a:r>
            <a:r>
              <a:rPr lang="ru-RU" sz="2000" dirty="0" smtClean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Збитки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від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скорочення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продажу спиртного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компенсовані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не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були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до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кінця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1986 року бюджет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фактично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занепав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.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96544490"/>
              </p:ext>
            </p:extLst>
          </p:nvPr>
        </p:nvGraphicFramePr>
        <p:xfrm>
          <a:off x="1043608" y="1988840"/>
          <a:ext cx="73448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38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2656"/>
            <a:ext cx="8877672" cy="1584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252525"/>
                </a:solidFill>
                <a:latin typeface="Arial"/>
              </a:rPr>
              <a:t>Антиалкогольна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252525"/>
                </a:solidFill>
                <a:latin typeface="Arial"/>
              </a:rPr>
              <a:t>кампанія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 в </a:t>
            </a:r>
            <a:r>
              <a:rPr lang="ru-RU" b="1" dirty="0">
                <a:solidFill>
                  <a:srgbClr val="0B0080"/>
                </a:solidFill>
                <a:latin typeface="Arial"/>
                <a:hlinkClick r:id="rId2" tooltip="СРСР"/>
              </a:rPr>
              <a:t>СРСР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b="1" dirty="0">
                <a:solidFill>
                  <a:srgbClr val="0B0080"/>
                </a:solidFill>
                <a:latin typeface="Arial"/>
                <a:hlinkClick r:id="rId3" tooltip="1985"/>
              </a:rPr>
              <a:t>1985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-</a:t>
            </a:r>
            <a:r>
              <a:rPr lang="ru-RU" b="1" dirty="0">
                <a:solidFill>
                  <a:srgbClr val="0B0080"/>
                </a:solidFill>
                <a:latin typeface="Arial"/>
                <a:hlinkClick r:id="rId4" tooltip="1987"/>
              </a:rPr>
              <a:t>1987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– комплекс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урядових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заходів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щодо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зниження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споживання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алкоголю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серед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населення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під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загальним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гаслом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«Пияцтву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-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бій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!»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3"/>
            <a:ext cx="3115233" cy="415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Картинка &quot;ПЬЯНСТВУ БОЙ!&quot;, картинки, прикольные картинки, фотоприколы, демотиваторы Joke4you.net - Развлекательный портал, карти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86"/>
          <a:stretch/>
        </p:blipFill>
        <p:spPr bwMode="auto">
          <a:xfrm>
            <a:off x="3943601" y="2204864"/>
            <a:ext cx="4793209" cy="4153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553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18722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252525"/>
                </a:solidFill>
                <a:latin typeface="Arial"/>
              </a:rPr>
              <a:t>Масове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невдоволення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кампанією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 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економічна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криза,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почалася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в СРСР 1987 року,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змусили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радянське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керівництво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згорнути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боротьбу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виробництвом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споживанням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алкоголю.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rgbClr val="252525"/>
                </a:solidFill>
                <a:latin typeface="Arial"/>
              </a:rPr>
              <a:t>Проте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за два роки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знищені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унікальні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колекційні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сорти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винограду. Виноградники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вирубували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 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Росії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Україні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Молдові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.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Екс-секретар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ЦК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Компартії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України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Я.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Погребняк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згадує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:</a:t>
            </a:r>
          </a:p>
          <a:p>
            <a:pPr algn="ctr"/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22323" y="1833139"/>
            <a:ext cx="8748464" cy="48965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252525"/>
                </a:solidFill>
                <a:latin typeface="Arial"/>
              </a:rPr>
              <a:t>Біда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тому,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за час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боротьби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тверезість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Україна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втратила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приблизно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п'яту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частину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свого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бюджету,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республіці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викорчували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60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тисяч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гектарів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виноградників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знаменитий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винзавод «Массандра»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від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розгрому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врятувало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лише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втручання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Володимира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Щербицького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Активними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провідниками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антиалкогольної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кампанії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секретарі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ЦК КПРС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Єгор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Лігачов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та Михайло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Соломенцев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які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наполягали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знищенні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виноградників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Під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час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відпустки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Криму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Єгора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Кузьмича повезли в «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Масандру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». Там за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всі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150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років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існування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знаменитого заводу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зберігаються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зразки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випущених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вин - винотека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Лігачов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сказав: «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Цю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винотеку треба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знищити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а "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Масандру"закрити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!»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Володимир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Щербицький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не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витримав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подзвонив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прямо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Горбачову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мовляв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це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вже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"/>
              </a:rPr>
              <a:t>перегин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Михайло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Сергійович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сказав: «Ну добре,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збережіть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6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86800" cy="17609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252525"/>
                </a:solidFill>
                <a:latin typeface="Arial"/>
              </a:rPr>
              <a:t>Масове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невдоволення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кампанією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економічна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криза,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почалася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1987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році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СРСР,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змусили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радянське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керівництво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згорнути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боротьбу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виробництвом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споживанням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алкоголю.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нагоди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20-річчя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антиалкогольної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кампанії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у 2005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році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Горбачов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 одному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інтерв'ю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зауважив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: «Через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допущені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помилки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гарна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велика справа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закінчилася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безславно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».</a:t>
            </a:r>
            <a:endParaRPr lang="ru-RU" dirty="0"/>
          </a:p>
        </p:txBody>
      </p:sp>
      <p:pic>
        <p:nvPicPr>
          <p:cNvPr id="16386" name="Picture 2" descr="Завтра - еженедельн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05678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11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4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8830816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252525"/>
                </a:solidFill>
                <a:latin typeface="Arial"/>
              </a:rPr>
              <a:t>У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Радянському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союзі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спроби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боротьби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пияцтвом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робилися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не один раз.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Найбільшою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популярністю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користується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антиалкогольна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кампанія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в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період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1985-1987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рр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. </a:t>
            </a:r>
            <a:endParaRPr lang="ru-RU" sz="2400" dirty="0"/>
          </a:p>
        </p:txBody>
      </p:sp>
      <p:pic>
        <p:nvPicPr>
          <p:cNvPr id="3074" name="Picture 2" descr="Картинка &quot;ПЬЯНСТВУ БОЙ!&quot;, картинки, прикольные картинки, фотоприколы, демотиваторы Joke4you.net - Развлекательный портал, карт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4" y="1700808"/>
            <a:ext cx="7449344" cy="479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73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49288"/>
            <a:ext cx="4427984" cy="6004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52525"/>
                </a:solidFill>
                <a:latin typeface="Arial"/>
              </a:rPr>
              <a:t>У 1985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році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було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прийнято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постанову </a:t>
            </a:r>
            <a:r>
              <a:rPr lang="ru-RU" sz="2400" dirty="0">
                <a:solidFill>
                  <a:srgbClr val="0B0080"/>
                </a:solidFill>
                <a:latin typeface="Arial"/>
                <a:hlinkClick r:id="rId2" tooltip="ЦК КПРС"/>
              </a:rPr>
              <a:t>ЦК КПРС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 і </a:t>
            </a:r>
            <a:r>
              <a:rPr lang="ru-RU" sz="2400" dirty="0" err="1">
                <a:solidFill>
                  <a:srgbClr val="0B0080"/>
                </a:solidFill>
                <a:latin typeface="Arial"/>
                <a:hlinkClick r:id="rId3" tooltip="Рада Міністрів СРСР"/>
              </a:rPr>
              <a:t>радянського</a:t>
            </a:r>
            <a:r>
              <a:rPr lang="ru-RU" sz="2400" dirty="0">
                <a:solidFill>
                  <a:srgbClr val="0B0080"/>
                </a:solidFill>
                <a:latin typeface="Arial"/>
                <a:hlinkClick r:id="rId3" tooltip="Рада Міністрів СРСР"/>
              </a:rPr>
              <a:t> уряду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400" i="1" dirty="0">
                <a:solidFill>
                  <a:srgbClr val="252525"/>
                </a:solidFill>
                <a:latin typeface="Arial"/>
              </a:rPr>
              <a:t>«Про </a:t>
            </a:r>
            <a:r>
              <a:rPr lang="ru-RU" sz="2400" i="1" dirty="0" err="1">
                <a:solidFill>
                  <a:srgbClr val="252525"/>
                </a:solidFill>
                <a:latin typeface="Arial"/>
              </a:rPr>
              <a:t>посилення</a:t>
            </a:r>
            <a:r>
              <a:rPr lang="ru-RU" sz="2400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i="1" dirty="0" err="1">
                <a:solidFill>
                  <a:srgbClr val="252525"/>
                </a:solidFill>
                <a:latin typeface="Arial"/>
              </a:rPr>
              <a:t>боротьби</a:t>
            </a:r>
            <a:r>
              <a:rPr lang="ru-RU" sz="2400" i="1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sz="2400" i="1" dirty="0" err="1">
                <a:solidFill>
                  <a:srgbClr val="252525"/>
                </a:solidFill>
                <a:latin typeface="Arial"/>
              </a:rPr>
              <a:t>пияцтвом</a:t>
            </a:r>
            <a:r>
              <a:rPr lang="ru-RU" sz="2400" i="1" dirty="0">
                <a:solidFill>
                  <a:srgbClr val="252525"/>
                </a:solidFill>
                <a:latin typeface="Arial"/>
              </a:rPr>
              <a:t> і про </a:t>
            </a:r>
            <a:r>
              <a:rPr lang="ru-RU" sz="2400" i="1" dirty="0" err="1">
                <a:solidFill>
                  <a:srgbClr val="252525"/>
                </a:solidFill>
                <a:latin typeface="Arial"/>
              </a:rPr>
              <a:t>наведення</a:t>
            </a:r>
            <a:r>
              <a:rPr lang="ru-RU" sz="2400" i="1" dirty="0">
                <a:solidFill>
                  <a:srgbClr val="252525"/>
                </a:solidFill>
                <a:latin typeface="Arial"/>
              </a:rPr>
              <a:t> порядку в </a:t>
            </a:r>
            <a:r>
              <a:rPr lang="ru-RU" sz="2400" i="1" dirty="0" err="1">
                <a:solidFill>
                  <a:srgbClr val="252525"/>
                </a:solidFill>
                <a:latin typeface="Arial"/>
              </a:rPr>
              <a:t>торгівлі</a:t>
            </a:r>
            <a:r>
              <a:rPr lang="ru-RU" sz="2400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i="1" dirty="0" err="1">
                <a:solidFill>
                  <a:srgbClr val="252525"/>
                </a:solidFill>
                <a:latin typeface="Arial"/>
              </a:rPr>
              <a:t>міцними</a:t>
            </a:r>
            <a:r>
              <a:rPr lang="ru-RU" sz="2400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i="1" dirty="0" err="1">
                <a:solidFill>
                  <a:srgbClr val="252525"/>
                </a:solidFill>
                <a:latin typeface="Arial"/>
              </a:rPr>
              <a:t>спиртними</a:t>
            </a:r>
            <a:r>
              <a:rPr lang="ru-RU" sz="2400" i="1" dirty="0">
                <a:solidFill>
                  <a:srgbClr val="252525"/>
                </a:solidFill>
                <a:latin typeface="Arial"/>
              </a:rPr>
              <a:t> напоями»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Заборонялася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продаж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горілки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всіх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підприємствах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торгівлі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громадського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харчування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. Не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допускалася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продаж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горілки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поблизу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промислових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підприємств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навчальних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закладів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uk-UA" sz="2400" dirty="0">
                <a:solidFill>
                  <a:srgbClr val="252525"/>
                </a:solidFill>
                <a:latin typeface="Arial"/>
              </a:rPr>
              <a:t>і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т.д.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r="-1"/>
          <a:stretch/>
        </p:blipFill>
        <p:spPr bwMode="auto">
          <a:xfrm>
            <a:off x="4717682" y="620688"/>
            <a:ext cx="396044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133"/>
            <a:ext cx="8748464" cy="156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252525"/>
                </a:solidFill>
                <a:latin typeface="Arial"/>
              </a:rPr>
              <a:t>16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травня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1972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було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опубліковано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постанову №361 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«Про заходи по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посиленню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боротьби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проти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пияцтва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алкоголізму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»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2123728" y="1649759"/>
            <a:ext cx="5002370" cy="484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35496"/>
            <a:ext cx="8229600" cy="6622504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8FE488"/>
              </a:buClr>
              <a:buNone/>
            </a:pP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Передбачалося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:</a:t>
            </a:r>
          </a:p>
          <a:p>
            <a:pPr marL="0" lvl="0" indent="0" algn="ctr">
              <a:buClr>
                <a:srgbClr val="8FE488"/>
              </a:buClr>
              <a:buNone/>
            </a:pPr>
            <a:endParaRPr lang="ru-RU" sz="3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  <a:p>
            <a:pPr lvl="0">
              <a:buClr>
                <a:srgbClr val="8FE488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скоротити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виробництво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міцних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напоїв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; </a:t>
            </a:r>
          </a:p>
          <a:p>
            <a:pPr lvl="0">
              <a:buClr>
                <a:srgbClr val="8FE488"/>
              </a:buClr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розширити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виробництво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виноградного вина, пива та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безалкогольних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напоїв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;</a:t>
            </a:r>
          </a:p>
          <a:p>
            <a:pPr lvl="0">
              <a:buClr>
                <a:srgbClr val="8FE488"/>
              </a:buClr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підвищити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ціни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на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спиртне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; </a:t>
            </a:r>
          </a:p>
          <a:p>
            <a:pPr lvl="0">
              <a:buClr>
                <a:srgbClr val="8FE488"/>
              </a:buClr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припинити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виробництво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горілки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міцністю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50 і 56°;</a:t>
            </a:r>
          </a:p>
          <a:p>
            <a:pPr lvl="0">
              <a:buClr>
                <a:srgbClr val="8FE488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час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торгівлі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алкогольними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напоями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міцністю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30° і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вище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обмежити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проміжком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з 11 до 19 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годин;</a:t>
            </a:r>
          </a:p>
          <a:p>
            <a:pPr lvl="0">
              <a:buClr>
                <a:srgbClr val="8FE488"/>
              </a:buClr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rgbClr val="252525"/>
                </a:solidFill>
                <a:latin typeface="Arial"/>
              </a:rPr>
              <a:t>с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творити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лікувально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–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трудові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профілакторії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куди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людей </a:t>
            </a:r>
            <a:r>
              <a:rPr lang="ru-RU" sz="2400" dirty="0" err="1">
                <a:solidFill>
                  <a:srgbClr val="252525"/>
                </a:solidFill>
                <a:latin typeface="Arial"/>
              </a:rPr>
              <a:t>відправляли</a:t>
            </a:r>
            <a:r>
              <a:rPr lang="ru-RU" sz="24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примусово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; </a:t>
            </a:r>
          </a:p>
          <a:p>
            <a:pPr lvl="0">
              <a:buClr>
                <a:srgbClr val="8FE488"/>
              </a:buCl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з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фільмів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вирізати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сцени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з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вживанням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спиртних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400" dirty="0" err="1" smtClean="0">
                <a:solidFill>
                  <a:srgbClr val="252525"/>
                </a:solidFill>
                <a:latin typeface="Arial"/>
              </a:rPr>
              <a:t>напоїв</a:t>
            </a:r>
            <a:r>
              <a:rPr lang="ru-RU" sz="2400" dirty="0" smtClean="0">
                <a:solidFill>
                  <a:srgbClr val="252525"/>
                </a:solidFill>
                <a:latin typeface="Arial"/>
              </a:rPr>
              <a:t>.</a:t>
            </a:r>
            <a:endParaRPr lang="ru-RU" sz="2400" dirty="0" smtClean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9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4340" y="404664"/>
            <a:ext cx="8723312" cy="22322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B0080"/>
                </a:solidFill>
                <a:latin typeface="Arial"/>
                <a:hlinkClick r:id="rId2" tooltip="7 травня"/>
              </a:rPr>
              <a:t>7 </a:t>
            </a:r>
            <a:r>
              <a:rPr lang="ru-RU" b="1" dirty="0" err="1">
                <a:solidFill>
                  <a:srgbClr val="0B0080"/>
                </a:solidFill>
                <a:latin typeface="Arial"/>
                <a:hlinkClick r:id="rId2" tooltip="7 травня"/>
              </a:rPr>
              <a:t>травня</a:t>
            </a:r>
            <a:r>
              <a:rPr lang="ru-RU" b="1" dirty="0">
                <a:solidFill>
                  <a:srgbClr val="252525"/>
                </a:solidFill>
                <a:latin typeface="Arial"/>
              </a:rPr>
              <a:t> 1985 року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були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прийняті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Постанова ЦК КПРС 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«Про заходи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щодо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подолання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пияцтва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алкоголізму</a:t>
            </a:r>
            <a:r>
              <a:rPr lang="ru-RU" i="1" dirty="0" smtClean="0">
                <a:solidFill>
                  <a:srgbClr val="252525"/>
                </a:solidFill>
                <a:latin typeface="Arial"/>
              </a:rPr>
              <a:t>»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і Постанова Ради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Міністрів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СРСР №410 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«Про заходи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щодо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подолання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пияцтва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алкоголізму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,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викорінення</a:t>
            </a:r>
            <a:r>
              <a:rPr lang="ru-RU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252525"/>
                </a:solidFill>
                <a:latin typeface="Arial"/>
              </a:rPr>
              <a:t>самогоноваріння</a:t>
            </a:r>
            <a:r>
              <a:rPr lang="ru-RU" i="1" dirty="0" smtClean="0">
                <a:solidFill>
                  <a:srgbClr val="252525"/>
                </a:solidFill>
                <a:latin typeface="Arial"/>
              </a:rPr>
              <a:t>»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Згідно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даними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документами,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всім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партійним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адміністративним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правоохоронним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органам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наказувалося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рішуче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повсюдно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посилити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боротьбу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пияцтвом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алкоголізмом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причому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передбачалося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значне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скорочення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виробництва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алкогольних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напоїв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кількості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місць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і часу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їх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продажу.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75252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Антиалкогольные плакаты времен СССР (34 картинок) &quot; SwTeam.i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27420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209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1400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B0080"/>
                </a:solidFill>
                <a:latin typeface="Arial"/>
                <a:hlinkClick r:id="rId2" tooltip="16 травня"/>
              </a:rPr>
              <a:t>16 </a:t>
            </a:r>
            <a:r>
              <a:rPr lang="ru-RU" sz="2000" b="1" dirty="0" err="1">
                <a:solidFill>
                  <a:srgbClr val="0B0080"/>
                </a:solidFill>
                <a:latin typeface="Arial"/>
                <a:hlinkClick r:id="rId2" tooltip="16 травня"/>
              </a:rPr>
              <a:t>травня</a:t>
            </a:r>
            <a:r>
              <a:rPr lang="ru-RU" sz="2000" b="1" dirty="0">
                <a:solidFill>
                  <a:srgbClr val="252525"/>
                </a:solidFill>
                <a:latin typeface="Arial"/>
              </a:rPr>
              <a:t> 1985 року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вийшов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Указ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Президії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Верховної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Ради СРСР </a:t>
            </a:r>
            <a:r>
              <a:rPr lang="ru-RU" sz="2000" i="1" dirty="0">
                <a:solidFill>
                  <a:srgbClr val="252525"/>
                </a:solidFill>
                <a:latin typeface="Arial"/>
              </a:rPr>
              <a:t>«Про </a:t>
            </a:r>
            <a:r>
              <a:rPr lang="ru-RU" sz="2000" i="1" dirty="0" err="1">
                <a:solidFill>
                  <a:srgbClr val="252525"/>
                </a:solidFill>
                <a:latin typeface="Arial"/>
              </a:rPr>
              <a:t>посилення</a:t>
            </a:r>
            <a:r>
              <a:rPr lang="ru-RU" sz="2000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i="1" dirty="0" err="1">
                <a:solidFill>
                  <a:srgbClr val="252525"/>
                </a:solidFill>
                <a:latin typeface="Arial"/>
              </a:rPr>
              <a:t>боротьби</a:t>
            </a:r>
            <a:r>
              <a:rPr lang="ru-RU" sz="2000" i="1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sz="2000" i="1" dirty="0" err="1">
                <a:solidFill>
                  <a:srgbClr val="252525"/>
                </a:solidFill>
                <a:latin typeface="Arial"/>
              </a:rPr>
              <a:t>пияцтвом</a:t>
            </a:r>
            <a:r>
              <a:rPr lang="ru-RU" sz="2000" i="1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sz="2000" i="1" dirty="0" err="1">
                <a:solidFill>
                  <a:srgbClr val="252525"/>
                </a:solidFill>
                <a:latin typeface="Arial"/>
              </a:rPr>
              <a:t>алкоголізмом</a:t>
            </a:r>
            <a:r>
              <a:rPr lang="ru-RU" sz="2000" i="1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000" i="1" dirty="0" err="1">
                <a:solidFill>
                  <a:srgbClr val="252525"/>
                </a:solidFill>
                <a:latin typeface="Arial"/>
              </a:rPr>
              <a:t>викоренення</a:t>
            </a:r>
            <a:r>
              <a:rPr lang="ru-RU" sz="2000" i="1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i="1" dirty="0" err="1">
                <a:solidFill>
                  <a:srgbClr val="252525"/>
                </a:solidFill>
                <a:latin typeface="Arial"/>
              </a:rPr>
              <a:t>самогоноваріння</a:t>
            </a:r>
            <a:r>
              <a:rPr lang="ru-RU" sz="2000" i="1" dirty="0">
                <a:solidFill>
                  <a:srgbClr val="252525"/>
                </a:solidFill>
                <a:latin typeface="Arial"/>
              </a:rPr>
              <a:t>»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який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підкріплював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цю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боротьбу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адміністративними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кримінальними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покараннями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.</a:t>
            </a:r>
            <a:endParaRPr lang="ru-RU" sz="2000" dirty="0"/>
          </a:p>
        </p:txBody>
      </p:sp>
      <p:pic>
        <p:nvPicPr>
          <p:cNvPr id="7170" name="Picture 2" descr="Смешные фото, прикольные картинки, юмор - 1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968552" cy="441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Прикольные картинки на Live4Fun - смешные картинки и фото-пр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70718"/>
            <a:ext cx="3349402" cy="441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735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114981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>
                <a:solidFill>
                  <a:srgbClr val="252525"/>
                </a:solidFill>
                <a:latin typeface="Arial"/>
              </a:rPr>
              <a:t>Відповідні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укази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були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прийняті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одночасно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всіх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союзних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республіках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. На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виконання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цього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завдання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втягувалися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також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в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обов'язковому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порядку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профспілки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вся система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освіти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та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охорони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здоров'я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всі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громадські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організації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і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навіть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творчі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/>
              </a:rPr>
              <a:t>спілки</a:t>
            </a:r>
            <a:r>
              <a:rPr lang="ru-RU" sz="2000" dirty="0" smtClean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Виконання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було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безпрецедентним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за масштабом. </a:t>
            </a:r>
            <a:endParaRPr lang="ru-RU" sz="2000" dirty="0"/>
          </a:p>
        </p:txBody>
      </p:sp>
      <p:pic>
        <p:nvPicPr>
          <p:cNvPr id="8196" name="Picture 4" descr="Картинка: ПЬЯНСТВУ БОЙ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6" y="1920489"/>
            <a:ext cx="3607893" cy="4618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Советские антиалкогольные плакаты Школа ремонта домашней тех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916832"/>
            <a:ext cx="3520471" cy="4618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98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92D050"/>
      </a:dk1>
      <a:lt1>
        <a:sysClr val="window" lastClr="FFFFFF"/>
      </a:lt1>
      <a:dk2>
        <a:srgbClr val="00B050"/>
      </a:dk2>
      <a:lt2>
        <a:srgbClr val="DDE9EC"/>
      </a:lt2>
      <a:accent1>
        <a:srgbClr val="68C353"/>
      </a:accent1>
      <a:accent2>
        <a:srgbClr val="8FE488"/>
      </a:accent2>
      <a:accent3>
        <a:srgbClr val="A3DD77"/>
      </a:accent3>
      <a:accent4>
        <a:srgbClr val="00B050"/>
      </a:accent4>
      <a:accent5>
        <a:srgbClr val="8FE488"/>
      </a:accent5>
      <a:accent6>
        <a:srgbClr val="60CF29"/>
      </a:accent6>
      <a:hlink>
        <a:srgbClr val="AEFC60"/>
      </a:hlink>
      <a:folHlink>
        <a:srgbClr val="09CD6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168</TotalTime>
  <Words>703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Антиалкогольна кампанія М. Горбачова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Антиалкогольна кампанія М. Горбачова</dc:title>
  <dc:creator>User</dc:creator>
  <cp:lastModifiedBy>User</cp:lastModifiedBy>
  <cp:revision>18</cp:revision>
  <dcterms:created xsi:type="dcterms:W3CDTF">2015-02-11T16:04:40Z</dcterms:created>
  <dcterms:modified xsi:type="dcterms:W3CDTF">2015-02-12T16:14:10Z</dcterms:modified>
</cp:coreProperties>
</file>