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84" autoAdjust="0"/>
  </p:normalViewPr>
  <p:slideViewPr>
    <p:cSldViewPr>
      <p:cViewPr varScale="1">
        <p:scale>
          <a:sx n="75" d="100"/>
          <a:sy n="75" d="100"/>
        </p:scale>
        <p:origin x="-12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58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871-9935-47AD-9EAF-E88B10EB2DD5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C97586-6075-4A8D-B303-23B6F69C557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871-9935-47AD-9EAF-E88B10EB2DD5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7586-6075-4A8D-B303-23B6F69C5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871-9935-47AD-9EAF-E88B10EB2DD5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7586-6075-4A8D-B303-23B6F69C5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2BE871-9935-47AD-9EAF-E88B10EB2DD5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C97586-6075-4A8D-B303-23B6F69C557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871-9935-47AD-9EAF-E88B10EB2DD5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C97586-6075-4A8D-B303-23B6F69C557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871-9935-47AD-9EAF-E88B10EB2DD5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C97586-6075-4A8D-B303-23B6F69C557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871-9935-47AD-9EAF-E88B10EB2DD5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C97586-6075-4A8D-B303-23B6F69C557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922BE871-9935-47AD-9EAF-E88B10EB2DD5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C97586-6075-4A8D-B303-23B6F69C557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871-9935-47AD-9EAF-E88B10EB2DD5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7586-6075-4A8D-B303-23B6F69C5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871-9935-47AD-9EAF-E88B10EB2DD5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C97586-6075-4A8D-B303-23B6F69C557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871-9935-47AD-9EAF-E88B10EB2DD5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C97586-6075-4A8D-B303-23B6F69C557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BE871-9935-47AD-9EAF-E88B10EB2DD5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97586-6075-4A8D-B303-23B6F69C557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0"/>
              </a:schemeClr>
            </a:gs>
            <a:gs pos="14000">
              <a:schemeClr val="accent1">
                <a:lumMod val="60000"/>
                <a:lumOff val="40000"/>
              </a:schemeClr>
            </a:gs>
            <a:gs pos="28000">
              <a:schemeClr val="accent1">
                <a:lumMod val="50000"/>
              </a:schemeClr>
            </a:gs>
            <a:gs pos="42999">
              <a:schemeClr val="accent1">
                <a:lumMod val="75000"/>
              </a:schemeClr>
            </a:gs>
            <a:gs pos="58000">
              <a:schemeClr val="accent1">
                <a:lumMod val="50000"/>
              </a:schemeClr>
            </a:gs>
            <a:gs pos="72000">
              <a:schemeClr val="accent1">
                <a:lumMod val="75000"/>
              </a:schemeClr>
            </a:gs>
            <a:gs pos="96256">
              <a:schemeClr val="accent1">
                <a:lumMod val="60000"/>
                <a:lumOff val="40000"/>
              </a:schemeClr>
            </a:gs>
            <a:gs pos="87000">
              <a:schemeClr val="accent1">
                <a:lumMod val="50000"/>
              </a:schemeClr>
            </a:gs>
            <a:gs pos="100000">
              <a:schemeClr val="accent1">
                <a:lumMod val="5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889576" cy="2251579"/>
          </a:xfrm>
        </p:spPr>
        <p:txBody>
          <a:bodyPr/>
          <a:lstStyle/>
          <a:p>
            <a:r>
              <a:rPr lang="ru-RU" sz="72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Буржуазия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/>
              <a:t>у</a:t>
            </a:r>
            <a:r>
              <a:rPr lang="ru-RU" dirty="0" smtClean="0"/>
              <a:t>ченицы 10-Б класса</a:t>
            </a:r>
          </a:p>
          <a:p>
            <a:pPr algn="r"/>
            <a:r>
              <a:rPr lang="ru-RU" dirty="0" smtClean="0"/>
              <a:t>Жилавская Екатерина</a:t>
            </a:r>
          </a:p>
          <a:p>
            <a:pPr algn="r"/>
            <a:r>
              <a:rPr lang="ru-RU" dirty="0" smtClean="0"/>
              <a:t>Ручка Евгения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40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052736"/>
            <a:ext cx="8928992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Либерально-монархическая буржуазия и буржуазная интеллигенция сосредоточились в партии кадетов, крупная промышленная и банковская буржуазия - в партии октябристов. С созданием Государственной Думы и перестройкой государственного совета буржуазия впервые получила право принимать участие в органах государственной власти. Со временем царизм признает за буржуазией право на создание представительных организаций - союзов, комитетов, съездов. Положение о съездах представителей промышленности было утверждено в августе 1906 года. В Украине был созван съезд горнопромышленников и съезд сахарозаводчиков.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6613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Буржуазия в органах государственной власти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933056"/>
            <a:ext cx="5862053" cy="2757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54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 начале первой мировой войны буржуазия принимает участие в органах управления, которые были создано для обслуживания нужд армии. Этими органами были особые совещания и военно-промышленные комитеты.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922114"/>
          </a:xfrm>
        </p:spPr>
        <p:txBody>
          <a:bodyPr>
            <a:noAutofit/>
          </a:bodyPr>
          <a:lstStyle/>
          <a:p>
            <a:r>
              <a:rPr lang="ru-RU" sz="2800" dirty="0" smtClean="0"/>
              <a:t>Буржуазия во время Первой мировой воны</a:t>
            </a:r>
            <a:endParaRPr lang="ru-RU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99" y="3212976"/>
            <a:ext cx="4996649" cy="3335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217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6696744" cy="49685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Дворяне</a:t>
            </a:r>
          </a:p>
          <a:p>
            <a:r>
              <a:rPr lang="ru-RU" sz="2000" dirty="0" smtClean="0"/>
              <a:t>Буржуазно-демократическая революция</a:t>
            </a:r>
          </a:p>
          <a:p>
            <a:r>
              <a:rPr lang="ru-RU" sz="2000" dirty="0"/>
              <a:t>Формирование </a:t>
            </a:r>
            <a:r>
              <a:rPr lang="ru-RU" sz="2000" dirty="0" smtClean="0"/>
              <a:t>буржуазии</a:t>
            </a:r>
          </a:p>
          <a:p>
            <a:r>
              <a:rPr lang="ru-RU" sz="2000" dirty="0" smtClean="0"/>
              <a:t>Раздел </a:t>
            </a:r>
            <a:r>
              <a:rPr lang="ru-RU" sz="2000" dirty="0"/>
              <a:t>буржуазии на </a:t>
            </a:r>
            <a:r>
              <a:rPr lang="ru-RU" sz="2000" dirty="0" smtClean="0"/>
              <a:t>прослойки</a:t>
            </a:r>
          </a:p>
          <a:p>
            <a:r>
              <a:rPr lang="ru-RU" sz="2000" dirty="0"/>
              <a:t>Большая, средняя и мелкая </a:t>
            </a:r>
            <a:r>
              <a:rPr lang="ru-RU" sz="2000" dirty="0" smtClean="0"/>
              <a:t>буржуазия</a:t>
            </a:r>
          </a:p>
          <a:p>
            <a:r>
              <a:rPr lang="ru-RU" sz="2000" dirty="0" smtClean="0"/>
              <a:t>Поддержка </a:t>
            </a:r>
            <a:r>
              <a:rPr lang="ru-RU" sz="2000" dirty="0"/>
              <a:t>Росси </a:t>
            </a:r>
            <a:endParaRPr lang="ru-RU" sz="2000" dirty="0" smtClean="0"/>
          </a:p>
          <a:p>
            <a:r>
              <a:rPr lang="ru-RU" sz="2000" dirty="0"/>
              <a:t>Буржуазия в органах государственной </a:t>
            </a:r>
            <a:r>
              <a:rPr lang="ru-RU" sz="2000" dirty="0" smtClean="0"/>
              <a:t>власти</a:t>
            </a:r>
          </a:p>
          <a:p>
            <a:r>
              <a:rPr lang="ru-RU" sz="2000" dirty="0"/>
              <a:t>Буржуазия во время Первой мировой воны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3960440" cy="8640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План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62019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>Буржуазия (франц. bourgeoisie, от позднелат. burgus — укреплённый город), господствующий класс капиталистического общества, обладающий собственностью на средства производства и существующий за счёт эксплуатации наёмного труда.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446100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36107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Господствующее положение занимало дворянство и в государственном механизме. В созданных во время земской 1864 года и городской 1870 года реформами органах земского и городского самоуправления дворянству отводилось видное место. Дворяне возглавляли училищные советы, определяли личный состав мировых судов.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9361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Дворяне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98364"/>
            <a:ext cx="4830849" cy="3193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203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1"/>
            <a:ext cx="8291264" cy="1756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Во время буржуазно-демократической революции 1905—1907 гг. дворянство создает свои политические партии. Прежде всего это конституционно-демократическая партия (кадеты) и «Союз 17 октября» (октябристы). Социальную базу партии кадет составляли помещики, промышленная и банковская буржуазия.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16824" cy="1296144"/>
          </a:xfrm>
        </p:spPr>
        <p:txBody>
          <a:bodyPr>
            <a:noAutofit/>
          </a:bodyPr>
          <a:lstStyle/>
          <a:p>
            <a:r>
              <a:rPr lang="ru-RU" sz="2800" dirty="0"/>
              <a:t>б</a:t>
            </a:r>
            <a:r>
              <a:rPr lang="ru-RU" sz="2800" dirty="0" smtClean="0"/>
              <a:t>уржуазно-демократическая революция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56992"/>
            <a:ext cx="5693555" cy="3184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72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55976" y="1556792"/>
            <a:ext cx="4248472" cy="4536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В условиях утверждения товарного производства происходило рождение социальной группы населения - буржуазии. Буржуазные прослойки рекрутировались из разных социальных положений: дворян, крестьян, мещан, купцов, которые шли путем предпринимательства.</a:t>
            </a:r>
          </a:p>
          <a:p>
            <a:pPr marL="0" indent="0">
              <a:buNone/>
            </a:pPr>
            <a:r>
              <a:rPr lang="ru-RU" sz="2000" dirty="0"/>
              <a:t>Формирование буржуазии в Украине имело свои особенности, которые определялись уровнем развития промышленности и сельского хозяйства, а также специализацией производства.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3672408" cy="13681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Формирование буржуазии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46" y="2060848"/>
            <a:ext cx="4095390" cy="3170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87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330824" cy="46371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В последней четверти XIX в. произошли изменения в структуре промышленности Украины — возрастает вес добывающей промышленности, усиленно развиваются металлургия, машиностроение. На это время приходится промышленный переворот. Все это привело к созданию материально отличных один от другого прослоек буржуазии. Весь класс буржуазии с этого времени условно можно поделить на три прослойки: большая, средняя и мелкая буржуазия.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4968552" cy="11521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раздел буржуазии на прослойки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72716"/>
            <a:ext cx="3749402" cy="5624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29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1"/>
            <a:ext cx="4402832" cy="4349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Ведущее положение в буржуазном состоянии принадлежало большой буржуазии, которую составляла, прежде всего, промышленная и банковская</a:t>
            </a:r>
          </a:p>
          <a:p>
            <a:pPr marL="0" indent="0">
              <a:buNone/>
            </a:pPr>
            <a:r>
              <a:rPr lang="ru-RU" sz="2000" dirty="0" smtClean="0"/>
              <a:t>К средней буржуазии условно можно отнести буржуазную интеллигенцию - адвокатов, врачей, землемеров, инженеров.</a:t>
            </a:r>
          </a:p>
          <a:p>
            <a:pPr marL="0" indent="0">
              <a:buNone/>
            </a:pPr>
            <a:r>
              <a:rPr lang="ru-RU" sz="2000" dirty="0" smtClean="0"/>
              <a:t>Мелкая буржуазия (владельцы небольших предприятий) отступала на задний план. В Украине была довольно значительная прослойка мелкой буржуазии.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192688" cy="11521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Большая, средняя и мелкая буржуазия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564" y="1196752"/>
            <a:ext cx="4000500" cy="523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26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37547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Буржуазия, как и дворянство, занимала привилегированное положение. Российское правительство поддерживало промышленность и создавал все условия для капиталистической эволюции Русской империи.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4464496" cy="10801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поддержка Росси 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840282" cy="4983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59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Выставка</Template>
  <TotalTime>168</TotalTime>
  <Words>489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Tradeshow</vt:lpstr>
      <vt:lpstr>Буржуазия </vt:lpstr>
      <vt:lpstr>План</vt:lpstr>
      <vt:lpstr>Буржуазия (франц. bourgeoisie, от позднелат. burgus — укреплённый город), господствующий класс капиталистического общества, обладающий собственностью на средства производства и существующий за счёт эксплуатации наёмного труда.</vt:lpstr>
      <vt:lpstr>Дворяне</vt:lpstr>
      <vt:lpstr>буржуазно-демократическая революция</vt:lpstr>
      <vt:lpstr>Формирование буржуазии</vt:lpstr>
      <vt:lpstr>раздел буржуазии на прослойки</vt:lpstr>
      <vt:lpstr>Большая, средняя и мелкая буржуазия</vt:lpstr>
      <vt:lpstr>поддержка Росси </vt:lpstr>
      <vt:lpstr>Буржуазия в органах государственной власти</vt:lpstr>
      <vt:lpstr>Буржуазия во время Первой мировой воны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2012-10-10T16:08:39Z</dcterms:created>
  <dcterms:modified xsi:type="dcterms:W3CDTF">2012-10-10T18:56:46Z</dcterms:modified>
</cp:coreProperties>
</file>