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gif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4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98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00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71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04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50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36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70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9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77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9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41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8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41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81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37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7BF97E-8E7A-420F-BC42-371DDCEDD21F}" type="datetimeFigureOut">
              <a:rPr lang="uk-UA" smtClean="0"/>
              <a:t>25.02.2014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30DE0A-D2B8-49C8-B653-46EEB009C8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51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5660"/>
            <a:ext cx="9144000" cy="3264303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Норманські </a:t>
            </a:r>
            <a:r>
              <a:rPr lang="uk-UA" sz="4000" dirty="0" smtClean="0"/>
              <a:t>завоювання в історії Західної та Східної Європи: новий вектор у розвитку європейської </a:t>
            </a:r>
            <a:r>
              <a:rPr lang="uk-UA" sz="4000" dirty="0" smtClean="0"/>
              <a:t>цивілізації чи крах феодальної системи?</a:t>
            </a:r>
            <a:endParaRPr lang="uk-UA" sz="400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3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800" dirty="0" smtClean="0"/>
              <a:t>Дякую за увагу!</a:t>
            </a:r>
            <a:endParaRPr lang="uk-UA" sz="8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6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4" y="903659"/>
            <a:ext cx="9799092" cy="1189690"/>
          </a:xfrm>
        </p:spPr>
        <p:txBody>
          <a:bodyPr/>
          <a:lstStyle/>
          <a:p>
            <a:r>
              <a:rPr lang="uk-UA" sz="4000" dirty="0" smtClean="0"/>
              <a:t>  </a:t>
            </a:r>
            <a:r>
              <a:rPr lang="uk-UA" sz="4000" dirty="0" smtClean="0"/>
              <a:t>Нормани </a:t>
            </a:r>
            <a:r>
              <a:rPr lang="uk-UA" sz="2800" dirty="0"/>
              <a:t>— означає «люди з півночі», або «люди північного </a:t>
            </a:r>
            <a:r>
              <a:rPr lang="uk-UA" sz="2800" dirty="0" smtClean="0"/>
              <a:t>вітру».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6" y="3493067"/>
            <a:ext cx="1502874" cy="2226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28" y="2187969"/>
            <a:ext cx="3352137" cy="4469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2163358"/>
            <a:ext cx="3084779" cy="4570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79" y="2163358"/>
            <a:ext cx="3606049" cy="45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8" y="491319"/>
            <a:ext cx="11163868" cy="1828800"/>
          </a:xfrm>
        </p:spPr>
        <p:txBody>
          <a:bodyPr/>
          <a:lstStyle/>
          <a:p>
            <a:r>
              <a:rPr lang="uk-UA" sz="2000" dirty="0"/>
              <a:t>Епоха вікінгів для Західної Європи почалася 8 червня 793 року і закінчилася 14 жовтня 1066 року. Вона розпочалася з розбійницького нападу скандинавських піратів на монастир </a:t>
            </a:r>
            <a:r>
              <a:rPr lang="uk-UA" sz="2000" dirty="0" err="1"/>
              <a:t>св</a:t>
            </a:r>
            <a:r>
              <a:rPr lang="uk-UA" sz="2000" dirty="0"/>
              <a:t>. </a:t>
            </a:r>
            <a:r>
              <a:rPr lang="uk-UA" sz="2000" dirty="0" err="1"/>
              <a:t>Кутберта</a:t>
            </a:r>
            <a:r>
              <a:rPr lang="uk-UA" sz="2000" dirty="0"/>
              <a:t> (острів </a:t>
            </a:r>
            <a:r>
              <a:rPr lang="uk-UA" sz="2000" dirty="0" err="1"/>
              <a:t>Линдисфарн</a:t>
            </a:r>
            <a:r>
              <a:rPr lang="uk-UA" sz="2000" dirty="0"/>
              <a:t>) і закінчилася битвою при </a:t>
            </a:r>
            <a:r>
              <a:rPr lang="uk-UA" sz="2000" dirty="0" err="1"/>
              <a:t>Гастингсі</a:t>
            </a:r>
            <a:r>
              <a:rPr lang="uk-UA" sz="2000" dirty="0"/>
              <a:t>, де нащадки вікінгів розгромили англосаксів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2449938"/>
            <a:ext cx="3810000" cy="3095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58" y="2553907"/>
            <a:ext cx="6124979" cy="29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-272955"/>
            <a:ext cx="11245755" cy="2876455"/>
          </a:xfrm>
        </p:spPr>
        <p:txBody>
          <a:bodyPr/>
          <a:lstStyle/>
          <a:p>
            <a:r>
              <a:rPr lang="uk-UA" sz="2400" dirty="0"/>
              <a:t>Батьківщиною вікінгів був Скандинавський півострів на півночі Європи. Земля там була не родюча, часто траплялися неврожаї. У скандинавів навіть існував жорстокий звичай: в голодні роки, немовлят, передусім </a:t>
            </a:r>
            <a:r>
              <a:rPr lang="uk-UA" sz="2400" dirty="0" err="1"/>
              <a:t>дівчаток</a:t>
            </a:r>
            <a:r>
              <a:rPr lang="uk-UA" sz="2400" dirty="0"/>
              <a:t>, відносили в ліс і залишали там </a:t>
            </a:r>
            <a:r>
              <a:rPr lang="uk-UA" sz="2400" dirty="0" smtClean="0"/>
              <a:t>помирати.</a:t>
            </a:r>
            <a:endParaRPr lang="uk-UA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0" y="2322850"/>
            <a:ext cx="9496387" cy="4010848"/>
          </a:xfrm>
        </p:spPr>
      </p:pic>
    </p:spTree>
    <p:extLst>
      <p:ext uri="{BB962C8B-B14F-4D97-AF65-F5344CB8AC3E}">
        <p14:creationId xmlns:p14="http://schemas.microsoft.com/office/powerpoint/2010/main" val="11148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" b="1643"/>
          <a:stretch>
            <a:fillRect/>
          </a:stretch>
        </p:blipFill>
        <p:spPr>
          <a:xfrm>
            <a:off x="6576445" y="457200"/>
            <a:ext cx="3227193" cy="457200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8430" y="5029200"/>
            <a:ext cx="3859212" cy="13716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Нормандське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завоювання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Англії</a:t>
            </a:r>
            <a:r>
              <a:rPr lang="ru-RU" sz="2000" b="1" dirty="0" smtClean="0">
                <a:solidFill>
                  <a:schemeClr val="tx1"/>
                </a:solidFill>
              </a:rPr>
              <a:t> 1066 р. </a:t>
            </a:r>
            <a:r>
              <a:rPr lang="ru-RU" sz="2000" b="1" dirty="0" smtClean="0">
                <a:solidFill>
                  <a:schemeClr val="tx1"/>
                </a:solidFill>
              </a:rPr>
              <a:t>і </a:t>
            </a:r>
            <a:r>
              <a:rPr lang="ru-RU" sz="2000" b="1" dirty="0" err="1" smtClean="0">
                <a:solidFill>
                  <a:schemeClr val="tx1"/>
                </a:solidFill>
              </a:rPr>
              <a:t>повстання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англосаксів</a:t>
            </a:r>
            <a:r>
              <a:rPr lang="ru-RU" sz="2000" b="1" dirty="0" smtClean="0">
                <a:solidFill>
                  <a:schemeClr val="tx1"/>
                </a:solidFill>
              </a:rPr>
              <a:t> 1067-1070 </a:t>
            </a:r>
            <a:r>
              <a:rPr lang="ru-RU" sz="2000" b="1" dirty="0" err="1" smtClean="0">
                <a:solidFill>
                  <a:schemeClr val="tx1"/>
                </a:solidFill>
              </a:rPr>
              <a:t>рр</a:t>
            </a:r>
            <a:r>
              <a:rPr lang="ru-RU" sz="2000" b="1" dirty="0" smtClean="0">
                <a:solidFill>
                  <a:schemeClr val="tx1"/>
                </a:solidFill>
              </a:rPr>
              <a:t>..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2" y="1622947"/>
            <a:ext cx="4824721" cy="34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r="9584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4" y="4080681"/>
            <a:ext cx="3859212" cy="2006219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Свої бойові кораблі, нормани називали "довгими" (</a:t>
            </a:r>
            <a:r>
              <a:rPr lang="uk-UA" sz="2000" dirty="0" err="1">
                <a:solidFill>
                  <a:schemeClr val="bg1"/>
                </a:solidFill>
              </a:rPr>
              <a:t>лонгшіпи</a:t>
            </a:r>
            <a:r>
              <a:rPr lang="uk-UA" sz="2000" dirty="0">
                <a:solidFill>
                  <a:schemeClr val="bg1"/>
                </a:solidFill>
              </a:rPr>
              <a:t>), а також залежно від розмірів </a:t>
            </a:r>
            <a:r>
              <a:rPr lang="uk-UA" sz="2000" dirty="0" err="1" smtClean="0">
                <a:solidFill>
                  <a:schemeClr val="bg1"/>
                </a:solidFill>
              </a:rPr>
              <a:t>дракар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("дракони") або </a:t>
            </a:r>
            <a:r>
              <a:rPr lang="uk-UA" sz="2000" dirty="0" err="1">
                <a:solidFill>
                  <a:schemeClr val="bg1"/>
                </a:solidFill>
              </a:rPr>
              <a:t>шнеккар</a:t>
            </a:r>
            <a:r>
              <a:rPr lang="uk-UA" sz="2000" dirty="0">
                <a:solidFill>
                  <a:schemeClr val="bg1"/>
                </a:solidFill>
              </a:rPr>
              <a:t> ("змія").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649300"/>
            <a:ext cx="4358742" cy="33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103" y="5459105"/>
            <a:ext cx="3444340" cy="793843"/>
          </a:xfrm>
        </p:spPr>
        <p:txBody>
          <a:bodyPr/>
          <a:lstStyle/>
          <a:p>
            <a:r>
              <a:rPr lang="uk-UA" sz="2000" b="1" dirty="0">
                <a:solidFill>
                  <a:schemeClr val="accent5">
                    <a:lumMod val="50000"/>
                  </a:schemeClr>
                </a:solidFill>
              </a:rPr>
              <a:t>Герб герцогів Нормандії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5" y="1447800"/>
            <a:ext cx="4146137" cy="457200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91319" y="464024"/>
            <a:ext cx="4121624" cy="5964072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Данські і норвезькі вікінги в другій половині </a:t>
            </a:r>
            <a:r>
              <a:rPr lang="en-US" sz="2000" dirty="0">
                <a:solidFill>
                  <a:schemeClr val="bg1"/>
                </a:solidFill>
              </a:rPr>
              <a:t>IX </a:t>
            </a:r>
            <a:r>
              <a:rPr lang="uk-UA" sz="2000" dirty="0">
                <a:solidFill>
                  <a:schemeClr val="bg1"/>
                </a:solidFill>
              </a:rPr>
              <a:t>століття під проводом </a:t>
            </a:r>
            <a:r>
              <a:rPr lang="uk-UA" sz="2000" dirty="0" err="1">
                <a:solidFill>
                  <a:schemeClr val="bg1"/>
                </a:solidFill>
              </a:rPr>
              <a:t>Хрольф</a:t>
            </a:r>
            <a:r>
              <a:rPr lang="uk-UA" sz="2000" dirty="0">
                <a:solidFill>
                  <a:schemeClr val="bg1"/>
                </a:solidFill>
              </a:rPr>
              <a:t> Пішохода почали окупувати північну землю Франції, звану зараз Нормандія. В 911 Карл </a:t>
            </a:r>
            <a:r>
              <a:rPr lang="en-US" sz="2000" dirty="0">
                <a:solidFill>
                  <a:schemeClr val="bg1"/>
                </a:solidFill>
              </a:rPr>
              <a:t>III </a:t>
            </a:r>
            <a:r>
              <a:rPr lang="uk-UA" sz="2000" dirty="0">
                <a:solidFill>
                  <a:schemeClr val="bg1"/>
                </a:solidFill>
              </a:rPr>
              <a:t>Простакуватий погодився визнати норманськими землі в гирлі Сени. </a:t>
            </a:r>
            <a:r>
              <a:rPr lang="uk-UA" sz="2000" dirty="0" err="1">
                <a:solidFill>
                  <a:schemeClr val="bg1"/>
                </a:solidFill>
              </a:rPr>
              <a:t>Хрольф</a:t>
            </a:r>
            <a:r>
              <a:rPr lang="uk-UA" sz="2000" dirty="0">
                <a:solidFill>
                  <a:schemeClr val="bg1"/>
                </a:solidFill>
              </a:rPr>
              <a:t> прийняв </a:t>
            </a:r>
            <a:r>
              <a:rPr lang="uk-UA" sz="2000" dirty="0" err="1">
                <a:solidFill>
                  <a:schemeClr val="bg1"/>
                </a:solidFill>
              </a:rPr>
              <a:t>франскское</a:t>
            </a:r>
            <a:r>
              <a:rPr lang="uk-UA" sz="2000" dirty="0">
                <a:solidFill>
                  <a:schemeClr val="bg1"/>
                </a:solidFill>
              </a:rPr>
              <a:t> ім'я </a:t>
            </a:r>
            <a:r>
              <a:rPr lang="uk-UA" sz="2000" dirty="0" err="1">
                <a:solidFill>
                  <a:schemeClr val="bg1"/>
                </a:solidFill>
              </a:rPr>
              <a:t>Роллон</a:t>
            </a:r>
            <a:r>
              <a:rPr lang="uk-UA" sz="2000" dirty="0">
                <a:solidFill>
                  <a:schemeClr val="bg1"/>
                </a:solidFill>
              </a:rPr>
              <a:t> і погодився принести васальну присягу королю франків Карлу, ставши першим герцогом Нормандські.</a:t>
            </a:r>
          </a:p>
        </p:txBody>
      </p:sp>
    </p:spTree>
    <p:extLst>
      <p:ext uri="{BB962C8B-B14F-4D97-AF65-F5344CB8AC3E}">
        <p14:creationId xmlns:p14="http://schemas.microsoft.com/office/powerpoint/2010/main" val="4598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464024"/>
            <a:ext cx="11109277" cy="1774209"/>
          </a:xfrm>
        </p:spPr>
        <p:txBody>
          <a:bodyPr/>
          <a:lstStyle/>
          <a:p>
            <a:pPr algn="ctr"/>
            <a:r>
              <a:rPr lang="uk-UA" sz="2400" dirty="0"/>
              <a:t>У </a:t>
            </a:r>
            <a:r>
              <a:rPr lang="uk-UA" sz="2400" dirty="0" smtClean="0"/>
              <a:t>руських </a:t>
            </a:r>
            <a:r>
              <a:rPr lang="uk-UA" sz="2400" dirty="0"/>
              <a:t>джерелах нормани (варяги) уперше згадуються </a:t>
            </a:r>
            <a:r>
              <a:rPr lang="uk-UA" sz="2400" dirty="0" smtClean="0"/>
              <a:t> </a:t>
            </a:r>
            <a:r>
              <a:rPr lang="uk-UA" sz="2400" dirty="0"/>
              <a:t>в «Повісті минулих літ» легенді про «покликання варягів», з якою літописець починав історію </a:t>
            </a:r>
            <a:r>
              <a:rPr lang="uk-UA" sz="2400" dirty="0" smtClean="0"/>
              <a:t>Руської </a:t>
            </a:r>
            <a:r>
              <a:rPr lang="uk-UA" sz="2400" dirty="0"/>
              <a:t>землі.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6" y="2238233"/>
            <a:ext cx="5175548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79" y="2238233"/>
            <a:ext cx="4654266" cy="33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-545910"/>
            <a:ext cx="11368585" cy="3807725"/>
          </a:xfrm>
        </p:spPr>
        <p:txBody>
          <a:bodyPr/>
          <a:lstStyle/>
          <a:p>
            <a:pPr algn="ctr"/>
            <a:r>
              <a:rPr lang="ru-RU" sz="2400" b="1" dirty="0"/>
              <a:t>Походи </a:t>
            </a:r>
            <a:r>
              <a:rPr lang="ru-RU" sz="2400" b="1" dirty="0" err="1"/>
              <a:t>норманів</a:t>
            </a:r>
            <a:r>
              <a:rPr lang="ru-RU" sz="2400" b="1" dirty="0"/>
              <a:t> привели до того, </a:t>
            </a:r>
            <a:r>
              <a:rPr lang="ru-RU" sz="2400" b="1" dirty="0" err="1"/>
              <a:t>що</a:t>
            </a:r>
            <a:r>
              <a:rPr lang="ru-RU" sz="2400" b="1" dirty="0"/>
              <a:t> вони </a:t>
            </a:r>
            <a:r>
              <a:rPr lang="ru-RU" sz="2400" b="1" dirty="0" err="1"/>
              <a:t>розселилися</a:t>
            </a:r>
            <a:r>
              <a:rPr lang="ru-RU" sz="2400" b="1" dirty="0"/>
              <a:t> по </a:t>
            </a:r>
            <a:r>
              <a:rPr lang="ru-RU" sz="2400" b="1" dirty="0" err="1"/>
              <a:t>всій</a:t>
            </a:r>
            <a:r>
              <a:rPr lang="ru-RU" sz="2400" b="1" dirty="0"/>
              <a:t> </a:t>
            </a:r>
            <a:r>
              <a:rPr lang="ru-RU" sz="2400" b="1" dirty="0" err="1"/>
              <a:t>Європі</a:t>
            </a:r>
            <a:r>
              <a:rPr lang="ru-RU" sz="2400" b="1" dirty="0"/>
              <a:t> і створили в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частинах</a:t>
            </a:r>
            <a:r>
              <a:rPr lang="ru-RU" sz="2400" b="1" dirty="0"/>
              <a:t> </a:t>
            </a:r>
            <a:r>
              <a:rPr lang="ru-RU" sz="2400" b="1" dirty="0" err="1"/>
              <a:t>свої</a:t>
            </a:r>
            <a:r>
              <a:rPr lang="ru-RU" sz="2400" b="1" dirty="0"/>
              <a:t> </a:t>
            </a:r>
            <a:r>
              <a:rPr lang="ru-RU" sz="2400" b="1" dirty="0" err="1"/>
              <a:t>держави</a:t>
            </a:r>
            <a:r>
              <a:rPr lang="ru-RU" sz="2400" b="1" dirty="0"/>
              <a:t>-​​</a:t>
            </a:r>
            <a:r>
              <a:rPr lang="ru-RU" sz="2400" b="1" dirty="0" err="1"/>
              <a:t>Данію</a:t>
            </a:r>
            <a:r>
              <a:rPr lang="ru-RU" sz="2400" b="1" dirty="0"/>
              <a:t>, </a:t>
            </a:r>
            <a:r>
              <a:rPr lang="ru-RU" sz="2400" b="1" dirty="0" err="1"/>
              <a:t>Норвегію</a:t>
            </a:r>
            <a:r>
              <a:rPr lang="ru-RU" sz="2400" b="1" dirty="0"/>
              <a:t>, </a:t>
            </a:r>
            <a:r>
              <a:rPr lang="ru-RU" sz="2400" b="1" dirty="0" err="1"/>
              <a:t>Швецію</a:t>
            </a:r>
            <a:r>
              <a:rPr lang="ru-RU" sz="2400" b="1" dirty="0"/>
              <a:t>, </a:t>
            </a:r>
            <a:r>
              <a:rPr lang="ru-RU" sz="2400" b="1" dirty="0" err="1"/>
              <a:t>Нормандію</a:t>
            </a:r>
            <a:r>
              <a:rPr lang="ru-RU" sz="2400" b="1" dirty="0"/>
              <a:t> (пн. </a:t>
            </a:r>
            <a:r>
              <a:rPr lang="ru-RU" sz="2400" b="1" dirty="0" err="1"/>
              <a:t>Франція</a:t>
            </a:r>
            <a:r>
              <a:rPr lang="ru-RU" sz="2400" b="1" dirty="0"/>
              <a:t>), </a:t>
            </a:r>
            <a:r>
              <a:rPr lang="ru-RU" sz="2400" b="1" dirty="0" err="1"/>
              <a:t>Сіцілійське</a:t>
            </a:r>
            <a:r>
              <a:rPr lang="ru-RU" sz="2400" b="1" dirty="0"/>
              <a:t> </a:t>
            </a:r>
            <a:r>
              <a:rPr lang="ru-RU" sz="2400" b="1" dirty="0" err="1"/>
              <a:t>королівство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129051"/>
            <a:ext cx="5713355" cy="46129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54" y="2129051"/>
            <a:ext cx="5015552" cy="47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</TotalTime>
  <Words>287</Words>
  <Application>Microsoft Office PowerPoint</Application>
  <PresentationFormat>Широкий екран</PresentationFormat>
  <Paragraphs>11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Зал засідань</vt:lpstr>
      <vt:lpstr>Норманські завоювання в історії Західної та Східної Європи: новий вектор у розвитку європейської цивілізації чи крах феодальної системи?</vt:lpstr>
      <vt:lpstr>  Нормани — означає «люди з півночі», або «люди північного вітру».</vt:lpstr>
      <vt:lpstr>Епоха вікінгів для Західної Європи почалася 8 червня 793 року і закінчилася 14 жовтня 1066 року. Вона розпочалася з розбійницького нападу скандинавських піратів на монастир св. Кутберта (острів Линдисфарн) і закінчилася битвою при Гастингсі, де нащадки вікінгів розгромили англосаксів</vt:lpstr>
      <vt:lpstr>Батьківщиною вікінгів був Скандинавський півострів на півночі Європи. Земля там була не родюча, часто траплялися неврожаї. У скандинавів навіть існував жорстокий звичай: в голодні роки, немовлят, передусім дівчаток, відносили в ліс і залишали там помирати.</vt:lpstr>
      <vt:lpstr>Презентація PowerPoint</vt:lpstr>
      <vt:lpstr>Презентація PowerPoint</vt:lpstr>
      <vt:lpstr>Герб герцогів Нормандії</vt:lpstr>
      <vt:lpstr>У руських джерелах нормани (варяги) уперше згадуються  в «Повісті минулих літ» легенді про «покликання варягів», з якою літописець починав історію Руської землі.</vt:lpstr>
      <vt:lpstr>Походи норманів привели до того, що вони розселилися по всій Європі і створили в різних її частинах свої держави-​​Данію, Норвегію, Швецію, Нормандію (пн. Франція), Сіцілійське королівство.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тему:Норманські завоювання в історії Західної та Східної Європи: новий вектор у розвитку європейської цивілізації</dc:title>
  <dc:creator>Валя</dc:creator>
  <cp:lastModifiedBy>Ростислав Кынах</cp:lastModifiedBy>
  <cp:revision>8</cp:revision>
  <dcterms:created xsi:type="dcterms:W3CDTF">2014-02-24T03:37:00Z</dcterms:created>
  <dcterms:modified xsi:type="dcterms:W3CDTF">2014-02-25T12:56:46Z</dcterms:modified>
</cp:coreProperties>
</file>