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4"/>
  </p:notesMasterIdLst>
  <p:handoutMasterIdLst>
    <p:handoutMasterId r:id="rId15"/>
  </p:handoutMasterIdLst>
  <p:sldIdLst>
    <p:sldId id="264" r:id="rId3"/>
    <p:sldId id="281" r:id="rId4"/>
    <p:sldId id="266" r:id="rId5"/>
    <p:sldId id="268" r:id="rId6"/>
    <p:sldId id="269" r:id="rId7"/>
    <p:sldId id="270" r:id="rId8"/>
    <p:sldId id="280" r:id="rId9"/>
    <p:sldId id="274" r:id="rId10"/>
    <p:sldId id="282" r:id="rId11"/>
    <p:sldId id="283" r:id="rId12"/>
    <p:sldId id="284" r:id="rId13"/>
  </p:sldIdLst>
  <p:sldSz cx="9144000" cy="5715000" type="screen16x10"/>
  <p:notesSz cx="6858000" cy="9144000"/>
  <p:defaultTextStyle>
    <a:defPPr>
      <a:defRPr lang="en-US"/>
    </a:defPPr>
    <a:lvl1pPr marL="0" algn="l" defTabSz="9509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5465" algn="l" defTabSz="9509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0932" algn="l" defTabSz="9509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26397" algn="l" defTabSz="9509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01863" algn="l" defTabSz="9509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77329" algn="l" defTabSz="9509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52794" algn="l" defTabSz="9509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28260" algn="l" defTabSz="9509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03726" algn="l" defTabSz="9509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29" d="100"/>
          <a:sy n="129" d="100"/>
        </p:scale>
        <p:origin x="-468" y="-96"/>
      </p:cViewPr>
      <p:guideLst>
        <p:guide orient="horz" pos="1800"/>
        <p:guide orient="horz" pos="788"/>
        <p:guide orient="horz" pos="3240"/>
        <p:guide orient="horz" pos="160"/>
        <p:guide orient="horz" pos="893"/>
        <p:guide pos="2880"/>
        <p:guide pos="528"/>
        <p:guide pos="53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t>16.10.2013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16.10.2013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0932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75465" algn="l" defTabSz="950932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50932" algn="l" defTabSz="950932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426397" algn="l" defTabSz="950932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901863" algn="l" defTabSz="950932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377329" algn="l" defTabSz="950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52794" algn="l" defTabSz="950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28260" algn="l" defTabSz="950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03726" algn="l" defTabSz="9509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248835"/>
            <a:ext cx="5257800" cy="274902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42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106333"/>
            <a:ext cx="5257800" cy="103716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75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0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6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1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77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2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28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0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t>16.10.2013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28866"/>
            <a:ext cx="1066800" cy="4914634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28866"/>
            <a:ext cx="6400800" cy="4914634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t>16.10.2013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t>16.10.2013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704167"/>
            <a:ext cx="5257800" cy="1608667"/>
          </a:xfrm>
        </p:spPr>
        <p:txBody>
          <a:bodyPr anchor="t">
            <a:normAutofit/>
          </a:bodyPr>
          <a:lstStyle>
            <a:lvl1pPr algn="l">
              <a:defRPr sz="42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2603500"/>
            <a:ext cx="5257800" cy="1080823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754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09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263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018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773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527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282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037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418167"/>
            <a:ext cx="3733800" cy="3725333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 marL="1569037">
              <a:defRPr sz="1400"/>
            </a:lvl5pPr>
            <a:lvl6pPr marL="1569037">
              <a:defRPr sz="1400"/>
            </a:lvl6pPr>
            <a:lvl7pPr marL="1569037">
              <a:defRPr sz="1400"/>
            </a:lvl7pPr>
            <a:lvl8pPr marL="1569037">
              <a:defRPr sz="1400"/>
            </a:lvl8pPr>
            <a:lvl9pPr marL="1569037"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418167"/>
            <a:ext cx="3733800" cy="3725333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 marL="1569037">
              <a:defRPr sz="1400"/>
            </a:lvl5pPr>
            <a:lvl6pPr marL="1569037">
              <a:defRPr sz="1400"/>
            </a:lvl6pPr>
            <a:lvl7pPr marL="1569037">
              <a:defRPr sz="1400"/>
            </a:lvl7pPr>
            <a:lvl8pPr marL="1569037">
              <a:defRPr sz="1400"/>
            </a:lvl8pPr>
            <a:lvl9pPr marL="1569037"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16.10.2013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340697"/>
            <a:ext cx="3730752" cy="42672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900" b="1"/>
            </a:lvl1pPr>
            <a:lvl2pPr marL="475465" indent="0">
              <a:buNone/>
              <a:defRPr sz="2100" b="1"/>
            </a:lvl2pPr>
            <a:lvl3pPr marL="950932" indent="0">
              <a:buNone/>
              <a:defRPr sz="1900" b="1"/>
            </a:lvl3pPr>
            <a:lvl4pPr marL="1426397" indent="0">
              <a:buNone/>
              <a:defRPr sz="1600" b="1"/>
            </a:lvl4pPr>
            <a:lvl5pPr marL="1901863" indent="0">
              <a:buNone/>
              <a:defRPr sz="1600" b="1"/>
            </a:lvl5pPr>
            <a:lvl6pPr marL="2377329" indent="0">
              <a:buNone/>
              <a:defRPr sz="1600" b="1"/>
            </a:lvl6pPr>
            <a:lvl7pPr marL="2852794" indent="0">
              <a:buNone/>
              <a:defRPr sz="1600" b="1"/>
            </a:lvl7pPr>
            <a:lvl8pPr marL="3328260" indent="0">
              <a:buNone/>
              <a:defRPr sz="1600" b="1"/>
            </a:lvl8pPr>
            <a:lvl9pPr marL="3803726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1841500"/>
            <a:ext cx="3733800" cy="330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569037">
              <a:defRPr sz="1400"/>
            </a:lvl5pPr>
            <a:lvl6pPr marL="1569037">
              <a:defRPr sz="1400"/>
            </a:lvl6pPr>
            <a:lvl7pPr marL="1569037">
              <a:defRPr sz="1400"/>
            </a:lvl7pPr>
            <a:lvl8pPr marL="1569037">
              <a:defRPr sz="1400"/>
            </a:lvl8pPr>
            <a:lvl9pPr marL="1569037"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340697"/>
            <a:ext cx="3730752" cy="42672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900" b="1"/>
            </a:lvl1pPr>
            <a:lvl2pPr marL="475465" indent="0">
              <a:buNone/>
              <a:defRPr sz="2100" b="1"/>
            </a:lvl2pPr>
            <a:lvl3pPr marL="950932" indent="0">
              <a:buNone/>
              <a:defRPr sz="1900" b="1"/>
            </a:lvl3pPr>
            <a:lvl4pPr marL="1426397" indent="0">
              <a:buNone/>
              <a:defRPr sz="1600" b="1"/>
            </a:lvl4pPr>
            <a:lvl5pPr marL="1901863" indent="0">
              <a:buNone/>
              <a:defRPr sz="1600" b="1"/>
            </a:lvl5pPr>
            <a:lvl6pPr marL="2377329" indent="0">
              <a:buNone/>
              <a:defRPr sz="1600" b="1"/>
            </a:lvl6pPr>
            <a:lvl7pPr marL="2852794" indent="0">
              <a:buNone/>
              <a:defRPr sz="1600" b="1"/>
            </a:lvl7pPr>
            <a:lvl8pPr marL="3328260" indent="0">
              <a:buNone/>
              <a:defRPr sz="1600" b="1"/>
            </a:lvl8pPr>
            <a:lvl9pPr marL="3803726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1841500"/>
            <a:ext cx="3733800" cy="330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569037">
              <a:defRPr sz="1400"/>
            </a:lvl5pPr>
            <a:lvl6pPr marL="1569037">
              <a:defRPr sz="1400"/>
            </a:lvl6pPr>
            <a:lvl7pPr marL="1569037">
              <a:defRPr sz="1400"/>
            </a:lvl7pPr>
            <a:lvl8pPr marL="1569037">
              <a:defRPr sz="1400"/>
            </a:lvl8pPr>
            <a:lvl9pPr marL="1569037"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16.10.2013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16.10.2013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16.10.2013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571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93" tIns="47546" rIns="95093" bIns="47546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418167"/>
            <a:ext cx="2514600" cy="2370667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02167"/>
            <a:ext cx="5105400" cy="4910667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3873500"/>
            <a:ext cx="2514600" cy="1439333"/>
          </a:xfrm>
        </p:spPr>
        <p:txBody>
          <a:bodyPr>
            <a:normAutofit/>
          </a:bodyPr>
          <a:lstStyle>
            <a:lvl1pPr marL="0" indent="0">
              <a:spcBef>
                <a:spcPts val="936"/>
              </a:spcBef>
              <a:buNone/>
              <a:defRPr sz="1200"/>
            </a:lvl1pPr>
            <a:lvl2pPr marL="475465" indent="0">
              <a:buNone/>
              <a:defRPr sz="1200"/>
            </a:lvl2pPr>
            <a:lvl3pPr marL="950932" indent="0">
              <a:buNone/>
              <a:defRPr sz="1000"/>
            </a:lvl3pPr>
            <a:lvl4pPr marL="1426397" indent="0">
              <a:buNone/>
              <a:defRPr sz="900"/>
            </a:lvl4pPr>
            <a:lvl5pPr marL="1901863" indent="0">
              <a:buNone/>
              <a:defRPr sz="900"/>
            </a:lvl5pPr>
            <a:lvl6pPr marL="2377329" indent="0">
              <a:buNone/>
              <a:defRPr sz="900"/>
            </a:lvl6pPr>
            <a:lvl7pPr marL="2852794" indent="0">
              <a:buNone/>
              <a:defRPr sz="900"/>
            </a:lvl7pPr>
            <a:lvl8pPr marL="3328260" indent="0">
              <a:buNone/>
              <a:defRPr sz="900"/>
            </a:lvl8pPr>
            <a:lvl9pPr marL="3803726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t>16.10.2013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571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93" tIns="47546" rIns="95093" bIns="47546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000500"/>
            <a:ext cx="5486400" cy="635000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32834"/>
            <a:ext cx="5486400" cy="3706813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75465" indent="0">
              <a:buNone/>
              <a:defRPr sz="2900"/>
            </a:lvl2pPr>
            <a:lvl3pPr marL="950932" indent="0">
              <a:buNone/>
              <a:defRPr sz="2500"/>
            </a:lvl3pPr>
            <a:lvl4pPr marL="1426397" indent="0">
              <a:buNone/>
              <a:defRPr sz="2100"/>
            </a:lvl4pPr>
            <a:lvl5pPr marL="1901863" indent="0">
              <a:buNone/>
              <a:defRPr sz="2100"/>
            </a:lvl5pPr>
            <a:lvl6pPr marL="2377329" indent="0">
              <a:buNone/>
              <a:defRPr sz="2100"/>
            </a:lvl6pPr>
            <a:lvl7pPr marL="2852794" indent="0">
              <a:buNone/>
              <a:defRPr sz="2100"/>
            </a:lvl7pPr>
            <a:lvl8pPr marL="3328260" indent="0">
              <a:buNone/>
              <a:defRPr sz="2100"/>
            </a:lvl8pPr>
            <a:lvl9pPr marL="3803726" indent="0">
              <a:buNone/>
              <a:defRPr sz="21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4635500"/>
            <a:ext cx="5486400" cy="67733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475465" indent="0">
              <a:buNone/>
              <a:defRPr sz="1200"/>
            </a:lvl2pPr>
            <a:lvl3pPr marL="950932" indent="0">
              <a:buNone/>
              <a:defRPr sz="1000"/>
            </a:lvl3pPr>
            <a:lvl4pPr marL="1426397" indent="0">
              <a:buNone/>
              <a:defRPr sz="900"/>
            </a:lvl4pPr>
            <a:lvl5pPr marL="1901863" indent="0">
              <a:buNone/>
              <a:defRPr sz="900"/>
            </a:lvl5pPr>
            <a:lvl6pPr marL="2377329" indent="0">
              <a:buNone/>
              <a:defRPr sz="900"/>
            </a:lvl6pPr>
            <a:lvl7pPr marL="2852794" indent="0">
              <a:buNone/>
              <a:defRPr sz="900"/>
            </a:lvl7pPr>
            <a:lvl8pPr marL="3328260" indent="0">
              <a:buNone/>
              <a:defRPr sz="900"/>
            </a:lvl8pPr>
            <a:lvl9pPr marL="3803726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t>16.10.2013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571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93" tIns="47546" rIns="95093" bIns="47546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500"/>
            <a:ext cx="7620000" cy="1164167"/>
          </a:xfrm>
          <a:prstGeom prst="rect">
            <a:avLst/>
          </a:prstGeom>
        </p:spPr>
        <p:txBody>
          <a:bodyPr vert="horz" lIns="95093" tIns="47546" rIns="95093" bIns="47546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418167"/>
            <a:ext cx="7620000" cy="3725333"/>
          </a:xfrm>
          <a:prstGeom prst="rect">
            <a:avLst/>
          </a:prstGeom>
        </p:spPr>
        <p:txBody>
          <a:bodyPr vert="horz" lIns="95093" tIns="47546" rIns="95093" bIns="47546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5334001"/>
            <a:ext cx="2057400" cy="267229"/>
          </a:xfrm>
          <a:prstGeom prst="rect">
            <a:avLst/>
          </a:prstGeom>
        </p:spPr>
        <p:txBody>
          <a:bodyPr vert="horz" lIns="95093" tIns="47546" rIns="95093" bIns="47546" rtlCol="0" anchor="b"/>
          <a:lstStyle>
            <a:lvl1pPr algn="l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16.10.2013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5334001"/>
            <a:ext cx="4663440" cy="267229"/>
          </a:xfrm>
          <a:prstGeom prst="rect">
            <a:avLst/>
          </a:prstGeom>
        </p:spPr>
        <p:txBody>
          <a:bodyPr vert="horz" lIns="95093" tIns="47546" rIns="95093" bIns="47546" rtlCol="0" anchor="b"/>
          <a:lstStyle>
            <a:lvl1pPr algn="ctr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5334001"/>
            <a:ext cx="830855" cy="267229"/>
          </a:xfrm>
          <a:prstGeom prst="rect">
            <a:avLst/>
          </a:prstGeom>
        </p:spPr>
        <p:txBody>
          <a:bodyPr vert="horz" lIns="95093" tIns="47546" rIns="95093" bIns="47546" rtlCol="0" anchor="b"/>
          <a:lstStyle>
            <a:lvl1pPr algn="r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50932" rtl="0" eaLnBrk="1" latinLnBrk="0" hangingPunct="1">
        <a:lnSpc>
          <a:spcPct val="85000"/>
        </a:lnSpc>
        <a:spcBef>
          <a:spcPct val="0"/>
        </a:spcBef>
        <a:buNone/>
        <a:tabLst/>
        <a:defRPr sz="3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733" indent="-237733" algn="l" defTabSz="950932" rtl="0" eaLnBrk="1" latinLnBrk="0" hangingPunct="1">
        <a:lnSpc>
          <a:spcPct val="95000"/>
        </a:lnSpc>
        <a:spcBef>
          <a:spcPts val="1456"/>
        </a:spcBef>
        <a:buSzPct val="10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70559" indent="-237733" algn="l" defTabSz="950932" rtl="0" eaLnBrk="1" latinLnBrk="0" hangingPunct="1">
        <a:lnSpc>
          <a:spcPct val="95000"/>
        </a:lnSpc>
        <a:spcBef>
          <a:spcPts val="832"/>
        </a:spcBef>
        <a:buSzPct val="100000"/>
        <a:buFont typeface="Century Gothic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03385" indent="-237733" algn="l" defTabSz="950932" rtl="0" eaLnBrk="1" latinLnBrk="0" hangingPunct="1">
        <a:lnSpc>
          <a:spcPct val="95000"/>
        </a:lnSpc>
        <a:spcBef>
          <a:spcPts val="832"/>
        </a:spcBef>
        <a:buSzPct val="100000"/>
        <a:buFont typeface="Century Gothic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36211" indent="-237733" algn="l" defTabSz="950932" rtl="0" eaLnBrk="1" latinLnBrk="0" hangingPunct="1">
        <a:lnSpc>
          <a:spcPct val="95000"/>
        </a:lnSpc>
        <a:spcBef>
          <a:spcPts val="832"/>
        </a:spcBef>
        <a:buSzPct val="100000"/>
        <a:buFont typeface="Century Gothic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69037" indent="-237733" algn="l" defTabSz="950932" rtl="0" eaLnBrk="1" latinLnBrk="0" hangingPunct="1">
        <a:lnSpc>
          <a:spcPct val="95000"/>
        </a:lnSpc>
        <a:spcBef>
          <a:spcPts val="832"/>
        </a:spcBef>
        <a:buSzPct val="100000"/>
        <a:buFont typeface="Century Gothic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01863" indent="-237733" algn="l" defTabSz="950932" rtl="0" eaLnBrk="1" latinLnBrk="0" hangingPunct="1">
        <a:lnSpc>
          <a:spcPct val="95000"/>
        </a:lnSpc>
        <a:spcBef>
          <a:spcPts val="832"/>
        </a:spcBef>
        <a:buSzPct val="90000"/>
        <a:buFont typeface="Century Gothic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34689" indent="-237733" algn="l" defTabSz="950932" rtl="0" eaLnBrk="1" latinLnBrk="0" hangingPunct="1">
        <a:lnSpc>
          <a:spcPct val="95000"/>
        </a:lnSpc>
        <a:spcBef>
          <a:spcPts val="832"/>
        </a:spcBef>
        <a:buSzPct val="90000"/>
        <a:buFont typeface="Century Gothic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515" indent="-237733" algn="l" defTabSz="950932" rtl="0" eaLnBrk="1" latinLnBrk="0" hangingPunct="1">
        <a:lnSpc>
          <a:spcPct val="95000"/>
        </a:lnSpc>
        <a:spcBef>
          <a:spcPts val="832"/>
        </a:spcBef>
        <a:buSzPct val="90000"/>
        <a:buFont typeface="Century Gothic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47888" indent="-237733" algn="l" defTabSz="950932" rtl="0" eaLnBrk="1" latinLnBrk="0" hangingPunct="1">
        <a:lnSpc>
          <a:spcPct val="95000"/>
        </a:lnSpc>
        <a:spcBef>
          <a:spcPts val="832"/>
        </a:spcBef>
        <a:buSzPct val="90000"/>
        <a:buFont typeface="Century Gothic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509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65" algn="l" defTabSz="9509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32" algn="l" defTabSz="9509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397" algn="l" defTabSz="9509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1863" algn="l" defTabSz="9509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7329" algn="l" defTabSz="9509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2794" algn="l" defTabSz="9509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8260" algn="l" defTabSz="9509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3726" algn="l" defTabSz="9509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345332"/>
            <a:ext cx="5040560" cy="1652244"/>
          </a:xfrm>
        </p:spPr>
        <p:txBody>
          <a:bodyPr>
            <a:normAutofit/>
          </a:bodyPr>
          <a:lstStyle/>
          <a:p>
            <a:pPr algn="ctr" defTabSz="948720">
              <a:spcBef>
                <a:spcPts val="0"/>
              </a:spcBef>
            </a:pPr>
            <a:r>
              <a:rPr lang="ru-RU" i="1" dirty="0">
                <a:solidFill>
                  <a:schemeClr val="tx2"/>
                </a:solidFill>
              </a:rPr>
              <a:t>Колос </a:t>
            </a:r>
            <a:r>
              <a:rPr lang="ru-RU" i="1" dirty="0" err="1">
                <a:solidFill>
                  <a:schemeClr val="tx2"/>
                </a:solidFill>
              </a:rPr>
              <a:t>Родоський</a:t>
            </a:r>
            <a:endParaRPr lang="ru-RU" i="1" dirty="0">
              <a:solidFill>
                <a:schemeClr val="tx2"/>
              </a:solidFill>
              <a:latin typeface="Century Gothic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73524"/>
            <a:ext cx="5257800" cy="1037167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chemeClr val="tx2"/>
                </a:solidFill>
              </a:rPr>
              <a:t>Остапенко Василь</a:t>
            </a:r>
          </a:p>
          <a:p>
            <a:pPr algn="ctr"/>
            <a:r>
              <a:rPr lang="uk-UA" i="1" dirty="0" smtClean="0">
                <a:solidFill>
                  <a:schemeClr val="tx2"/>
                </a:solidFill>
              </a:rPr>
              <a:t>11 – А клас</a:t>
            </a:r>
            <a:endParaRPr lang="ru-RU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48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92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7380"/>
            <a:ext cx="7766248" cy="2304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chemeClr val="tx2"/>
                </a:solidFill>
              </a:rPr>
              <a:t>Колос </a:t>
            </a:r>
            <a:r>
              <a:rPr lang="ru-RU" sz="2400" b="1" i="1" dirty="0" err="1" smtClean="0">
                <a:solidFill>
                  <a:schemeClr val="tx2"/>
                </a:solidFill>
              </a:rPr>
              <a:t>Родоський</a:t>
            </a:r>
            <a:r>
              <a:rPr lang="ru-RU" sz="2400" b="1" i="1" dirty="0" smtClean="0">
                <a:solidFill>
                  <a:schemeClr val="tx2"/>
                </a:solidFill>
              </a:rPr>
              <a:t> </a:t>
            </a:r>
            <a:r>
              <a:rPr lang="en-US" sz="2000" i="1" dirty="0" smtClean="0">
                <a:solidFill>
                  <a:schemeClr val="tx2"/>
                </a:solidFill>
              </a:rPr>
              <a:t>— </a:t>
            </a:r>
            <a:r>
              <a:rPr lang="ru-RU" sz="2000" i="1" dirty="0" err="1">
                <a:solidFill>
                  <a:schemeClr val="tx2"/>
                </a:solidFill>
              </a:rPr>
              <a:t>величезна</a:t>
            </a:r>
            <a:r>
              <a:rPr lang="ru-RU" sz="2000" i="1" dirty="0">
                <a:solidFill>
                  <a:schemeClr val="tx2"/>
                </a:solidFill>
              </a:rPr>
              <a:t> статуя </a:t>
            </a:r>
            <a:r>
              <a:rPr lang="ru-RU" sz="2000" i="1" dirty="0" err="1">
                <a:solidFill>
                  <a:schemeClr val="tx2"/>
                </a:solidFill>
              </a:rPr>
              <a:t>грецького</a:t>
            </a:r>
            <a:r>
              <a:rPr lang="ru-RU" sz="2000" i="1" dirty="0">
                <a:solidFill>
                  <a:schemeClr val="tx2"/>
                </a:solidFill>
              </a:rPr>
              <a:t> бога </a:t>
            </a:r>
            <a:r>
              <a:rPr lang="ru-RU" sz="2000" i="1" dirty="0" err="1">
                <a:solidFill>
                  <a:schemeClr val="tx2"/>
                </a:solidFill>
              </a:rPr>
              <a:t>Сонця</a:t>
            </a:r>
            <a:r>
              <a:rPr lang="ru-RU" sz="2000" i="1" dirty="0">
                <a:solidFill>
                  <a:schemeClr val="tx2"/>
                </a:solidFill>
              </a:rPr>
              <a:t> </a:t>
            </a:r>
            <a:r>
              <a:rPr lang="ru-RU" sz="2000" i="1" dirty="0" err="1">
                <a:solidFill>
                  <a:schemeClr val="tx2"/>
                </a:solidFill>
              </a:rPr>
              <a:t>Геліоса</a:t>
            </a:r>
            <a:r>
              <a:rPr lang="ru-RU" sz="2000" i="1" dirty="0">
                <a:solidFill>
                  <a:schemeClr val="tx2"/>
                </a:solidFill>
              </a:rPr>
              <a:t>, </a:t>
            </a:r>
            <a:r>
              <a:rPr lang="ru-RU" sz="2000" i="1" dirty="0" err="1">
                <a:solidFill>
                  <a:schemeClr val="tx2"/>
                </a:solidFill>
              </a:rPr>
              <a:t>споруджена</a:t>
            </a:r>
            <a:r>
              <a:rPr lang="ru-RU" sz="2000" i="1" dirty="0">
                <a:solidFill>
                  <a:schemeClr val="tx2"/>
                </a:solidFill>
              </a:rPr>
              <a:t> </a:t>
            </a:r>
            <a:r>
              <a:rPr lang="ru-RU" sz="2000" i="1" dirty="0" err="1">
                <a:solidFill>
                  <a:schemeClr val="tx2"/>
                </a:solidFill>
              </a:rPr>
              <a:t>між</a:t>
            </a:r>
            <a:r>
              <a:rPr lang="ru-RU" sz="2000" i="1" dirty="0">
                <a:solidFill>
                  <a:schemeClr val="tx2"/>
                </a:solidFill>
              </a:rPr>
              <a:t> 292 та 280 роками до н. е. на </a:t>
            </a:r>
            <a:r>
              <a:rPr lang="ru-RU" sz="2000" i="1" dirty="0" err="1">
                <a:solidFill>
                  <a:schemeClr val="tx2"/>
                </a:solidFill>
              </a:rPr>
              <a:t>вході</a:t>
            </a:r>
            <a:r>
              <a:rPr lang="ru-RU" sz="2000" i="1" dirty="0">
                <a:solidFill>
                  <a:schemeClr val="tx2"/>
                </a:solidFill>
              </a:rPr>
              <a:t> до </a:t>
            </a:r>
            <a:r>
              <a:rPr lang="ru-RU" sz="2000" i="1" dirty="0" err="1">
                <a:solidFill>
                  <a:schemeClr val="tx2"/>
                </a:solidFill>
              </a:rPr>
              <a:t>гавані</a:t>
            </a:r>
            <a:r>
              <a:rPr lang="ru-RU" sz="2000" i="1" dirty="0">
                <a:solidFill>
                  <a:schemeClr val="tx2"/>
                </a:solidFill>
              </a:rPr>
              <a:t> острова Родос, </a:t>
            </a:r>
            <a:r>
              <a:rPr lang="ru-RU" sz="2000" i="1" dirty="0" err="1">
                <a:solidFill>
                  <a:schemeClr val="tx2"/>
                </a:solidFill>
              </a:rPr>
              <a:t>Греція</a:t>
            </a:r>
            <a:r>
              <a:rPr lang="ru-RU" sz="2000" i="1" dirty="0">
                <a:solidFill>
                  <a:schemeClr val="tx2"/>
                </a:solidFill>
              </a:rPr>
              <a:t>, </a:t>
            </a:r>
            <a:r>
              <a:rPr lang="ru-RU" sz="2000" i="1" dirty="0" err="1">
                <a:solidFill>
                  <a:schemeClr val="tx2"/>
                </a:solidFill>
              </a:rPr>
              <a:t>учнем</a:t>
            </a:r>
            <a:r>
              <a:rPr lang="ru-RU" sz="2000" i="1" dirty="0">
                <a:solidFill>
                  <a:schemeClr val="tx2"/>
                </a:solidFill>
              </a:rPr>
              <a:t> </a:t>
            </a:r>
            <a:r>
              <a:rPr lang="ru-RU" sz="2000" i="1" dirty="0" err="1">
                <a:solidFill>
                  <a:schemeClr val="tx2"/>
                </a:solidFill>
              </a:rPr>
              <a:t>Лісіппа</a:t>
            </a:r>
            <a:r>
              <a:rPr lang="ru-RU" sz="2000" i="1" dirty="0">
                <a:solidFill>
                  <a:schemeClr val="tx2"/>
                </a:solidFill>
              </a:rPr>
              <a:t>, </a:t>
            </a:r>
            <a:r>
              <a:rPr lang="ru-RU" sz="2000" i="1" dirty="0" err="1">
                <a:solidFill>
                  <a:schemeClr val="tx2"/>
                </a:solidFill>
              </a:rPr>
              <a:t>Харесом</a:t>
            </a:r>
            <a:r>
              <a:rPr lang="ru-RU" sz="2000" i="1" dirty="0">
                <a:solidFill>
                  <a:schemeClr val="tx2"/>
                </a:solidFill>
              </a:rPr>
              <a:t> </a:t>
            </a:r>
            <a:r>
              <a:rPr lang="ru-RU" sz="2000" i="1" dirty="0" err="1">
                <a:solidFill>
                  <a:schemeClr val="tx2"/>
                </a:solidFill>
              </a:rPr>
              <a:t>із</a:t>
            </a:r>
            <a:r>
              <a:rPr lang="ru-RU" sz="2000" i="1" dirty="0">
                <a:solidFill>
                  <a:schemeClr val="tx2"/>
                </a:solidFill>
              </a:rPr>
              <a:t> </a:t>
            </a:r>
            <a:r>
              <a:rPr lang="ru-RU" sz="2000" i="1" dirty="0" err="1">
                <a:solidFill>
                  <a:schemeClr val="tx2"/>
                </a:solidFill>
              </a:rPr>
              <a:t>Лондоса</a:t>
            </a:r>
            <a:r>
              <a:rPr lang="ru-RU" sz="2000" i="1" dirty="0">
                <a:solidFill>
                  <a:schemeClr val="tx2"/>
                </a:solidFill>
              </a:rPr>
              <a:t>. Статуя </a:t>
            </a:r>
            <a:r>
              <a:rPr lang="ru-RU" sz="2000" i="1" dirty="0" err="1">
                <a:solidFill>
                  <a:schemeClr val="tx2"/>
                </a:solidFill>
              </a:rPr>
              <a:t>вважалася</a:t>
            </a:r>
            <a:r>
              <a:rPr lang="ru-RU" sz="2000" i="1" dirty="0">
                <a:solidFill>
                  <a:schemeClr val="tx2"/>
                </a:solidFill>
              </a:rPr>
              <a:t> одним </a:t>
            </a:r>
            <a:r>
              <a:rPr lang="ru-RU" sz="2000" i="1" dirty="0" err="1">
                <a:solidFill>
                  <a:schemeClr val="tx2"/>
                </a:solidFill>
              </a:rPr>
              <a:t>із</a:t>
            </a:r>
            <a:r>
              <a:rPr lang="ru-RU" sz="2000" i="1" dirty="0">
                <a:solidFill>
                  <a:schemeClr val="tx2"/>
                </a:solidFill>
              </a:rPr>
              <a:t> Семи Чудес Античного </a:t>
            </a:r>
            <a:r>
              <a:rPr lang="ru-RU" sz="2000" i="1" dirty="0" err="1">
                <a:solidFill>
                  <a:schemeClr val="tx2"/>
                </a:solidFill>
              </a:rPr>
              <a:t>Світу</a:t>
            </a:r>
            <a:r>
              <a:rPr lang="ru-RU" sz="2000" i="1" dirty="0">
                <a:solidFill>
                  <a:schemeClr val="tx2"/>
                </a:solidFill>
              </a:rPr>
              <a:t>: за час </a:t>
            </a:r>
            <a:r>
              <a:rPr lang="ru-RU" sz="2000" i="1" dirty="0" err="1">
                <a:solidFill>
                  <a:schemeClr val="tx2"/>
                </a:solidFill>
              </a:rPr>
              <a:t>свого</a:t>
            </a:r>
            <a:r>
              <a:rPr lang="ru-RU" sz="2000" i="1" dirty="0">
                <a:solidFill>
                  <a:schemeClr val="tx2"/>
                </a:solidFill>
              </a:rPr>
              <a:t> </a:t>
            </a:r>
            <a:r>
              <a:rPr lang="ru-RU" sz="2000" i="1" dirty="0" err="1">
                <a:solidFill>
                  <a:schemeClr val="tx2"/>
                </a:solidFill>
              </a:rPr>
              <a:t>існування</a:t>
            </a:r>
            <a:r>
              <a:rPr lang="ru-RU" sz="2000" i="1" dirty="0">
                <a:solidFill>
                  <a:schemeClr val="tx2"/>
                </a:solidFill>
              </a:rPr>
              <a:t> </a:t>
            </a:r>
            <a:r>
              <a:rPr lang="ru-RU" sz="2000" i="1" dirty="0" err="1">
                <a:solidFill>
                  <a:schemeClr val="tx2"/>
                </a:solidFill>
              </a:rPr>
              <a:t>була</a:t>
            </a:r>
            <a:r>
              <a:rPr lang="ru-RU" sz="2000" i="1" dirty="0">
                <a:solidFill>
                  <a:schemeClr val="tx2"/>
                </a:solidFill>
              </a:rPr>
              <a:t> вона </a:t>
            </a:r>
            <a:r>
              <a:rPr lang="ru-RU" sz="2000" i="1" dirty="0" err="1">
                <a:solidFill>
                  <a:schemeClr val="tx2"/>
                </a:solidFill>
              </a:rPr>
              <a:t>найвищою</a:t>
            </a:r>
            <a:r>
              <a:rPr lang="ru-RU" sz="2000" i="1" dirty="0">
                <a:solidFill>
                  <a:schemeClr val="tx2"/>
                </a:solidFill>
              </a:rPr>
              <a:t> </a:t>
            </a:r>
            <a:r>
              <a:rPr lang="ru-RU" sz="2000" i="1" dirty="0" err="1">
                <a:solidFill>
                  <a:schemeClr val="tx2"/>
                </a:solidFill>
              </a:rPr>
              <a:t>статуєю</a:t>
            </a:r>
            <a:r>
              <a:rPr lang="ru-RU" sz="2000" i="1" dirty="0">
                <a:solidFill>
                  <a:schemeClr val="tx2"/>
                </a:solidFill>
              </a:rPr>
              <a:t> </a:t>
            </a:r>
            <a:r>
              <a:rPr lang="ru-RU" sz="2000" i="1" dirty="0" err="1">
                <a:solidFill>
                  <a:schemeClr val="tx2"/>
                </a:solidFill>
              </a:rPr>
              <a:t>світу</a:t>
            </a:r>
            <a:r>
              <a:rPr lang="ru-RU" sz="2000" i="1" dirty="0">
                <a:solidFill>
                  <a:schemeClr val="tx2"/>
                </a:solidFill>
              </a:rPr>
              <a:t>, </a:t>
            </a:r>
            <a:r>
              <a:rPr lang="ru-RU" sz="2000" i="1" dirty="0" err="1">
                <a:solidFill>
                  <a:schemeClr val="tx2"/>
                </a:solidFill>
              </a:rPr>
              <a:t>висотою</a:t>
            </a:r>
            <a:r>
              <a:rPr lang="ru-RU" sz="2000" i="1" dirty="0">
                <a:solidFill>
                  <a:schemeClr val="tx2"/>
                </a:solidFill>
              </a:rPr>
              <a:t> 70 </a:t>
            </a:r>
            <a:r>
              <a:rPr lang="ru-RU" sz="2000" i="1" dirty="0" err="1">
                <a:solidFill>
                  <a:schemeClr val="tx2"/>
                </a:solidFill>
              </a:rPr>
              <a:t>ліктів</a:t>
            </a:r>
            <a:r>
              <a:rPr lang="ru-RU" sz="2000" i="1" dirty="0">
                <a:solidFill>
                  <a:schemeClr val="tx2"/>
                </a:solidFill>
              </a:rPr>
              <a:t> (31,5 м).</a:t>
            </a:r>
          </a:p>
        </p:txBody>
      </p:sp>
    </p:spTree>
    <p:extLst>
      <p:ext uri="{BB962C8B-B14F-4D97-AF65-F5344CB8AC3E}">
        <p14:creationId xmlns:p14="http://schemas.microsoft.com/office/powerpoint/2010/main" val="367553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65212"/>
            <a:ext cx="4032448" cy="1512871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err="1" smtClean="0">
                <a:solidFill>
                  <a:schemeClr val="tx2"/>
                </a:solidFill>
              </a:rPr>
              <a:t>Передісторія</a:t>
            </a:r>
            <a:endParaRPr lang="ru-RU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8000" r="-3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3727" y="409228"/>
            <a:ext cx="3528392" cy="3253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Після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швидкої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смерті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Александра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Македонського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у 323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році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до н. е.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відсутність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єдиного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спадкоємця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престолу породила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численні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міжусобні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війни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між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його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полководцями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.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Урешті-решт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,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імперія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розпалася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на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чотири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частини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, а Родос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відділився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та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увійшов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у союз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із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Птолемеєм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Сотером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,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тодішним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завойовником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Єгипту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. Союз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контролював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значну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частину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торгових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шляхів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у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східному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Середземномор'ї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,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включно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із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виходом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до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Егейського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моря.</a:t>
            </a:r>
            <a:endParaRPr lang="ru-RU" sz="1800" i="1" dirty="0">
              <a:solidFill>
                <a:schemeClr val="tx2"/>
              </a:solidFill>
              <a:latin typeface="Mistral" panose="03090702030407020403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414230"/>
            <a:ext cx="3448551" cy="167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800" i="1" dirty="0" err="1" smtClean="0">
                <a:solidFill>
                  <a:schemeClr val="tx2"/>
                </a:solidFill>
                <a:latin typeface="Mistral" panose="03090702030407020403" pitchFamily="66" charset="0"/>
              </a:rPr>
              <a:t>Проте</a:t>
            </a:r>
            <a:r>
              <a:rPr lang="ru-RU" sz="1800" i="1" dirty="0" smtClean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місто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було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добре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укріплене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, і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Деметрію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довелося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будувати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високі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облогові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башти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,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щоб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дістатись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до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стін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міста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.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Погані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погодні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умови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,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хитрість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та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запеклий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опір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родосців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ніяк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не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сприяли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завоюванню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міста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.</a:t>
            </a:r>
            <a:endParaRPr lang="ru-RU" sz="1800" i="1" dirty="0">
              <a:solidFill>
                <a:schemeClr val="tx2"/>
              </a:solidFill>
              <a:latin typeface="Mistral" panose="03090702030407020403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2" y="2425452"/>
            <a:ext cx="3384376" cy="272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У 304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році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до н. е. Птолемей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відправив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свій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флот на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допомогу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місту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і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Деметрію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довелось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поспішно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відступити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,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залишивши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майже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все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військове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приладдя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.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Щоб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відсвяткувати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перемогу,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родосці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продали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військові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трофеї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за 300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талантів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і на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виручені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гроші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вирішили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збудувати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грандіозну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статую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своєму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заступнику, </a:t>
            </a:r>
            <a:endParaRPr lang="ru-RU" sz="1800" i="1" dirty="0" smtClean="0">
              <a:solidFill>
                <a:schemeClr val="tx2"/>
              </a:solidFill>
              <a:latin typeface="Mistral" panose="03090702030407020403" pitchFamily="66" charset="0"/>
            </a:endParaRPr>
          </a:p>
          <a:p>
            <a:pPr algn="ctr">
              <a:lnSpc>
                <a:spcPct val="95000"/>
              </a:lnSpc>
            </a:pPr>
            <a:r>
              <a:rPr lang="ru-RU" sz="1800" i="1" dirty="0" smtClean="0">
                <a:solidFill>
                  <a:schemeClr val="tx2"/>
                </a:solidFill>
                <a:latin typeface="Mistral" panose="03090702030407020403" pitchFamily="66" charset="0"/>
              </a:rPr>
              <a:t>богу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Сонця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Геліосу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.</a:t>
            </a:r>
            <a:endParaRPr lang="ru-RU" i="1" dirty="0">
              <a:solidFill>
                <a:schemeClr val="tx2"/>
              </a:solidFill>
              <a:latin typeface="Mistral" panose="03090702030407020403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155" y="3937620"/>
            <a:ext cx="3312368" cy="1409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У 305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році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до н. е.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військо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Антиґона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Одноокого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, повелителя на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чолі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із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його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сином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,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Деметрієм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І, «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завойовником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міст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»,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узяло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в облогу Родос з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армією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чисельністю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 40 000 </a:t>
            </a:r>
            <a:r>
              <a:rPr lang="ru-RU" sz="1800" i="1" dirty="0" err="1">
                <a:solidFill>
                  <a:schemeClr val="tx2"/>
                </a:solidFill>
                <a:latin typeface="Mistral" panose="03090702030407020403" pitchFamily="66" charset="0"/>
              </a:rPr>
              <a:t>чоловік</a:t>
            </a:r>
            <a:r>
              <a:rPr lang="ru-RU" sz="1800" i="1" dirty="0">
                <a:solidFill>
                  <a:schemeClr val="tx2"/>
                </a:solidFill>
                <a:latin typeface="Mistral" panose="03090702030407020403" pitchFamily="66" charset="0"/>
              </a:rPr>
              <a:t>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21196"/>
            <a:ext cx="4248472" cy="1164167"/>
          </a:xfrm>
        </p:spPr>
        <p:txBody>
          <a:bodyPr>
            <a:normAutofit/>
          </a:bodyPr>
          <a:lstStyle/>
          <a:p>
            <a:r>
              <a:rPr lang="ru-RU" sz="4400" b="1" i="1" dirty="0" err="1">
                <a:solidFill>
                  <a:schemeClr val="tx2"/>
                </a:solidFill>
              </a:rPr>
              <a:t>Будівництво</a:t>
            </a:r>
            <a:endParaRPr lang="ru-RU" sz="44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97260"/>
            <a:ext cx="8424936" cy="4668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800" i="1" dirty="0" err="1">
                <a:solidFill>
                  <a:schemeClr val="bg1"/>
                </a:solidFill>
              </a:rPr>
              <a:t>Місце</a:t>
            </a:r>
            <a:r>
              <a:rPr lang="ru-RU" sz="1800" i="1" dirty="0">
                <a:solidFill>
                  <a:schemeClr val="bg1"/>
                </a:solidFill>
              </a:rPr>
              <a:t> для </a:t>
            </a:r>
            <a:r>
              <a:rPr lang="ru-RU" sz="1800" i="1" dirty="0" err="1">
                <a:solidFill>
                  <a:schemeClr val="bg1"/>
                </a:solidFill>
              </a:rPr>
              <a:t>статуї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підібрали</a:t>
            </a:r>
            <a:r>
              <a:rPr lang="ru-RU" sz="1800" i="1" dirty="0">
                <a:solidFill>
                  <a:schemeClr val="bg1"/>
                </a:solidFill>
              </a:rPr>
              <a:t> на </a:t>
            </a:r>
            <a:r>
              <a:rPr lang="ru-RU" sz="1800" i="1" dirty="0" err="1">
                <a:solidFill>
                  <a:schemeClr val="bg1"/>
                </a:solidFill>
              </a:rPr>
              <a:t>вході</a:t>
            </a:r>
            <a:r>
              <a:rPr lang="ru-RU" sz="1800" i="1" dirty="0">
                <a:solidFill>
                  <a:schemeClr val="bg1"/>
                </a:solidFill>
              </a:rPr>
              <a:t> у гавань до остова Родос. </a:t>
            </a:r>
            <a:r>
              <a:rPr lang="ru-RU" sz="1800" i="1" dirty="0" err="1">
                <a:solidFill>
                  <a:schemeClr val="bg1"/>
                </a:solidFill>
              </a:rPr>
              <a:t>Геліос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був</a:t>
            </a:r>
            <a:r>
              <a:rPr lang="ru-RU" sz="1800" i="1" dirty="0">
                <a:solidFill>
                  <a:schemeClr val="bg1"/>
                </a:solidFill>
              </a:rPr>
              <a:t> не просто особливо </a:t>
            </a:r>
            <a:r>
              <a:rPr lang="ru-RU" sz="1800" i="1" dirty="0" err="1">
                <a:solidFill>
                  <a:schemeClr val="bg1"/>
                </a:solidFill>
              </a:rPr>
              <a:t>шановним</a:t>
            </a:r>
            <a:r>
              <a:rPr lang="ru-RU" sz="1800" i="1" dirty="0">
                <a:solidFill>
                  <a:schemeClr val="bg1"/>
                </a:solidFill>
              </a:rPr>
              <a:t> божеством на </a:t>
            </a:r>
            <a:r>
              <a:rPr lang="ru-RU" sz="1800" i="1" dirty="0" err="1">
                <a:solidFill>
                  <a:schemeClr val="bg1"/>
                </a:solidFill>
              </a:rPr>
              <a:t>острові</a:t>
            </a:r>
            <a:r>
              <a:rPr lang="ru-RU" sz="1800" i="1" dirty="0">
                <a:solidFill>
                  <a:schemeClr val="bg1"/>
                </a:solidFill>
              </a:rPr>
              <a:t> — </a:t>
            </a:r>
            <a:r>
              <a:rPr lang="ru-RU" sz="1800" i="1" dirty="0" err="1">
                <a:solidFill>
                  <a:schemeClr val="bg1"/>
                </a:solidFill>
              </a:rPr>
              <a:t>він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був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його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творцем</a:t>
            </a:r>
            <a:r>
              <a:rPr lang="ru-RU" sz="1800" i="1" dirty="0">
                <a:solidFill>
                  <a:schemeClr val="bg1"/>
                </a:solidFill>
              </a:rPr>
              <a:t>. </a:t>
            </a:r>
            <a:r>
              <a:rPr lang="ru-RU" sz="1800" i="1" dirty="0" err="1">
                <a:solidFill>
                  <a:schemeClr val="bg1"/>
                </a:solidFill>
              </a:rPr>
              <a:t>Вважалося</a:t>
            </a:r>
            <a:r>
              <a:rPr lang="ru-RU" sz="1800" i="1" dirty="0">
                <a:solidFill>
                  <a:schemeClr val="bg1"/>
                </a:solidFill>
              </a:rPr>
              <a:t>, </a:t>
            </a:r>
            <a:r>
              <a:rPr lang="ru-RU" sz="1800" i="1" dirty="0" err="1">
                <a:solidFill>
                  <a:schemeClr val="bg1"/>
                </a:solidFill>
              </a:rPr>
              <a:t>що</a:t>
            </a:r>
            <a:r>
              <a:rPr lang="ru-RU" sz="1800" i="1" dirty="0">
                <a:solidFill>
                  <a:schemeClr val="bg1"/>
                </a:solidFill>
              </a:rPr>
              <a:t> не </a:t>
            </a:r>
            <a:r>
              <a:rPr lang="ru-RU" sz="1800" i="1" dirty="0" err="1">
                <a:solidFill>
                  <a:schemeClr val="bg1"/>
                </a:solidFill>
              </a:rPr>
              <a:t>маючи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місця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йому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присвяченого</a:t>
            </a:r>
            <a:r>
              <a:rPr lang="ru-RU" sz="1800" i="1" dirty="0">
                <a:solidFill>
                  <a:schemeClr val="bg1"/>
                </a:solidFill>
              </a:rPr>
              <a:t>, </a:t>
            </a:r>
            <a:r>
              <a:rPr lang="ru-RU" sz="1800" i="1" dirty="0" err="1">
                <a:solidFill>
                  <a:schemeClr val="bg1"/>
                </a:solidFill>
              </a:rPr>
              <a:t>сонячний</a:t>
            </a:r>
            <a:r>
              <a:rPr lang="ru-RU" sz="1800" i="1" dirty="0">
                <a:solidFill>
                  <a:schemeClr val="bg1"/>
                </a:solidFill>
              </a:rPr>
              <a:t> бог </a:t>
            </a:r>
            <a:r>
              <a:rPr lang="ru-RU" sz="1800" i="1" dirty="0" err="1">
                <a:solidFill>
                  <a:schemeClr val="bg1"/>
                </a:solidFill>
              </a:rPr>
              <a:t>виніс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острів</a:t>
            </a:r>
            <a:r>
              <a:rPr lang="ru-RU" sz="1800" i="1" dirty="0">
                <a:solidFill>
                  <a:schemeClr val="bg1"/>
                </a:solidFill>
              </a:rPr>
              <a:t> на </a:t>
            </a:r>
            <a:r>
              <a:rPr lang="ru-RU" sz="1800" i="1" dirty="0" err="1">
                <a:solidFill>
                  <a:schemeClr val="bg1"/>
                </a:solidFill>
              </a:rPr>
              <a:t>своїх</a:t>
            </a:r>
            <a:r>
              <a:rPr lang="ru-RU" sz="1800" i="1" dirty="0">
                <a:solidFill>
                  <a:schemeClr val="bg1"/>
                </a:solidFill>
              </a:rPr>
              <a:t> руках з </a:t>
            </a:r>
            <a:r>
              <a:rPr lang="ru-RU" sz="1800" i="1" dirty="0" err="1">
                <a:solidFill>
                  <a:schemeClr val="bg1"/>
                </a:solidFill>
              </a:rPr>
              <a:t>морської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глибини</a:t>
            </a:r>
            <a:r>
              <a:rPr lang="ru-RU" sz="1800" i="1" dirty="0">
                <a:solidFill>
                  <a:schemeClr val="bg1"/>
                </a:solidFill>
              </a:rPr>
              <a:t>.</a:t>
            </a:r>
          </a:p>
          <a:p>
            <a:pPr algn="ctr">
              <a:lnSpc>
                <a:spcPct val="95000"/>
              </a:lnSpc>
            </a:pPr>
            <a:endParaRPr lang="ru-RU" sz="1800" i="1" dirty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r>
              <a:rPr lang="ru-RU" sz="1800" i="1" dirty="0" err="1">
                <a:solidFill>
                  <a:schemeClr val="bg1"/>
                </a:solidFill>
              </a:rPr>
              <a:t>Кошти</a:t>
            </a:r>
            <a:r>
              <a:rPr lang="ru-RU" sz="1800" i="1" dirty="0">
                <a:solidFill>
                  <a:schemeClr val="bg1"/>
                </a:solidFill>
              </a:rPr>
              <a:t> на </a:t>
            </a:r>
            <a:r>
              <a:rPr lang="ru-RU" sz="1800" i="1" dirty="0" err="1">
                <a:solidFill>
                  <a:schemeClr val="bg1"/>
                </a:solidFill>
              </a:rPr>
              <a:t>спорудження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статуї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отримали</a:t>
            </a:r>
            <a:r>
              <a:rPr lang="ru-RU" sz="1800" i="1" dirty="0">
                <a:solidFill>
                  <a:schemeClr val="bg1"/>
                </a:solidFill>
              </a:rPr>
              <a:t> за </a:t>
            </a:r>
            <a:r>
              <a:rPr lang="ru-RU" sz="1800" i="1" dirty="0" err="1">
                <a:solidFill>
                  <a:schemeClr val="bg1"/>
                </a:solidFill>
              </a:rPr>
              <a:t>рахунок</a:t>
            </a:r>
            <a:r>
              <a:rPr lang="ru-RU" sz="1800" i="1" dirty="0">
                <a:solidFill>
                  <a:schemeClr val="bg1"/>
                </a:solidFill>
              </a:rPr>
              <a:t> продажу </a:t>
            </a:r>
            <a:r>
              <a:rPr lang="ru-RU" sz="1800" i="1" dirty="0" err="1">
                <a:solidFill>
                  <a:schemeClr val="bg1"/>
                </a:solidFill>
              </a:rPr>
              <a:t>різноманітних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облогових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гармат</a:t>
            </a:r>
            <a:r>
              <a:rPr lang="ru-RU" sz="1800" i="1" dirty="0">
                <a:solidFill>
                  <a:schemeClr val="bg1"/>
                </a:solidFill>
              </a:rPr>
              <a:t>, </a:t>
            </a:r>
            <a:r>
              <a:rPr lang="ru-RU" sz="1800" i="1" dirty="0" err="1">
                <a:solidFill>
                  <a:schemeClr val="bg1"/>
                </a:solidFill>
              </a:rPr>
              <a:t>кинутих</a:t>
            </a:r>
            <a:r>
              <a:rPr lang="ru-RU" sz="1800" i="1" dirty="0">
                <a:solidFill>
                  <a:schemeClr val="bg1"/>
                </a:solidFill>
              </a:rPr>
              <a:t> ворогом при </a:t>
            </a:r>
            <a:r>
              <a:rPr lang="ru-RU" sz="1800" i="1" dirty="0" err="1">
                <a:solidFill>
                  <a:schemeClr val="bg1"/>
                </a:solidFill>
              </a:rPr>
              <a:t>відступі</a:t>
            </a:r>
            <a:r>
              <a:rPr lang="ru-RU" sz="1800" i="1" dirty="0">
                <a:solidFill>
                  <a:schemeClr val="bg1"/>
                </a:solidFill>
              </a:rPr>
              <a:t>. </a:t>
            </a:r>
            <a:r>
              <a:rPr lang="ru-RU" sz="1800" i="1" dirty="0" err="1">
                <a:solidFill>
                  <a:schemeClr val="bg1"/>
                </a:solidFill>
              </a:rPr>
              <a:t>Серед</a:t>
            </a:r>
            <a:r>
              <a:rPr lang="ru-RU" sz="1800" i="1" dirty="0">
                <a:solidFill>
                  <a:schemeClr val="bg1"/>
                </a:solidFill>
              </a:rPr>
              <a:t> них </a:t>
            </a:r>
            <a:r>
              <a:rPr lang="ru-RU" sz="1800" i="1" dirty="0" err="1">
                <a:solidFill>
                  <a:schemeClr val="bg1"/>
                </a:solidFill>
              </a:rPr>
              <a:t>також</a:t>
            </a:r>
            <a:r>
              <a:rPr lang="ru-RU" sz="1800" i="1" dirty="0">
                <a:solidFill>
                  <a:schemeClr val="bg1"/>
                </a:solidFill>
              </a:rPr>
              <a:t> чудо </a:t>
            </a:r>
            <a:r>
              <a:rPr lang="ru-RU" sz="1800" i="1" dirty="0" err="1">
                <a:solidFill>
                  <a:schemeClr val="bg1"/>
                </a:solidFill>
              </a:rPr>
              <a:t>військової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техніки</a:t>
            </a:r>
            <a:r>
              <a:rPr lang="ru-RU" sz="1800" i="1" dirty="0">
                <a:solidFill>
                  <a:schemeClr val="bg1"/>
                </a:solidFill>
              </a:rPr>
              <a:t> — </a:t>
            </a:r>
            <a:r>
              <a:rPr lang="ru-RU" sz="1800" i="1" dirty="0" err="1">
                <a:solidFill>
                  <a:schemeClr val="bg1"/>
                </a:solidFill>
              </a:rPr>
              <a:t>гелеополіда</a:t>
            </a:r>
            <a:r>
              <a:rPr lang="ru-RU" sz="1800" i="1" dirty="0">
                <a:solidFill>
                  <a:schemeClr val="bg1"/>
                </a:solidFill>
              </a:rPr>
              <a:t> — </a:t>
            </a:r>
            <a:r>
              <a:rPr lang="ru-RU" sz="1800" i="1" dirty="0" err="1">
                <a:solidFill>
                  <a:schemeClr val="bg1"/>
                </a:solidFill>
              </a:rPr>
              <a:t>величезна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облогова</a:t>
            </a:r>
            <a:r>
              <a:rPr lang="ru-RU" sz="1800" i="1" dirty="0">
                <a:solidFill>
                  <a:schemeClr val="bg1"/>
                </a:solidFill>
              </a:rPr>
              <a:t> вежа, </a:t>
            </a:r>
            <a:r>
              <a:rPr lang="ru-RU" sz="1800" i="1" dirty="0" err="1">
                <a:solidFill>
                  <a:schemeClr val="bg1"/>
                </a:solidFill>
              </a:rPr>
              <a:t>включно</a:t>
            </a:r>
            <a:r>
              <a:rPr lang="ru-RU" sz="1800" i="1" dirty="0">
                <a:solidFill>
                  <a:schemeClr val="bg1"/>
                </a:solidFill>
              </a:rPr>
              <a:t> з тараном, катапультами, </a:t>
            </a:r>
            <a:r>
              <a:rPr lang="ru-RU" sz="1800" i="1" dirty="0" err="1">
                <a:solidFill>
                  <a:schemeClr val="bg1"/>
                </a:solidFill>
              </a:rPr>
              <a:t>майданчиками</a:t>
            </a:r>
            <a:r>
              <a:rPr lang="ru-RU" sz="1800" i="1" dirty="0">
                <a:solidFill>
                  <a:schemeClr val="bg1"/>
                </a:solidFill>
              </a:rPr>
              <a:t> для </a:t>
            </a:r>
            <a:r>
              <a:rPr lang="ru-RU" sz="1800" i="1" dirty="0" err="1">
                <a:solidFill>
                  <a:schemeClr val="bg1"/>
                </a:solidFill>
              </a:rPr>
              <a:t>розміщення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штурмових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загонів</a:t>
            </a:r>
            <a:r>
              <a:rPr lang="ru-RU" sz="1800" i="1" dirty="0">
                <a:solidFill>
                  <a:schemeClr val="bg1"/>
                </a:solidFill>
              </a:rPr>
              <a:t>, </a:t>
            </a:r>
            <a:r>
              <a:rPr lang="ru-RU" sz="1800" i="1" dirty="0" err="1">
                <a:solidFill>
                  <a:schemeClr val="bg1"/>
                </a:solidFill>
              </a:rPr>
              <a:t>перекидними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містками</a:t>
            </a:r>
            <a:r>
              <a:rPr lang="ru-RU" sz="1800" i="1" dirty="0">
                <a:solidFill>
                  <a:schemeClr val="bg1"/>
                </a:solidFill>
              </a:rPr>
              <a:t>.</a:t>
            </a:r>
          </a:p>
          <a:p>
            <a:pPr algn="ctr">
              <a:lnSpc>
                <a:spcPct val="95000"/>
              </a:lnSpc>
            </a:pPr>
            <a:endParaRPr lang="ru-RU" sz="1800" i="1" dirty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r>
              <a:rPr lang="ru-RU" sz="1800" i="1" dirty="0" err="1">
                <a:solidFill>
                  <a:schemeClr val="bg1"/>
                </a:solidFill>
              </a:rPr>
              <a:t>Спорудження</a:t>
            </a:r>
            <a:r>
              <a:rPr lang="ru-RU" sz="1800" i="1" dirty="0">
                <a:solidFill>
                  <a:schemeClr val="bg1"/>
                </a:solidFill>
              </a:rPr>
              <a:t> монумента </a:t>
            </a:r>
            <a:r>
              <a:rPr lang="ru-RU" sz="1800" i="1" dirty="0" err="1">
                <a:solidFill>
                  <a:schemeClr val="bg1"/>
                </a:solidFill>
              </a:rPr>
              <a:t>доручили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відомому</a:t>
            </a:r>
            <a:r>
              <a:rPr lang="ru-RU" sz="1800" i="1" dirty="0">
                <a:solidFill>
                  <a:schemeClr val="bg1"/>
                </a:solidFill>
              </a:rPr>
              <a:t> скульптору </a:t>
            </a:r>
            <a:r>
              <a:rPr lang="ru-RU" sz="1800" i="1" dirty="0" err="1">
                <a:solidFill>
                  <a:schemeClr val="bg1"/>
                </a:solidFill>
              </a:rPr>
              <a:t>Харесу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із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Ліндоса</a:t>
            </a:r>
            <a:r>
              <a:rPr lang="ru-RU" sz="1800" i="1" dirty="0">
                <a:solidFill>
                  <a:schemeClr val="bg1"/>
                </a:solidFill>
              </a:rPr>
              <a:t>, </a:t>
            </a:r>
            <a:r>
              <a:rPr lang="ru-RU" sz="1800" i="1" dirty="0" err="1">
                <a:solidFill>
                  <a:schemeClr val="bg1"/>
                </a:solidFill>
              </a:rPr>
              <a:t>учню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прославленого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Лісиппа</a:t>
            </a:r>
            <a:r>
              <a:rPr lang="ru-RU" sz="1800" i="1" dirty="0">
                <a:solidFill>
                  <a:schemeClr val="bg1"/>
                </a:solidFill>
              </a:rPr>
              <a:t>. </a:t>
            </a:r>
            <a:r>
              <a:rPr lang="ru-RU" sz="1800" i="1" dirty="0" err="1">
                <a:solidFill>
                  <a:schemeClr val="bg1"/>
                </a:solidFill>
              </a:rPr>
              <a:t>Раніше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Лісипп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спорудив</a:t>
            </a:r>
            <a:r>
              <a:rPr lang="ru-RU" sz="1800" i="1" dirty="0">
                <a:solidFill>
                  <a:schemeClr val="bg1"/>
                </a:solidFill>
              </a:rPr>
              <a:t> 18-метрову статую Зевса у Таранто. Через 12 </a:t>
            </a:r>
            <a:r>
              <a:rPr lang="ru-RU" sz="1800" i="1" dirty="0" err="1">
                <a:solidFill>
                  <a:schemeClr val="bg1"/>
                </a:solidFill>
              </a:rPr>
              <a:t>років</a:t>
            </a:r>
            <a:r>
              <a:rPr lang="ru-RU" sz="1800" i="1" dirty="0">
                <a:solidFill>
                  <a:schemeClr val="bg1"/>
                </a:solidFill>
              </a:rPr>
              <a:t> перед жителями острова </a:t>
            </a:r>
            <a:r>
              <a:rPr lang="ru-RU" sz="1800" i="1" dirty="0" err="1">
                <a:solidFill>
                  <a:schemeClr val="bg1"/>
                </a:solidFill>
              </a:rPr>
              <a:t>постала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велична</a:t>
            </a:r>
            <a:r>
              <a:rPr lang="ru-RU" sz="1800" i="1" dirty="0">
                <a:solidFill>
                  <a:schemeClr val="bg1"/>
                </a:solidFill>
              </a:rPr>
              <a:t> картина: </a:t>
            </a:r>
            <a:r>
              <a:rPr lang="ru-RU" sz="1800" i="1" dirty="0" err="1">
                <a:solidFill>
                  <a:schemeClr val="bg1"/>
                </a:solidFill>
              </a:rPr>
              <a:t>біля</a:t>
            </a:r>
            <a:r>
              <a:rPr lang="ru-RU" sz="1800" i="1" dirty="0">
                <a:solidFill>
                  <a:schemeClr val="bg1"/>
                </a:solidFill>
              </a:rPr>
              <a:t> входу в гавань на </a:t>
            </a:r>
            <a:r>
              <a:rPr lang="ru-RU" sz="1800" i="1" dirty="0" err="1">
                <a:solidFill>
                  <a:schemeClr val="bg1"/>
                </a:solidFill>
              </a:rPr>
              <a:t>біломармуровому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пагорбі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підносилася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гігантська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бронзова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фігура</a:t>
            </a:r>
            <a:r>
              <a:rPr lang="ru-RU" sz="1800" i="1" dirty="0">
                <a:solidFill>
                  <a:schemeClr val="bg1"/>
                </a:solidFill>
              </a:rPr>
              <a:t> бога </a:t>
            </a:r>
            <a:r>
              <a:rPr lang="ru-RU" sz="1800" i="1" dirty="0" err="1">
                <a:solidFill>
                  <a:schemeClr val="bg1"/>
                </a:solidFill>
              </a:rPr>
              <a:t>Сонця</a:t>
            </a:r>
            <a:r>
              <a:rPr lang="ru-RU" sz="1800" i="1" dirty="0">
                <a:solidFill>
                  <a:schemeClr val="bg1"/>
                </a:solidFill>
              </a:rPr>
              <a:t>.</a:t>
            </a:r>
            <a:endParaRPr lang="ru-RU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4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121196"/>
            <a:ext cx="4752528" cy="7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4400" b="1" i="1" dirty="0" err="1">
                <a:solidFill>
                  <a:schemeClr val="tx2"/>
                </a:solidFill>
              </a:rPr>
              <a:t>Зруйнування</a:t>
            </a:r>
            <a:endParaRPr lang="ru-RU" sz="44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1057300"/>
            <a:ext cx="7920880" cy="2736304"/>
          </a:xfrm>
        </p:spPr>
        <p:txBody>
          <a:bodyPr>
            <a:noAutofit/>
          </a:bodyPr>
          <a:lstStyle/>
          <a:p>
            <a:pPr algn="ctr"/>
            <a:r>
              <a:rPr lang="ru-RU" sz="1800" i="1" dirty="0" err="1">
                <a:solidFill>
                  <a:schemeClr val="tx2"/>
                </a:solidFill>
              </a:rPr>
              <a:t>Порівняно</a:t>
            </a:r>
            <a:r>
              <a:rPr lang="ru-RU" sz="1800" i="1" dirty="0">
                <a:solidFill>
                  <a:schemeClr val="tx2"/>
                </a:solidFill>
              </a:rPr>
              <a:t> з </a:t>
            </a:r>
            <a:r>
              <a:rPr lang="ru-RU" sz="1800" i="1" dirty="0" err="1">
                <a:solidFill>
                  <a:schemeClr val="tx2"/>
                </a:solidFill>
              </a:rPr>
              <a:t>іншими</a:t>
            </a:r>
            <a:r>
              <a:rPr lang="ru-RU" sz="1800" i="1" dirty="0">
                <a:solidFill>
                  <a:schemeClr val="tx2"/>
                </a:solidFill>
              </a:rPr>
              <a:t> Чудесами </a:t>
            </a:r>
            <a:r>
              <a:rPr lang="ru-RU" sz="1800" i="1" dirty="0" err="1">
                <a:solidFill>
                  <a:schemeClr val="tx2"/>
                </a:solidFill>
              </a:rPr>
              <a:t>Світу</a:t>
            </a:r>
            <a:r>
              <a:rPr lang="ru-RU" sz="1800" i="1" dirty="0">
                <a:solidFill>
                  <a:schemeClr val="tx2"/>
                </a:solidFill>
              </a:rPr>
              <a:t> Колос </a:t>
            </a:r>
            <a:r>
              <a:rPr lang="ru-RU" sz="1800" i="1" dirty="0" err="1">
                <a:solidFill>
                  <a:schemeClr val="tx2"/>
                </a:solidFill>
              </a:rPr>
              <a:t>Родоський</a:t>
            </a:r>
            <a:r>
              <a:rPr lang="ru-RU" sz="1800" i="1" dirty="0">
                <a:solidFill>
                  <a:schemeClr val="tx2"/>
                </a:solidFill>
              </a:rPr>
              <a:t> «прожив» </a:t>
            </a:r>
            <a:r>
              <a:rPr lang="ru-RU" sz="1800" i="1" dirty="0" err="1">
                <a:solidFill>
                  <a:schemeClr val="tx2"/>
                </a:solidFill>
              </a:rPr>
              <a:t>недовге</a:t>
            </a:r>
            <a:r>
              <a:rPr lang="ru-RU" sz="1800" i="1" dirty="0">
                <a:solidFill>
                  <a:schemeClr val="tx2"/>
                </a:solidFill>
              </a:rPr>
              <a:t> </a:t>
            </a:r>
            <a:r>
              <a:rPr lang="ru-RU" sz="1800" i="1" dirty="0" err="1">
                <a:solidFill>
                  <a:schemeClr val="tx2"/>
                </a:solidFill>
              </a:rPr>
              <a:t>життя</a:t>
            </a:r>
            <a:r>
              <a:rPr lang="ru-RU" sz="1800" i="1" dirty="0">
                <a:solidFill>
                  <a:schemeClr val="tx2"/>
                </a:solidFill>
              </a:rPr>
              <a:t>. </a:t>
            </a:r>
            <a:r>
              <a:rPr lang="ru-RU" sz="1800" i="1" dirty="0" err="1">
                <a:solidFill>
                  <a:schemeClr val="tx2"/>
                </a:solidFill>
              </a:rPr>
              <a:t>Приблизно</a:t>
            </a:r>
            <a:r>
              <a:rPr lang="ru-RU" sz="1800" i="1" dirty="0">
                <a:solidFill>
                  <a:schemeClr val="tx2"/>
                </a:solidFill>
              </a:rPr>
              <a:t> через 50 </a:t>
            </a:r>
            <a:r>
              <a:rPr lang="ru-RU" sz="1800" i="1" dirty="0" err="1">
                <a:solidFill>
                  <a:schemeClr val="tx2"/>
                </a:solidFill>
              </a:rPr>
              <a:t>років</a:t>
            </a:r>
            <a:r>
              <a:rPr lang="ru-RU" sz="1800" i="1" dirty="0">
                <a:solidFill>
                  <a:schemeClr val="tx2"/>
                </a:solidFill>
              </a:rPr>
              <a:t> </a:t>
            </a:r>
            <a:r>
              <a:rPr lang="ru-RU" sz="1800" i="1" dirty="0" err="1">
                <a:solidFill>
                  <a:schemeClr val="tx2"/>
                </a:solidFill>
              </a:rPr>
              <a:t>після</a:t>
            </a:r>
            <a:r>
              <a:rPr lang="ru-RU" sz="1800" i="1" dirty="0">
                <a:solidFill>
                  <a:schemeClr val="tx2"/>
                </a:solidFill>
              </a:rPr>
              <a:t> </a:t>
            </a:r>
            <a:r>
              <a:rPr lang="ru-RU" sz="1800" i="1" dirty="0" err="1">
                <a:solidFill>
                  <a:schemeClr val="tx2"/>
                </a:solidFill>
              </a:rPr>
              <a:t>створення</a:t>
            </a:r>
            <a:r>
              <a:rPr lang="ru-RU" sz="1800" i="1" dirty="0">
                <a:solidFill>
                  <a:schemeClr val="tx2"/>
                </a:solidFill>
              </a:rPr>
              <a:t> </a:t>
            </a:r>
            <a:r>
              <a:rPr lang="ru-RU" sz="1800" i="1" dirty="0" err="1">
                <a:solidFill>
                  <a:schemeClr val="tx2"/>
                </a:solidFill>
              </a:rPr>
              <a:t>він</a:t>
            </a:r>
            <a:r>
              <a:rPr lang="ru-RU" sz="1800" i="1" dirty="0">
                <a:solidFill>
                  <a:schemeClr val="tx2"/>
                </a:solidFill>
              </a:rPr>
              <a:t> </a:t>
            </a:r>
            <a:r>
              <a:rPr lang="ru-RU" sz="1800" i="1" dirty="0" err="1">
                <a:solidFill>
                  <a:schemeClr val="tx2"/>
                </a:solidFill>
              </a:rPr>
              <a:t>був</a:t>
            </a:r>
            <a:r>
              <a:rPr lang="ru-RU" sz="1800" i="1" dirty="0">
                <a:solidFill>
                  <a:schemeClr val="tx2"/>
                </a:solidFill>
              </a:rPr>
              <a:t> </a:t>
            </a:r>
            <a:r>
              <a:rPr lang="ru-RU" sz="1800" i="1" dirty="0" err="1">
                <a:solidFill>
                  <a:schemeClr val="tx2"/>
                </a:solidFill>
              </a:rPr>
              <a:t>зруйнований</a:t>
            </a:r>
            <a:r>
              <a:rPr lang="ru-RU" sz="1800" i="1" dirty="0">
                <a:solidFill>
                  <a:schemeClr val="tx2"/>
                </a:solidFill>
              </a:rPr>
              <a:t> </a:t>
            </a:r>
            <a:r>
              <a:rPr lang="ru-RU" sz="1800" i="1" dirty="0" err="1">
                <a:solidFill>
                  <a:schemeClr val="tx2"/>
                </a:solidFill>
              </a:rPr>
              <a:t>землетрусом</a:t>
            </a:r>
            <a:r>
              <a:rPr lang="ru-RU" sz="1800" i="1" dirty="0">
                <a:solidFill>
                  <a:schemeClr val="tx2"/>
                </a:solidFill>
              </a:rPr>
              <a:t>: </a:t>
            </a:r>
            <a:r>
              <a:rPr lang="ru-RU" sz="1800" i="1" dirty="0" err="1">
                <a:solidFill>
                  <a:schemeClr val="tx2"/>
                </a:solidFill>
              </a:rPr>
              <a:t>від</a:t>
            </a:r>
            <a:r>
              <a:rPr lang="ru-RU" sz="1800" i="1" dirty="0">
                <a:solidFill>
                  <a:schemeClr val="tx2"/>
                </a:solidFill>
              </a:rPr>
              <a:t> </a:t>
            </a:r>
            <a:r>
              <a:rPr lang="ru-RU" sz="1800" i="1" dirty="0" err="1">
                <a:solidFill>
                  <a:schemeClr val="tx2"/>
                </a:solidFill>
              </a:rPr>
              <a:t>сильних</a:t>
            </a:r>
            <a:r>
              <a:rPr lang="ru-RU" sz="1800" i="1" dirty="0">
                <a:solidFill>
                  <a:schemeClr val="tx2"/>
                </a:solidFill>
              </a:rPr>
              <a:t> </a:t>
            </a:r>
            <a:r>
              <a:rPr lang="ru-RU" sz="1800" i="1" dirty="0" err="1">
                <a:solidFill>
                  <a:schemeClr val="tx2"/>
                </a:solidFill>
              </a:rPr>
              <a:t>поштовхів</a:t>
            </a:r>
            <a:r>
              <a:rPr lang="ru-RU" sz="1800" i="1" dirty="0">
                <a:solidFill>
                  <a:schemeClr val="tx2"/>
                </a:solidFill>
              </a:rPr>
              <a:t> </a:t>
            </a:r>
            <a:r>
              <a:rPr lang="ru-RU" sz="1800" i="1" dirty="0" err="1">
                <a:solidFill>
                  <a:schemeClr val="tx2"/>
                </a:solidFill>
              </a:rPr>
              <a:t>надламалися</a:t>
            </a:r>
            <a:r>
              <a:rPr lang="ru-RU" sz="1800" i="1" dirty="0">
                <a:solidFill>
                  <a:schemeClr val="tx2"/>
                </a:solidFill>
              </a:rPr>
              <a:t> </a:t>
            </a:r>
            <a:r>
              <a:rPr lang="ru-RU" sz="1800" i="1" dirty="0" err="1">
                <a:solidFill>
                  <a:schemeClr val="tx2"/>
                </a:solidFill>
              </a:rPr>
              <a:t>коліна</a:t>
            </a:r>
            <a:r>
              <a:rPr lang="ru-RU" sz="1800" i="1" dirty="0">
                <a:solidFill>
                  <a:schemeClr val="tx2"/>
                </a:solidFill>
              </a:rPr>
              <a:t> </a:t>
            </a:r>
            <a:r>
              <a:rPr lang="ru-RU" sz="1800" i="1" dirty="0" err="1">
                <a:solidFill>
                  <a:schemeClr val="tx2"/>
                </a:solidFill>
              </a:rPr>
              <a:t>статуї</a:t>
            </a:r>
            <a:r>
              <a:rPr lang="ru-RU" sz="1800" i="1" dirty="0">
                <a:solidFill>
                  <a:schemeClr val="tx2"/>
                </a:solidFill>
              </a:rPr>
              <a:t>, вона </a:t>
            </a:r>
            <a:r>
              <a:rPr lang="ru-RU" sz="1800" i="1" dirty="0" err="1">
                <a:solidFill>
                  <a:schemeClr val="tx2"/>
                </a:solidFill>
              </a:rPr>
              <a:t>звалилася</a:t>
            </a:r>
            <a:r>
              <a:rPr lang="ru-RU" sz="1800" i="1" dirty="0">
                <a:solidFill>
                  <a:schemeClr val="tx2"/>
                </a:solidFill>
              </a:rPr>
              <a:t> вниз. </a:t>
            </a:r>
            <a:r>
              <a:rPr lang="ru-RU" sz="1800" i="1" dirty="0" err="1">
                <a:solidFill>
                  <a:schemeClr val="tx2"/>
                </a:solidFill>
              </a:rPr>
              <a:t>Частини</a:t>
            </a:r>
            <a:r>
              <a:rPr lang="ru-RU" sz="1800" i="1" dirty="0">
                <a:solidFill>
                  <a:schemeClr val="tx2"/>
                </a:solidFill>
              </a:rPr>
              <a:t> бронзового </a:t>
            </a:r>
            <a:r>
              <a:rPr lang="ru-RU" sz="1800" i="1" dirty="0" err="1">
                <a:solidFill>
                  <a:schemeClr val="tx2"/>
                </a:solidFill>
              </a:rPr>
              <a:t>тіла</a:t>
            </a:r>
            <a:r>
              <a:rPr lang="ru-RU" sz="1800" i="1" dirty="0">
                <a:solidFill>
                  <a:schemeClr val="tx2"/>
                </a:solidFill>
              </a:rPr>
              <a:t> бога </a:t>
            </a:r>
            <a:r>
              <a:rPr lang="ru-RU" sz="1800" i="1" dirty="0" err="1">
                <a:solidFill>
                  <a:schemeClr val="tx2"/>
                </a:solidFill>
              </a:rPr>
              <a:t>Сонця</a:t>
            </a:r>
            <a:r>
              <a:rPr lang="ru-RU" sz="1800" i="1" dirty="0">
                <a:solidFill>
                  <a:schemeClr val="tx2"/>
                </a:solidFill>
              </a:rPr>
              <a:t> </a:t>
            </a:r>
            <a:r>
              <a:rPr lang="ru-RU" sz="1800" i="1" dirty="0" err="1">
                <a:solidFill>
                  <a:schemeClr val="tx2"/>
                </a:solidFill>
              </a:rPr>
              <a:t>протягом</a:t>
            </a:r>
            <a:r>
              <a:rPr lang="ru-RU" sz="1800" i="1" dirty="0">
                <a:solidFill>
                  <a:schemeClr val="tx2"/>
                </a:solidFill>
              </a:rPr>
              <a:t> </a:t>
            </a:r>
            <a:r>
              <a:rPr lang="ru-RU" sz="1800" i="1" dirty="0" err="1">
                <a:solidFill>
                  <a:schemeClr val="tx2"/>
                </a:solidFill>
              </a:rPr>
              <a:t>сторіч</a:t>
            </a:r>
            <a:r>
              <a:rPr lang="ru-RU" sz="1800" i="1" dirty="0">
                <a:solidFill>
                  <a:schemeClr val="tx2"/>
                </a:solidFill>
              </a:rPr>
              <a:t> </a:t>
            </a:r>
            <a:r>
              <a:rPr lang="ru-RU" sz="1800" i="1" dirty="0" err="1">
                <a:solidFill>
                  <a:schemeClr val="tx2"/>
                </a:solidFill>
              </a:rPr>
              <a:t>покоїлися</a:t>
            </a:r>
            <a:r>
              <a:rPr lang="ru-RU" sz="1800" i="1" dirty="0">
                <a:solidFill>
                  <a:schemeClr val="tx2"/>
                </a:solidFill>
              </a:rPr>
              <a:t> на </a:t>
            </a:r>
            <a:r>
              <a:rPr lang="ru-RU" sz="1800" i="1" dirty="0" err="1">
                <a:solidFill>
                  <a:schemeClr val="tx2"/>
                </a:solidFill>
              </a:rPr>
              <a:t>землі</a:t>
            </a:r>
            <a:r>
              <a:rPr lang="ru-RU" sz="1800" i="1" dirty="0">
                <a:solidFill>
                  <a:schemeClr val="tx2"/>
                </a:solidFill>
              </a:rPr>
              <a:t>, </a:t>
            </a:r>
            <a:r>
              <a:rPr lang="ru-RU" sz="1800" i="1" dirty="0" err="1">
                <a:solidFill>
                  <a:schemeClr val="tx2"/>
                </a:solidFill>
              </a:rPr>
              <a:t>народжуючи</a:t>
            </a:r>
            <a:r>
              <a:rPr lang="ru-RU" sz="1800" i="1" dirty="0">
                <a:solidFill>
                  <a:schemeClr val="tx2"/>
                </a:solidFill>
              </a:rPr>
              <a:t> </a:t>
            </a:r>
            <a:r>
              <a:rPr lang="ru-RU" sz="1800" i="1" dirty="0" err="1">
                <a:solidFill>
                  <a:schemeClr val="tx2"/>
                </a:solidFill>
              </a:rPr>
              <a:t>різні</a:t>
            </a:r>
            <a:r>
              <a:rPr lang="ru-RU" sz="1800" i="1" dirty="0">
                <a:solidFill>
                  <a:schemeClr val="tx2"/>
                </a:solidFill>
              </a:rPr>
              <a:t> </a:t>
            </a:r>
            <a:r>
              <a:rPr lang="ru-RU" sz="1800" i="1" dirty="0" err="1">
                <a:solidFill>
                  <a:schemeClr val="tx2"/>
                </a:solidFill>
              </a:rPr>
              <a:t>легенди</a:t>
            </a:r>
            <a:r>
              <a:rPr lang="ru-RU" sz="1800" i="1" dirty="0">
                <a:solidFill>
                  <a:schemeClr val="tx2"/>
                </a:solidFill>
              </a:rPr>
              <a:t>. Так, в </a:t>
            </a:r>
            <a:r>
              <a:rPr lang="ru-RU" sz="1800" i="1" dirty="0" err="1">
                <a:solidFill>
                  <a:schemeClr val="tx2"/>
                </a:solidFill>
              </a:rPr>
              <a:t>одній</a:t>
            </a:r>
            <a:r>
              <a:rPr lang="ru-RU" sz="1800" i="1" dirty="0">
                <a:solidFill>
                  <a:schemeClr val="tx2"/>
                </a:solidFill>
              </a:rPr>
              <a:t> з них </a:t>
            </a:r>
            <a:r>
              <a:rPr lang="ru-RU" sz="1800" i="1" dirty="0" err="1">
                <a:solidFill>
                  <a:schemeClr val="tx2"/>
                </a:solidFill>
              </a:rPr>
              <a:t>розказувалося</a:t>
            </a:r>
            <a:r>
              <a:rPr lang="ru-RU" sz="1800" i="1" dirty="0">
                <a:solidFill>
                  <a:schemeClr val="tx2"/>
                </a:solidFill>
              </a:rPr>
              <a:t>, </a:t>
            </a:r>
            <a:r>
              <a:rPr lang="ru-RU" sz="1800" i="1" dirty="0" err="1">
                <a:solidFill>
                  <a:schemeClr val="tx2"/>
                </a:solidFill>
              </a:rPr>
              <a:t>що</a:t>
            </a:r>
            <a:r>
              <a:rPr lang="ru-RU" sz="1800" i="1" dirty="0">
                <a:solidFill>
                  <a:schemeClr val="tx2"/>
                </a:solidFill>
              </a:rPr>
              <a:t> судна, </a:t>
            </a:r>
            <a:r>
              <a:rPr lang="ru-RU" sz="1800" i="1" dirty="0" err="1">
                <a:solidFill>
                  <a:schemeClr val="tx2"/>
                </a:solidFill>
              </a:rPr>
              <a:t>що</a:t>
            </a:r>
            <a:r>
              <a:rPr lang="ru-RU" sz="1800" i="1" dirty="0">
                <a:solidFill>
                  <a:schemeClr val="tx2"/>
                </a:solidFill>
              </a:rPr>
              <a:t> </a:t>
            </a:r>
            <a:r>
              <a:rPr lang="ru-RU" sz="1800" i="1" dirty="0" err="1">
                <a:solidFill>
                  <a:schemeClr val="tx2"/>
                </a:solidFill>
              </a:rPr>
              <a:t>прямували</a:t>
            </a:r>
            <a:r>
              <a:rPr lang="ru-RU" sz="1800" i="1" dirty="0">
                <a:solidFill>
                  <a:schemeClr val="tx2"/>
                </a:solidFill>
              </a:rPr>
              <a:t> в гавань, </a:t>
            </a:r>
            <a:r>
              <a:rPr lang="ru-RU" sz="1800" i="1" dirty="0" err="1">
                <a:solidFill>
                  <a:schemeClr val="tx2"/>
                </a:solidFill>
              </a:rPr>
              <a:t>пропливали</a:t>
            </a:r>
            <a:r>
              <a:rPr lang="ru-RU" sz="1800" i="1" dirty="0">
                <a:solidFill>
                  <a:schemeClr val="tx2"/>
                </a:solidFill>
              </a:rPr>
              <a:t> </a:t>
            </a:r>
            <a:r>
              <a:rPr lang="ru-RU" sz="1800" i="1" dirty="0" err="1">
                <a:solidFill>
                  <a:schemeClr val="tx2"/>
                </a:solidFill>
              </a:rPr>
              <a:t>поміж</a:t>
            </a:r>
            <a:r>
              <a:rPr lang="ru-RU" sz="1800" i="1" dirty="0">
                <a:solidFill>
                  <a:schemeClr val="tx2"/>
                </a:solidFill>
              </a:rPr>
              <a:t> </a:t>
            </a:r>
            <a:r>
              <a:rPr lang="ru-RU" sz="1800" i="1" dirty="0" err="1">
                <a:solidFill>
                  <a:schemeClr val="tx2"/>
                </a:solidFill>
              </a:rPr>
              <a:t>ніг</a:t>
            </a:r>
            <a:r>
              <a:rPr lang="ru-RU" sz="1800" i="1" dirty="0">
                <a:solidFill>
                  <a:schemeClr val="tx2"/>
                </a:solidFill>
              </a:rPr>
              <a:t> </a:t>
            </a:r>
            <a:r>
              <a:rPr lang="ru-RU" sz="1800" i="1" dirty="0" err="1">
                <a:solidFill>
                  <a:schemeClr val="tx2"/>
                </a:solidFill>
              </a:rPr>
              <a:t>гіганта</a:t>
            </a:r>
            <a:r>
              <a:rPr lang="ru-RU" sz="1800" i="1" dirty="0">
                <a:solidFill>
                  <a:schemeClr val="tx2"/>
                </a:solidFill>
              </a:rPr>
              <a:t>.</a:t>
            </a:r>
          </a:p>
          <a:p>
            <a:pPr algn="ctr"/>
            <a:endParaRPr lang="ru-RU" sz="1800" i="1" dirty="0">
              <a:solidFill>
                <a:schemeClr val="tx2"/>
              </a:solidFill>
            </a:endParaRPr>
          </a:p>
          <a:p>
            <a:pPr algn="ctr"/>
            <a:r>
              <a:rPr lang="ru-RU" sz="1800" i="1" dirty="0">
                <a:solidFill>
                  <a:schemeClr val="tx2"/>
                </a:solidFill>
              </a:rPr>
              <a:t>У 977 </a:t>
            </a:r>
            <a:r>
              <a:rPr lang="ru-RU" sz="1800" i="1" dirty="0" err="1">
                <a:solidFill>
                  <a:schemeClr val="tx2"/>
                </a:solidFill>
              </a:rPr>
              <a:t>році</a:t>
            </a:r>
            <a:r>
              <a:rPr lang="ru-RU" sz="1800" i="1" dirty="0">
                <a:solidFill>
                  <a:schemeClr val="tx2"/>
                </a:solidFill>
              </a:rPr>
              <a:t> н. е. </a:t>
            </a:r>
            <a:r>
              <a:rPr lang="ru-RU" sz="1800" i="1" dirty="0" err="1">
                <a:solidFill>
                  <a:schemeClr val="tx2"/>
                </a:solidFill>
              </a:rPr>
              <a:t>арабський</a:t>
            </a:r>
            <a:r>
              <a:rPr lang="ru-RU" sz="1800" i="1" dirty="0">
                <a:solidFill>
                  <a:schemeClr val="tx2"/>
                </a:solidFill>
              </a:rPr>
              <a:t> </a:t>
            </a:r>
            <a:r>
              <a:rPr lang="ru-RU" sz="1800" i="1" dirty="0" err="1">
                <a:solidFill>
                  <a:schemeClr val="tx2"/>
                </a:solidFill>
              </a:rPr>
              <a:t>намісник</a:t>
            </a:r>
            <a:r>
              <a:rPr lang="ru-RU" sz="1800" i="1" dirty="0">
                <a:solidFill>
                  <a:schemeClr val="tx2"/>
                </a:solidFill>
              </a:rPr>
              <a:t>, </a:t>
            </a:r>
            <a:r>
              <a:rPr lang="ru-RU" sz="1800" i="1" dirty="0" err="1">
                <a:solidFill>
                  <a:schemeClr val="tx2"/>
                </a:solidFill>
              </a:rPr>
              <a:t>який</a:t>
            </a:r>
            <a:r>
              <a:rPr lang="ru-RU" sz="1800" i="1" dirty="0">
                <a:solidFill>
                  <a:schemeClr val="tx2"/>
                </a:solidFill>
              </a:rPr>
              <a:t> правив на </a:t>
            </a:r>
            <a:r>
              <a:rPr lang="ru-RU" sz="1800" i="1" dirty="0" err="1">
                <a:solidFill>
                  <a:schemeClr val="tx2"/>
                </a:solidFill>
              </a:rPr>
              <a:t>острові</a:t>
            </a:r>
            <a:r>
              <a:rPr lang="ru-RU" sz="1800" i="1" dirty="0">
                <a:solidFill>
                  <a:schemeClr val="tx2"/>
                </a:solidFill>
              </a:rPr>
              <a:t>, продав </a:t>
            </a:r>
            <a:r>
              <a:rPr lang="ru-RU" sz="1800" i="1" dirty="0" err="1">
                <a:solidFill>
                  <a:schemeClr val="tx2"/>
                </a:solidFill>
              </a:rPr>
              <a:t>частини</a:t>
            </a:r>
            <a:r>
              <a:rPr lang="ru-RU" sz="1800" i="1" dirty="0">
                <a:solidFill>
                  <a:schemeClr val="tx2"/>
                </a:solidFill>
              </a:rPr>
              <a:t> </a:t>
            </a:r>
            <a:r>
              <a:rPr lang="ru-RU" sz="1800" i="1" dirty="0" err="1">
                <a:solidFill>
                  <a:schemeClr val="tx2"/>
                </a:solidFill>
              </a:rPr>
              <a:t>статуї</a:t>
            </a:r>
            <a:r>
              <a:rPr lang="ru-RU" sz="1800" i="1" dirty="0">
                <a:solidFill>
                  <a:schemeClr val="tx2"/>
                </a:solidFill>
              </a:rPr>
              <a:t>, </a:t>
            </a:r>
            <a:r>
              <a:rPr lang="ru-RU" sz="1800" i="1" dirty="0" err="1">
                <a:solidFill>
                  <a:schemeClr val="tx2"/>
                </a:solidFill>
              </a:rPr>
              <a:t>що</a:t>
            </a:r>
            <a:r>
              <a:rPr lang="ru-RU" sz="1800" i="1" dirty="0">
                <a:solidFill>
                  <a:schemeClr val="tx2"/>
                </a:solidFill>
              </a:rPr>
              <a:t> </a:t>
            </a:r>
            <a:r>
              <a:rPr lang="ru-RU" sz="1800" i="1" dirty="0" err="1">
                <a:solidFill>
                  <a:schemeClr val="tx2"/>
                </a:solidFill>
              </a:rPr>
              <a:t>збереглися</a:t>
            </a:r>
            <a:r>
              <a:rPr lang="ru-RU" sz="1800" i="1" dirty="0">
                <a:solidFill>
                  <a:schemeClr val="tx2"/>
                </a:solidFill>
              </a:rPr>
              <a:t>. Для </a:t>
            </a:r>
            <a:r>
              <a:rPr lang="ru-RU" sz="1800" i="1" dirty="0" err="1">
                <a:solidFill>
                  <a:schemeClr val="tx2"/>
                </a:solidFill>
              </a:rPr>
              <a:t>їх</a:t>
            </a:r>
            <a:r>
              <a:rPr lang="ru-RU" sz="1800" i="1" dirty="0">
                <a:solidFill>
                  <a:schemeClr val="tx2"/>
                </a:solidFill>
              </a:rPr>
              <a:t> </a:t>
            </a:r>
            <a:r>
              <a:rPr lang="ru-RU" sz="1800" i="1" dirty="0" err="1">
                <a:solidFill>
                  <a:schemeClr val="tx2"/>
                </a:solidFill>
              </a:rPr>
              <a:t>перевезення</a:t>
            </a:r>
            <a:r>
              <a:rPr lang="ru-RU" sz="1800" i="1" dirty="0">
                <a:solidFill>
                  <a:schemeClr val="tx2"/>
                </a:solidFill>
              </a:rPr>
              <a:t> </a:t>
            </a:r>
            <a:r>
              <a:rPr lang="ru-RU" sz="1800" i="1" dirty="0" err="1">
                <a:solidFill>
                  <a:schemeClr val="tx2"/>
                </a:solidFill>
              </a:rPr>
              <a:t>було</a:t>
            </a:r>
            <a:r>
              <a:rPr lang="ru-RU" sz="1800" i="1" dirty="0">
                <a:solidFill>
                  <a:schemeClr val="tx2"/>
                </a:solidFill>
              </a:rPr>
              <a:t> </a:t>
            </a:r>
            <a:r>
              <a:rPr lang="ru-RU" sz="1800" i="1" dirty="0" err="1">
                <a:solidFill>
                  <a:schemeClr val="tx2"/>
                </a:solidFill>
              </a:rPr>
              <a:t>потрібно</a:t>
            </a:r>
            <a:r>
              <a:rPr lang="ru-RU" sz="1800" i="1" dirty="0">
                <a:solidFill>
                  <a:schemeClr val="tx2"/>
                </a:solidFill>
              </a:rPr>
              <a:t> 900 </a:t>
            </a:r>
            <a:r>
              <a:rPr lang="ru-RU" sz="1800" i="1" dirty="0" err="1">
                <a:solidFill>
                  <a:schemeClr val="tx2"/>
                </a:solidFill>
              </a:rPr>
              <a:t>верблюдів</a:t>
            </a:r>
            <a:r>
              <a:rPr lang="ru-RU" sz="1800" i="1" dirty="0">
                <a:solidFill>
                  <a:schemeClr val="tx2"/>
                </a:solidFill>
              </a:rPr>
              <a:t>. </a:t>
            </a:r>
            <a:endParaRPr lang="ru-RU" sz="1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333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[templated.ru]_shablon-powerpoint-Stopka-knig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[templated.ru]_shablon-powerpoint-Stopka-knig</Template>
  <TotalTime>0</TotalTime>
  <Words>503</Words>
  <Application>Microsoft Office PowerPoint</Application>
  <PresentationFormat>Экран (16:10)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[templated.ru]_shablon-powerpoint-Stopka-knig</vt:lpstr>
      <vt:lpstr>Колос Родоський</vt:lpstr>
      <vt:lpstr>Презентация PowerPoint</vt:lpstr>
      <vt:lpstr>Презентация PowerPoint</vt:lpstr>
      <vt:lpstr>Презентация PowerPoint</vt:lpstr>
      <vt:lpstr>Будівництво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Художню культуру</dc:title>
  <dc:subject>Колос Родоський</dc:subject>
  <dc:creator>Остапенко Василь 11- А клас</dc:creator>
  <cp:keywords/>
  <cp:lastModifiedBy/>
  <cp:revision>1</cp:revision>
  <dcterms:created xsi:type="dcterms:W3CDTF">2013-10-16T15:36:45Z</dcterms:created>
  <dcterms:modified xsi:type="dcterms:W3CDTF">2013-10-16T16:31:17Z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