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7" r:id="rId3"/>
    <p:sldId id="258" r:id="rId4"/>
    <p:sldId id="264" r:id="rId5"/>
    <p:sldId id="265" r:id="rId6"/>
    <p:sldId id="267" r:id="rId7"/>
    <p:sldId id="266" r:id="rId8"/>
    <p:sldId id="268" r:id="rId9"/>
    <p:sldId id="2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3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1" autoAdjust="0"/>
    <p:restoredTop sz="94660"/>
  </p:normalViewPr>
  <p:slideViewPr>
    <p:cSldViewPr>
      <p:cViewPr>
        <p:scale>
          <a:sx n="75" d="100"/>
          <a:sy n="75" d="100"/>
        </p:scale>
        <p:origin x="-88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B287-D98C-4BCA-AB76-38FFBFAD414F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F186-BB31-4EEA-86AD-B917B3D9C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3671-1CC7-44F7-9E7D-F7770722FEE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4B87-C096-4B8D-970B-7CBAD1E15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D0CC-138B-4C78-8BEE-F49A4F1B00E0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D2E7-20DC-44EF-9416-DFD65389C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E5D1-2752-47F1-AF4C-969E44AF1D0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498F-79BB-4313-BADF-2728D2EE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AC90-25FB-48C5-9600-CBFA1A065E3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CFDD-C6E6-4295-AEFF-10D09E0CB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EAC7-475B-4E2A-9DAC-9808BA09B879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B0F1-6620-48ED-8023-844937D0B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393D-F44E-4AA5-A5C5-2B069DDA6AEE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C73E-5CF1-4270-A938-DC1DA3A5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944A-58C7-4DBE-A592-A8524A6D1DD3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A42A-BC14-429A-BB31-737E247F1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BCD0-6CD7-4B8C-8569-243E29D450B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A2F7-89B4-43C9-A2D6-C099B7FE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B9F0-546A-4A3E-B15F-13BF25715BE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7DC0-0DC6-4258-BE49-25B52340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97BA-1226-482B-A9EE-6B96CA366113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ED54-DAB7-4CE0-AC08-EABA1268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538D6-B597-461C-AC05-4D9160C5BBE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FF04D16-ABF7-4908-9DA4-A14BF65D9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http://uk.wikipedia.org/wiki/%D0%AE%D0%B3%D0%BE%D1%81%D0%BB%D0%B0%D0%B2%D1%81%D1%8C%D0%BA%D1%96_%D0%B2%D1%96%D0%B9%D0%BD%D0%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TJ1oVl9rzzYQwovmI6jiWFbHglWaFJjlE_nA8Pk26bVTz-HjjG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133600"/>
            <a:ext cx="63039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/>
          </p:cNvSpPr>
          <p:nvPr/>
        </p:nvSpPr>
        <p:spPr bwMode="auto">
          <a:xfrm>
            <a:off x="900113" y="549275"/>
            <a:ext cx="7200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uk-UA" sz="4900" b="1" i="1">
                <a:solidFill>
                  <a:srgbClr val="262626"/>
                </a:solidFill>
              </a:rPr>
              <a:t>Югославські війни</a:t>
            </a:r>
            <a:br>
              <a:rPr lang="uk-UA" sz="4900" b="1" i="1">
                <a:solidFill>
                  <a:srgbClr val="262626"/>
                </a:solidFill>
              </a:rPr>
            </a:br>
            <a:r>
              <a:rPr lang="uk-UA" sz="4900" b="1" i="1">
                <a:solidFill>
                  <a:srgbClr val="262626"/>
                </a:solidFill>
              </a:rPr>
              <a:t>(1991-2001рр.)</a:t>
            </a:r>
            <a:endParaRPr lang="ru-RU" sz="4900" b="1" i="1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323850" y="0"/>
            <a:ext cx="7200900" cy="1439863"/>
          </a:xfrm>
        </p:spPr>
        <p:txBody>
          <a:bodyPr/>
          <a:lstStyle/>
          <a:p>
            <a:pPr eaLnBrk="1" hangingPunct="1"/>
            <a:r>
              <a:rPr lang="uk-UA" sz="4900" b="1" i="1" smtClean="0">
                <a:latin typeface="Arial" charset="0"/>
              </a:rPr>
              <a:t>Югославські війни</a:t>
            </a:r>
            <a:endParaRPr lang="ru-RU" sz="4900" b="1" i="1" smtClean="0">
              <a:latin typeface="Arial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188" y="1700213"/>
            <a:ext cx="4721225" cy="2217737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accent1"/>
                </a:solidFill>
              </a:rPr>
              <a:t>Югославські війни</a:t>
            </a:r>
            <a:r>
              <a:rPr lang="ru-RU" sz="1800" smtClean="0"/>
              <a:t> — низка військових конфліктів, що відбувалися на території колишньої республіки Югославії у період між 1991 та 2001 роками і були проявом дезінтеграційних процесів в державі, що полягали у прагненні народів Югославії здобути свою державну незалежність. </a:t>
            </a:r>
          </a:p>
          <a:p>
            <a:pPr eaLnBrk="1" hangingPunct="1"/>
            <a:r>
              <a:rPr lang="ru-RU" sz="1800" smtClean="0"/>
              <a:t>Завершились війни утворенням нових незалежних держав: 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4339" name="Text Box 50"/>
          <p:cNvSpPr txBox="1">
            <a:spLocks noChangeArrowheads="1"/>
          </p:cNvSpPr>
          <p:nvPr/>
        </p:nvSpPr>
        <p:spPr bwMode="auto">
          <a:xfrm flipH="1">
            <a:off x="900113" y="3963988"/>
            <a:ext cx="2447925" cy="26495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1. Словенія</a:t>
            </a:r>
          </a:p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2 .Хорватія</a:t>
            </a:r>
          </a:p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3. Боснія і Герцеговина</a:t>
            </a:r>
          </a:p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4. Сербія (Центральна Сербія,</a:t>
            </a:r>
          </a:p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Косово,Воєводина)</a:t>
            </a:r>
          </a:p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Чорногорія;</a:t>
            </a:r>
          </a:p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Македонія.</a:t>
            </a:r>
          </a:p>
          <a:p>
            <a:endParaRPr lang="ru-RU" sz="1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759" y="1344595"/>
            <a:ext cx="35141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www.tourkind.ru/wp-content/uploads/2012/05/jugoslavia.jpg"/>
          <p:cNvPicPr>
            <a:picLocks noChangeAspect="1" noChangeArrowheads="1"/>
          </p:cNvPicPr>
          <p:nvPr/>
        </p:nvPicPr>
        <p:blipFill>
          <a:blip r:embed="rId3"/>
          <a:srcRect l="16667" t="27779" r="39583" b="9721"/>
          <a:stretch>
            <a:fillRect/>
          </a:stretch>
        </p:blipFill>
        <p:spPr bwMode="auto">
          <a:xfrm>
            <a:off x="3563938" y="3933825"/>
            <a:ext cx="2486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8686800" cy="981075"/>
          </a:xfrm>
        </p:spPr>
        <p:txBody>
          <a:bodyPr/>
          <a:lstStyle/>
          <a:p>
            <a:pPr algn="ctr" eaLnBrk="1" hangingPunct="1"/>
            <a:r>
              <a:rPr lang="uk-UA" sz="4800" b="1" i="1" smtClean="0">
                <a:latin typeface="Arial" charset="0"/>
              </a:rPr>
              <a:t>Групи Югославських війн</a:t>
            </a:r>
            <a:endParaRPr lang="ru-RU" sz="4800" b="1" i="1" smtClean="0">
              <a:latin typeface="Arial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4313"/>
            <a:ext cx="3816350" cy="3889375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tabLst>
                <a:tab pos="263525" algn="l"/>
              </a:tabLst>
            </a:pPr>
            <a:endParaRPr lang="ru-RU" sz="180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  <a:tabLst>
                <a:tab pos="263525" algn="l"/>
              </a:tabLst>
            </a:pPr>
            <a:r>
              <a:rPr lang="ru-RU" sz="1800" smtClean="0">
                <a:solidFill>
                  <a:schemeClr val="tx1"/>
                </a:solidFill>
              </a:rPr>
              <a:t>Війни під час розпаду Югославії:</a:t>
            </a:r>
          </a:p>
          <a:p>
            <a:pPr marL="358775" lvl="2" indent="0">
              <a:buFont typeface="Arial" charset="0"/>
              <a:buNone/>
              <a:tabLst>
                <a:tab pos="263525" algn="l"/>
              </a:tabLst>
            </a:pPr>
            <a:r>
              <a:rPr lang="ru-RU" sz="1800" smtClean="0">
                <a:solidFill>
                  <a:schemeClr val="tx1"/>
                </a:solidFill>
              </a:rPr>
              <a:t>1. Війна Словенії за незалежність (1991) (Десятиденна війна)</a:t>
            </a:r>
          </a:p>
          <a:p>
            <a:pPr marL="358775" lvl="2" indent="0">
              <a:buFont typeface="Arial" charset="0"/>
              <a:buNone/>
              <a:tabLst>
                <a:tab pos="263525" algn="l"/>
              </a:tabLst>
            </a:pPr>
            <a:r>
              <a:rPr lang="ru-RU" sz="1800" smtClean="0">
                <a:solidFill>
                  <a:schemeClr val="tx1"/>
                </a:solidFill>
              </a:rPr>
              <a:t>2. Війна Хорватії за незалежність (1991—1995) </a:t>
            </a:r>
          </a:p>
          <a:p>
            <a:pPr marL="358775" lvl="2" indent="0">
              <a:buFont typeface="Arial" charset="0"/>
              <a:buNone/>
              <a:tabLst>
                <a:tab pos="263525" algn="l"/>
              </a:tabLst>
            </a:pPr>
            <a:r>
              <a:rPr lang="ru-RU" sz="1800" smtClean="0">
                <a:solidFill>
                  <a:schemeClr val="tx1"/>
                </a:solidFill>
              </a:rPr>
              <a:t>3. Боснійська війна (1992—1995)</a:t>
            </a:r>
          </a:p>
          <a:p>
            <a:pPr marL="358775" lvl="2" indent="0">
              <a:buFont typeface="Arial" charset="0"/>
              <a:buNone/>
              <a:tabLst>
                <a:tab pos="263525" algn="l"/>
              </a:tabLst>
            </a:pPr>
            <a:r>
              <a:rPr lang="uk-UA" sz="1800" smtClean="0">
                <a:solidFill>
                  <a:schemeClr val="tx1"/>
                </a:solidFill>
              </a:rPr>
              <a:t>4. </a:t>
            </a:r>
            <a:r>
              <a:rPr lang="ru-RU" sz="1800" smtClean="0">
                <a:solidFill>
                  <a:schemeClr val="tx1"/>
                </a:solidFill>
              </a:rPr>
              <a:t>Операція НАТО в Боснії та Герцеговині (1995)</a:t>
            </a:r>
          </a:p>
          <a:p>
            <a:pPr marL="358775" lvl="2" indent="0">
              <a:buFont typeface="Arial" charset="0"/>
              <a:buNone/>
              <a:tabLst>
                <a:tab pos="263525" algn="l"/>
              </a:tabLst>
            </a:pPr>
            <a:endParaRPr lang="ru-RU" sz="1800" smtClean="0">
              <a:solidFill>
                <a:schemeClr val="tx1"/>
              </a:solidFill>
            </a:endParaRPr>
          </a:p>
          <a:p>
            <a:pPr marL="0" indent="0">
              <a:tabLst>
                <a:tab pos="263525" algn="l"/>
              </a:tabLst>
            </a:pPr>
            <a:endParaRPr lang="ru-RU" sz="2000" smtClean="0">
              <a:solidFill>
                <a:schemeClr val="tx1"/>
              </a:solidFill>
            </a:endParaRPr>
          </a:p>
          <a:p>
            <a:pPr marL="358775" lvl="2" indent="0" eaLnBrk="1" hangingPunct="1">
              <a:tabLst>
                <a:tab pos="263525" algn="l"/>
              </a:tabLst>
            </a:pPr>
            <a:endParaRPr lang="ru-RU" sz="1800" smtClean="0">
              <a:cs typeface="Times New Roman" pitchFamily="18" charset="0"/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4140200" y="1484313"/>
            <a:ext cx="4103688" cy="24844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Конфлікти в регіонах населених албанцями:</a:t>
            </a:r>
          </a:p>
          <a:p>
            <a:pPr lvl="2"/>
            <a:r>
              <a:rPr lang="ru-RU">
                <a:latin typeface="Times New Roman" pitchFamily="18" charset="0"/>
              </a:rPr>
              <a:t>1. Війна в Косові (1998-199)</a:t>
            </a:r>
          </a:p>
          <a:p>
            <a:pPr lvl="4"/>
            <a:r>
              <a:rPr lang="ru-RU">
                <a:latin typeface="Times New Roman" pitchFamily="18" charset="0"/>
              </a:rPr>
              <a:t>Операція НАТО в Югославії (1999)</a:t>
            </a:r>
          </a:p>
          <a:p>
            <a:pPr lvl="2"/>
            <a:r>
              <a:rPr lang="ru-RU">
                <a:latin typeface="Times New Roman" pitchFamily="18" charset="0"/>
              </a:rPr>
              <a:t>2. Конфлікт у Південній Сербії (2000-2001)</a:t>
            </a:r>
          </a:p>
          <a:p>
            <a:pPr lvl="2"/>
            <a:r>
              <a:rPr lang="ru-RU">
                <a:latin typeface="Times New Roman" pitchFamily="18" charset="0"/>
              </a:rPr>
              <a:t>3. Конфлікт в Македонії (2001)</a:t>
            </a: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50825" y="1052513"/>
            <a:ext cx="62642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/>
              <a:t>Югославські війни можна розділити на дві основні групи: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5" name="Picture 12" descr="Файл:HVO Army T-55 Glamoc se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57650"/>
            <a:ext cx="36004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4176713" cy="3563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•</a:t>
            </a:r>
            <a:r>
              <a:rPr lang="ru-RU">
                <a:latin typeface="Times New Roman" pitchFamily="18" charset="0"/>
              </a:rPr>
              <a:t> Югославські війни головним чином відбувались між сербами, які прагнули зберегти Югославську державу та народами, що добивались незалежності від неї —хорватами, боснійцями, словенцями та албанцями. 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•</a:t>
            </a:r>
            <a:r>
              <a:rPr lang="ru-RU">
                <a:latin typeface="Times New Roman" pitchFamily="18" charset="0"/>
              </a:rPr>
              <a:t> Також між хорватами і боснійцями у Боснії та Герцеговині і між македонцями та албанцями в Республіці Македонія. </a:t>
            </a:r>
          </a:p>
        </p:txBody>
      </p:sp>
      <p:pic>
        <p:nvPicPr>
          <p:cNvPr id="16387" name="Picture 7" descr="Файл:Destruction of a t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836613"/>
            <a:ext cx="36718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1343730107_5738835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644900"/>
            <a:ext cx="36718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39750" y="476250"/>
            <a:ext cx="7991475" cy="26019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/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•</a:t>
            </a:r>
            <a:r>
              <a:rPr lang="ru-RU">
                <a:latin typeface="Times New Roman" pitchFamily="18" charset="0"/>
              </a:rPr>
              <a:t> Югославські війни відбувались на території усіх шести колишніх республік Югославії і призвели до перетворення їх на незалежні держави. </a:t>
            </a:r>
          </a:p>
          <a:p>
            <a:pPr indent="355600"/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• </a:t>
            </a:r>
            <a:r>
              <a:rPr lang="ru-RU">
                <a:latin typeface="Times New Roman" pitchFamily="18" charset="0"/>
              </a:rPr>
              <a:t>Безпосереднім результатом конфлікту стало проголошення сьомої незалежної держави Косова. </a:t>
            </a:r>
          </a:p>
          <a:p>
            <a:pPr indent="355600"/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• </a:t>
            </a:r>
            <a:r>
              <a:rPr lang="ru-RU">
                <a:latin typeface="Times New Roman" pitchFamily="18" charset="0"/>
              </a:rPr>
              <a:t>Югославські війни стали одним з наймасштабніших військових конфліктів XX століття, вони супроводжувались значними руйнуваннями, великими людськими жертвами та великою кількістю скоєних військових злочинів. </a:t>
            </a:r>
          </a:p>
        </p:txBody>
      </p:sp>
      <p:pic>
        <p:nvPicPr>
          <p:cNvPr id="17412" name="Picture 12" descr="0_63f23_697da3b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213100"/>
            <a:ext cx="66960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4752975" cy="5348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</a:rPr>
              <a:t>•</a:t>
            </a:r>
            <a:r>
              <a:rPr lang="ru-RU"/>
              <a:t> Улітку 1991 р. Югославія почала розвалюватися. З неї вийшли і проголосили незалежність Словенія, Хорватія, Боснія і Герцеговина, Македонія. </a:t>
            </a:r>
            <a:br>
              <a:rPr lang="ru-RU"/>
            </a:br>
            <a:r>
              <a:rPr lang="ru-RU"/>
              <a:t>     </a:t>
            </a:r>
            <a:r>
              <a:rPr lang="ru-RU">
                <a:solidFill>
                  <a:schemeClr val="accent1"/>
                </a:solidFill>
              </a:rPr>
              <a:t>• </a:t>
            </a:r>
            <a:r>
              <a:rPr lang="ru-RU"/>
              <a:t>У складі Югославії залишилися Сербія і Чорногорія. У момент відділення Хорватії, Боснії і Герцеговини серби, що там жили, заявили про своє прагнення виділитися з них і приєднатися до Сербії. Конфлікт прийняв збройний характер. У ході конфлікту проводилися «етнічні чищення», виселення з захоплених територій інших народів. </a:t>
            </a:r>
            <a:br>
              <a:rPr lang="ru-RU"/>
            </a:br>
            <a:r>
              <a:rPr lang="ru-RU"/>
              <a:t>     </a:t>
            </a:r>
            <a:r>
              <a:rPr lang="ru-RU">
                <a:solidFill>
                  <a:schemeClr val="accent1"/>
                </a:solidFill>
              </a:rPr>
              <a:t>• </a:t>
            </a:r>
            <a:r>
              <a:rPr lang="ru-RU"/>
              <a:t>Уже до початку 1993 р. у цьому конфлікті загинуло більш 160 тисяч чоловік. У Європі це був перший самий кривавий конфлікт після Другої світової війни. </a:t>
            </a:r>
          </a:p>
        </p:txBody>
      </p:sp>
      <p:sp>
        <p:nvSpPr>
          <p:cNvPr id="18434" name="Заголовок 2"/>
          <p:cNvSpPr>
            <a:spLocks/>
          </p:cNvSpPr>
          <p:nvPr/>
        </p:nvSpPr>
        <p:spPr bwMode="auto">
          <a:xfrm>
            <a:off x="0" y="115888"/>
            <a:ext cx="8686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800" b="1" i="1">
                <a:solidFill>
                  <a:srgbClr val="262626"/>
                </a:solidFill>
              </a:rPr>
              <a:t>Розпад Югос</a:t>
            </a:r>
            <a:r>
              <a:rPr lang="uk-UA" sz="4800" b="1" i="1">
                <a:solidFill>
                  <a:srgbClr val="262626"/>
                </a:solidFill>
              </a:rPr>
              <a:t>лавії</a:t>
            </a:r>
            <a:endParaRPr lang="ru-RU" sz="4800" b="1" i="1">
              <a:solidFill>
                <a:srgbClr val="262626"/>
              </a:solidFill>
            </a:endParaRPr>
          </a:p>
        </p:txBody>
      </p:sp>
      <p:pic>
        <p:nvPicPr>
          <p:cNvPr id="18435" name="Picture 7" descr="6679834e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25538"/>
            <a:ext cx="36718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iz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31511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3635375" y="549275"/>
            <a:ext cx="4103688" cy="12287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Степ Маркале в м.Сараєво одразу після його обстрілу сербами. На фото поранені та вбиті боснійці — мирні жителі Сараєво. </a:t>
            </a:r>
          </a:p>
        </p:txBody>
      </p:sp>
      <p:pic>
        <p:nvPicPr>
          <p:cNvPr id="19459" name="Picture 12" descr="Файл:Srebrenica massacre memorial gravestones 2009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276475"/>
            <a:ext cx="46085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684213" y="4941888"/>
            <a:ext cx="3529012" cy="679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Меморіал жертвам різанини в м. Сребрениці.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/>
          </p:cNvSpPr>
          <p:nvPr/>
        </p:nvSpPr>
        <p:spPr bwMode="auto">
          <a:xfrm>
            <a:off x="0" y="115888"/>
            <a:ext cx="8686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uk-UA" sz="4800" b="1" i="1">
                <a:solidFill>
                  <a:srgbClr val="262626"/>
                </a:solidFill>
              </a:rPr>
              <a:t>Втрати</a:t>
            </a:r>
            <a:endParaRPr lang="ru-RU" sz="4800" b="1" i="1">
              <a:solidFill>
                <a:srgbClr val="262626"/>
              </a:solidFill>
            </a:endParaRPr>
          </a:p>
        </p:txBody>
      </p:sp>
      <p:graphicFrame>
        <p:nvGraphicFramePr>
          <p:cNvPr id="20623" name="Group 143"/>
          <p:cNvGraphicFramePr>
            <a:graphicFrameLocks noGrp="1"/>
          </p:cNvGraphicFramePr>
          <p:nvPr/>
        </p:nvGraphicFramePr>
        <p:xfrm>
          <a:off x="1524000" y="1397000"/>
          <a:ext cx="6096000" cy="48577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Країни:</a:t>
                      </a:r>
                      <a:endParaRPr kumimoji="0" lang="ru-RU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Втрати:</a:t>
                      </a:r>
                      <a:endParaRPr kumimoji="0" lang="ru-RU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Боснія і Герцеговина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більше 64.000 убитих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Сербія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більше 35.000 убитих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Хорватія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більше 20.000 убитих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Албанія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більше 14.000 убитих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Македонія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66 убитих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Словенія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18 убитих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6" name="Picture 122" descr="Файл:Flag of Bosnia and Herzegovina (1992-1998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133600"/>
            <a:ext cx="122396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24" descr="Файл:Flag of Albania.sv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221163"/>
            <a:ext cx="12223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6" descr="Файл:Flag of Slovenia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5589588"/>
            <a:ext cx="1150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28" descr="Файл:Flag of Croatia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73463"/>
            <a:ext cx="1150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130" descr="Файл:Flag of Serbia (1992-2004)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852738"/>
            <a:ext cx="1150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132" descr="Файл:Flag of Macedonia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4941888"/>
            <a:ext cx="12239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2" name="Picture 4" descr="bosnia-n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70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8713"/>
            <a:ext cx="47879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флаг Серб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0"/>
            <a:ext cx="57959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флаг Хорват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592513"/>
            <a:ext cx="52197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363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Impact</vt:lpstr>
      <vt:lpstr>Times New Roman</vt:lpstr>
      <vt:lpstr>Calibri</vt:lpstr>
      <vt:lpstr>NewsPrint</vt:lpstr>
      <vt:lpstr>NewsPrint</vt:lpstr>
      <vt:lpstr>NewsPrint</vt:lpstr>
      <vt:lpstr>NewsPrint</vt:lpstr>
      <vt:lpstr>NewsPrint</vt:lpstr>
      <vt:lpstr>Слайд 1</vt:lpstr>
      <vt:lpstr>Югославські війни</vt:lpstr>
      <vt:lpstr>Групи Югославських війн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Shevchenko</cp:lastModifiedBy>
  <cp:revision>54</cp:revision>
  <dcterms:created xsi:type="dcterms:W3CDTF">2012-04-25T15:39:21Z</dcterms:created>
  <dcterms:modified xsi:type="dcterms:W3CDTF">2013-09-26T19:14:17Z</dcterms:modified>
</cp:coreProperties>
</file>