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0"/>
  </p:notesMasterIdLst>
  <p:sldIdLst>
    <p:sldId id="256" r:id="rId2"/>
    <p:sldId id="263" r:id="rId3"/>
    <p:sldId id="264" r:id="rId4"/>
    <p:sldId id="267" r:id="rId5"/>
    <p:sldId id="270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7C9"/>
    <a:srgbClr val="FF99CC"/>
    <a:srgbClr val="BC149C"/>
    <a:srgbClr val="698487"/>
    <a:srgbClr val="FEBB12"/>
    <a:srgbClr val="1AB6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6" d="100"/>
          <a:sy n="66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43F3-3F10-47BB-A796-C27AE069AEC9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5537-8BF9-4F1D-88D4-D763772E9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5537-8BF9-4F1D-88D4-D763772E928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35537-8BF9-4F1D-88D4-D763772E928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DBF97C-FC7F-4E15-8B9A-59CF9F999E43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9A336A-5292-443B-A520-51A3DA430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92869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71604" y="785794"/>
            <a:ext cx="6000792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n w="11430"/>
                <a:solidFill>
                  <a:srgbClr val="FEBB1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Німеччина</a:t>
            </a:r>
          </a:p>
          <a:p>
            <a:pPr algn="ctr"/>
            <a:r>
              <a:rPr lang="uk-UA" sz="4800" dirty="0" smtClean="0">
                <a:ln w="11430"/>
                <a:solidFill>
                  <a:srgbClr val="FEBB12"/>
                </a:solidFill>
                <a:latin typeface="Comic Sans MS" pitchFamily="66" charset="0"/>
              </a:rPr>
              <a:t>(70-90рр.)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642918"/>
            <a:ext cx="7929618" cy="12858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uk-UA" sz="54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Зміст</a:t>
            </a:r>
            <a:endParaRPr lang="ru-RU" sz="54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85786" y="2357430"/>
            <a:ext cx="7858180" cy="399813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Вступ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Процес мілітаризації Германії у 70-90-х рр. ХІХ ст.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Колоніальна політика Німецької імперії в 1871-1914 рр.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Висновки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 Список використаної літератури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ВСТУП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5143536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       Колоніальна політика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європейських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країн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зокрема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Німеччини,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істотно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відрізнялась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від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методів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колоніального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панування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др. пол. 17-18 ст. В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нових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регіонах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колоніальної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експансії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Азії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європейці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зіштовхнулись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хоча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слабким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економічному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воєнному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відношенні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але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старішими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цивілізаціями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(Китай,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Японія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Іран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.),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які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мали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свою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державність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давніх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–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давен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 Тому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проникнення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в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ці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країни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відрізнялось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наприклад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від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колонізації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Нового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Світу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де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здійснювався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класичний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колоніальний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грабіж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розділ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континенту. В 70-90-х роках ХІХ ст.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переважали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інші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методи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: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розділ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„сфер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впливу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” (Китай,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Персія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Іран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),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встановлення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протекторату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особливо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економічна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експансія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при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збереженні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номінальної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влади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місцевих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князів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монархів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00372"/>
            <a:ext cx="3428992" cy="2805116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Отто фон Бісмарк</a:t>
            </a:r>
            <a:endParaRPr lang="ru-R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000396" cy="41589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776557" cy="378621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928934"/>
            <a:ext cx="2714644" cy="35833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12064"/>
            <a:ext cx="7686700" cy="11309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solidFill>
                  <a:srgbClr val="3107C9"/>
                </a:solidFill>
              </a:rPr>
              <a:t>Процес мілітаризації Германії у 70-90-х рр. ХІХ ст.</a:t>
            </a:r>
            <a:endParaRPr lang="ru-RU" sz="3600" b="1" dirty="0">
              <a:solidFill>
                <a:srgbClr val="3107C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000240"/>
            <a:ext cx="4286280" cy="4355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</a:t>
            </a:r>
            <a:r>
              <a:rPr lang="ru-RU" b="1" dirty="0" err="1" smtClean="0">
                <a:solidFill>
                  <a:srgbClr val="7030A0"/>
                </a:solidFill>
              </a:rPr>
              <a:t>Перші</a:t>
            </a:r>
            <a:r>
              <a:rPr lang="ru-RU" b="1" dirty="0" smtClean="0">
                <a:solidFill>
                  <a:srgbClr val="7030A0"/>
                </a:solidFill>
              </a:rPr>
              <a:t> кроки </a:t>
            </a:r>
            <a:r>
              <a:rPr lang="ru-RU" b="1" dirty="0" err="1" smtClean="0">
                <a:solidFill>
                  <a:srgbClr val="7030A0"/>
                </a:solidFill>
              </a:rPr>
              <a:t>німецької</a:t>
            </a:r>
            <a:r>
              <a:rPr lang="ru-RU" b="1" dirty="0" smtClean="0">
                <a:solidFill>
                  <a:srgbClr val="7030A0"/>
                </a:solidFill>
              </a:rPr>
              <a:t> імперії на </a:t>
            </a:r>
            <a:r>
              <a:rPr lang="ru-RU" b="1" dirty="0" err="1" smtClean="0">
                <a:solidFill>
                  <a:srgbClr val="7030A0"/>
                </a:solidFill>
              </a:rPr>
              <a:t>міжнародній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арені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свідчили</a:t>
            </a:r>
            <a:r>
              <a:rPr lang="ru-RU" b="1" dirty="0" smtClean="0">
                <a:solidFill>
                  <a:srgbClr val="7030A0"/>
                </a:solidFill>
              </a:rPr>
              <a:t> про те, що </a:t>
            </a:r>
            <a:r>
              <a:rPr lang="ru-RU" b="1" dirty="0" err="1" smtClean="0">
                <a:solidFill>
                  <a:srgbClr val="7030A0"/>
                </a:solidFill>
              </a:rPr>
              <a:t>з'явився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новий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хижак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який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із</a:t>
            </a:r>
            <a:r>
              <a:rPr lang="ru-RU" b="1" dirty="0" smtClean="0">
                <a:solidFill>
                  <a:srgbClr val="7030A0"/>
                </a:solidFill>
              </a:rPr>
              <a:t> самого початку </a:t>
            </a:r>
            <a:r>
              <a:rPr lang="ru-RU" b="1" dirty="0" err="1" smtClean="0">
                <a:solidFill>
                  <a:srgbClr val="7030A0"/>
                </a:solidFill>
              </a:rPr>
              <a:t>претендує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якщо</a:t>
            </a:r>
            <a:r>
              <a:rPr lang="ru-RU" b="1" dirty="0" smtClean="0">
                <a:solidFill>
                  <a:srgbClr val="7030A0"/>
                </a:solidFill>
              </a:rPr>
              <a:t> не на </a:t>
            </a:r>
            <a:r>
              <a:rPr lang="ru-RU" b="1" dirty="0" err="1" smtClean="0">
                <a:solidFill>
                  <a:srgbClr val="7030A0"/>
                </a:solidFill>
              </a:rPr>
              <a:t>світове</a:t>
            </a:r>
            <a:r>
              <a:rPr lang="ru-RU" b="1" dirty="0" smtClean="0">
                <a:solidFill>
                  <a:srgbClr val="7030A0"/>
                </a:solidFill>
              </a:rPr>
              <a:t>, то на </a:t>
            </a:r>
            <a:r>
              <a:rPr lang="ru-RU" b="1" dirty="0" err="1" smtClean="0">
                <a:solidFill>
                  <a:srgbClr val="7030A0"/>
                </a:solidFill>
              </a:rPr>
              <a:t>загальноєвропейське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панування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err="1" smtClean="0">
                <a:solidFill>
                  <a:srgbClr val="7030A0"/>
                </a:solidFill>
              </a:rPr>
              <a:t>Після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розгрому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Франції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Німеччина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виявилася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найсильнішій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військової</a:t>
            </a:r>
            <a:r>
              <a:rPr lang="ru-RU" b="1" dirty="0" smtClean="0">
                <a:solidFill>
                  <a:srgbClr val="7030A0"/>
                </a:solidFill>
              </a:rPr>
              <a:t> державою в </a:t>
            </a:r>
            <a:r>
              <a:rPr lang="ru-RU" b="1" dirty="0" err="1" smtClean="0">
                <a:solidFill>
                  <a:srgbClr val="7030A0"/>
                </a:solidFill>
              </a:rPr>
              <a:t>Західній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Європі</a:t>
            </a:r>
            <a:r>
              <a:rPr lang="ru-RU" b="1" dirty="0" smtClean="0">
                <a:solidFill>
                  <a:srgbClr val="7030A0"/>
                </a:solidFill>
              </a:rPr>
              <a:t>. При </a:t>
            </a:r>
            <a:r>
              <a:rPr lang="ru-RU" b="1" dirty="0" err="1" smtClean="0">
                <a:solidFill>
                  <a:srgbClr val="7030A0"/>
                </a:solidFill>
              </a:rPr>
              <a:t>цьому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закінчення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франко-прусський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війни</a:t>
            </a:r>
            <a:r>
              <a:rPr lang="ru-RU" b="1" dirty="0" smtClean="0">
                <a:solidFill>
                  <a:srgbClr val="7030A0"/>
                </a:solidFill>
              </a:rPr>
              <a:t> не </a:t>
            </a:r>
            <a:r>
              <a:rPr lang="ru-RU" b="1" dirty="0" err="1" smtClean="0">
                <a:solidFill>
                  <a:srgbClr val="7030A0"/>
                </a:solidFill>
              </a:rPr>
              <a:t>тільки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призвело</a:t>
            </a:r>
            <a:r>
              <a:rPr lang="ru-RU" b="1" dirty="0" smtClean="0">
                <a:solidFill>
                  <a:srgbClr val="7030A0"/>
                </a:solidFill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</a:rPr>
              <a:t>зменшення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німецької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армії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ослаблення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міжнародної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напруги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але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навпаки</a:t>
            </a:r>
            <a:r>
              <a:rPr lang="ru-RU" b="1" dirty="0" smtClean="0">
                <a:solidFill>
                  <a:srgbClr val="7030A0"/>
                </a:solidFill>
              </a:rPr>
              <a:t>, послужило </a:t>
            </a:r>
            <a:r>
              <a:rPr lang="ru-RU" b="1" dirty="0" err="1" smtClean="0">
                <a:solidFill>
                  <a:srgbClr val="7030A0"/>
                </a:solidFill>
              </a:rPr>
              <a:t>вихідним</a:t>
            </a:r>
            <a:r>
              <a:rPr lang="ru-RU" b="1" dirty="0" smtClean="0">
                <a:solidFill>
                  <a:srgbClr val="7030A0"/>
                </a:solidFill>
              </a:rPr>
              <a:t> пунктом гонки </a:t>
            </a:r>
            <a:r>
              <a:rPr lang="ru-RU" b="1" dirty="0" err="1" smtClean="0">
                <a:solidFill>
                  <a:srgbClr val="7030A0"/>
                </a:solidFill>
              </a:rPr>
              <a:t>озброєнь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насамперед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возз’єднаної</a:t>
            </a:r>
            <a:r>
              <a:rPr lang="ru-RU" b="1" dirty="0" smtClean="0">
                <a:solidFill>
                  <a:srgbClr val="7030A0"/>
                </a:solidFill>
              </a:rPr>
              <a:t> Німеччини, за </a:t>
            </a:r>
            <a:r>
              <a:rPr lang="ru-RU" b="1" dirty="0" err="1" smtClean="0">
                <a:solidFill>
                  <a:srgbClr val="7030A0"/>
                </a:solidFill>
              </a:rPr>
              <a:t>якою</a:t>
            </a:r>
            <a:r>
              <a:rPr lang="ru-RU" b="1" dirty="0" smtClean="0">
                <a:solidFill>
                  <a:srgbClr val="7030A0"/>
                </a:solidFill>
              </a:rPr>
              <a:t> неминуче </a:t>
            </a:r>
            <a:r>
              <a:rPr lang="ru-RU" b="1" dirty="0" err="1" smtClean="0">
                <a:solidFill>
                  <a:srgbClr val="7030A0"/>
                </a:solidFill>
              </a:rPr>
              <a:t>мали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інші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держави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якщо</a:t>
            </a:r>
            <a:r>
              <a:rPr lang="ru-RU" b="1" dirty="0" smtClean="0">
                <a:solidFill>
                  <a:srgbClr val="7030A0"/>
                </a:solidFill>
              </a:rPr>
              <a:t> вони не </a:t>
            </a:r>
            <a:r>
              <a:rPr lang="ru-RU" b="1" dirty="0" err="1" smtClean="0">
                <a:solidFill>
                  <a:srgbClr val="7030A0"/>
                </a:solidFill>
              </a:rPr>
              <a:t>хотіли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розділити</a:t>
            </a:r>
            <a:r>
              <a:rPr lang="ru-RU" b="1" dirty="0" smtClean="0">
                <a:solidFill>
                  <a:srgbClr val="7030A0"/>
                </a:solidFill>
              </a:rPr>
              <a:t> долю </a:t>
            </a:r>
            <a:r>
              <a:rPr lang="ru-RU" b="1" dirty="0" err="1" smtClean="0">
                <a:solidFill>
                  <a:srgbClr val="7030A0"/>
                </a:solidFill>
              </a:rPr>
              <a:t>Франції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бути </a:t>
            </a:r>
            <a:r>
              <a:rPr lang="ru-RU" b="1" dirty="0" err="1" smtClean="0">
                <a:solidFill>
                  <a:srgbClr val="7030A0"/>
                </a:solidFill>
              </a:rPr>
              <a:t>беззбройними</a:t>
            </a:r>
            <a:r>
              <a:rPr lang="ru-RU" b="1" dirty="0" smtClean="0">
                <a:solidFill>
                  <a:srgbClr val="7030A0"/>
                </a:solidFill>
              </a:rPr>
              <a:t> перед </a:t>
            </a:r>
            <a:r>
              <a:rPr lang="ru-RU" b="1" dirty="0" err="1" smtClean="0">
                <a:solidFill>
                  <a:srgbClr val="7030A0"/>
                </a:solidFill>
              </a:rPr>
              <a:t>обличчям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озброєної</a:t>
            </a:r>
            <a:r>
              <a:rPr lang="ru-RU" b="1" dirty="0" smtClean="0">
                <a:solidFill>
                  <a:srgbClr val="7030A0"/>
                </a:solidFill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</a:rPr>
              <a:t>зубів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німецької</a:t>
            </a:r>
            <a:r>
              <a:rPr lang="ru-RU" b="1" dirty="0" smtClean="0">
                <a:solidFill>
                  <a:srgbClr val="7030A0"/>
                </a:solidFill>
              </a:rPr>
              <a:t> імперії.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000528" cy="395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07157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rgbClr val="3107C9"/>
                </a:solidFill>
                <a:latin typeface="Comic Sans MS" pitchFamily="66" charset="0"/>
              </a:rPr>
              <a:t>Колоніальна політика Німецької імперії в 1871-1914 рр</a:t>
            </a:r>
            <a:r>
              <a:rPr lang="ru-RU" sz="3200" dirty="0" smtClean="0">
                <a:solidFill>
                  <a:srgbClr val="3107C9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3107C9"/>
              </a:solidFill>
              <a:latin typeface="Comic Sans MS" pitchFamily="66" charset="0"/>
            </a:endParaRPr>
          </a:p>
        </p:txBody>
      </p:sp>
      <p:sp>
        <p:nvSpPr>
          <p:cNvPr id="9" name="Содержимое 4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3500462" cy="407196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</a:rPr>
              <a:t>Протягом 70-х років Бісмарк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не думав про колоніальних захопленнях. Поворот намітився лише на самому початку 80-х років, коли він твердо став на шлях протекціонізму. Ще в лютому 1883 року Бісмарк запевняв англійський уряд, що Німецька імперія «зараз, як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раніше», далека «від усяких колоніальних домагань, </a:t>
            </a:r>
            <a:r>
              <a:rPr lang="ru-RU" dirty="0" err="1" smtClean="0">
                <a:solidFill>
                  <a:srgbClr val="92D050"/>
                </a:solidFill>
              </a:rPr>
              <a:t>і</a:t>
            </a:r>
            <a:r>
              <a:rPr lang="ru-RU" dirty="0" smtClean="0">
                <a:solidFill>
                  <a:srgbClr val="92D050"/>
                </a:solidFill>
              </a:rPr>
              <a:t> особливо від будь-якого втручання в існуючі британські інтереси»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386697" cy="4500594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Висновки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715304" cy="428388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Не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наважившись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відкритий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державний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переворот, Бісмарк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вважав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що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потрібно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згуртувати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сили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реакції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ширшої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тим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більше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що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економічну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кризу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депресія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що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спіткали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Німеччину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на початку 80-х років, могли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розмити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цю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основу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викликати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таку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перегрупування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партійно-політичних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сил, яка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підірвала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б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позиції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уряду. У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цих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умовах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рішучий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ривок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область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колоніальної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політики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придбання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великих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заморських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територій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мали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порушити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надії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середньої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дрібної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буржуазії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яка при браку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розуму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малій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фантазії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обмеженості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політичних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цілей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виявилася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падка до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ілюзій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особливо,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якщо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вони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насаджуються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згори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допомогою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розпалюваного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націоналізму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широких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економічних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обіцянок</a:t>
            </a:r>
            <a:r>
              <a:rPr lang="ru-RU" dirty="0" smtClean="0">
                <a:solidFill>
                  <a:srgbClr val="FF99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solidFill>
                <a:srgbClr val="FF99CC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914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Список використаної літератури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Ерусалимский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А.С. Бисмарк. Дипломатия и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милитаризм.-М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., 1968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Бисмарк О. Вильгельм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II: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Воспоминания и мысли/ Отто Бисмарк,; Отто Бисмарк; Пер. с нем. А.Н. Карасика;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Предисл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 М. Павловича. -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М.;СПб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.: Госиздат, 1923. -174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с.Посібники</a:t>
            </a:r>
            <a:endParaRPr lang="ru-RU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Галкин И.С.Создание Германской империи, 1815-1871 гг./ Илья Галкин,. -М.: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Высш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шк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., 1986. -173,[2] с.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Стельмах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С.П.Всесвітня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Новий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період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(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кінець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XVIII -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початок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XX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ст.). -К.: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Академія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, 1998. -293 с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Всесвітня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: Нова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(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кінець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Х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VIII - 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початок ХХ ст.) -К.: А.С.К., 2000. -334, [1] с. 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Даниленко В.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М.Всесвітня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Хронологія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основних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подій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. -К.: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Либідь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, 1997. -261,[2] с. </a:t>
            </a:r>
          </a:p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Всесвітня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історія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Навчальний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посібник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/ Б.М. Гончар, М. Ю.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Козицький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, В. М.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Мордвінцев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, А. Г. Слюсаренко,. -К.: </a:t>
            </a:r>
            <a:r>
              <a:rPr lang="ru-RU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Знання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, 2002. -565 с.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605</TotalTime>
  <Words>662</Words>
  <Application>Microsoft Office PowerPoint</Application>
  <PresentationFormat>Экран (4:3)</PresentationFormat>
  <Paragraphs>27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Слайд 1</vt:lpstr>
      <vt:lpstr>Слайд 2</vt:lpstr>
      <vt:lpstr>ВСТУП</vt:lpstr>
      <vt:lpstr>Отто фон Бісмарк</vt:lpstr>
      <vt:lpstr>Процес мілітаризації Германії у 70-90-х рр. ХІХ ст.</vt:lpstr>
      <vt:lpstr>Колоніальна політика Німецької імперії в 1871-1914 рр.</vt:lpstr>
      <vt:lpstr>Висновки</vt:lpstr>
      <vt:lpstr>Список використаної літератури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Q</cp:lastModifiedBy>
  <cp:revision>62</cp:revision>
  <dcterms:created xsi:type="dcterms:W3CDTF">2011-11-20T15:26:37Z</dcterms:created>
  <dcterms:modified xsi:type="dcterms:W3CDTF">2012-02-16T18:48:43Z</dcterms:modified>
</cp:coreProperties>
</file>