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BB48DB-497B-4CDF-9C7C-0D6757459BFC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5E5C16-244A-43A1-B7BE-B933B2BD77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7_%D0%B2%D0%B5%D1%80%D0%B5%D1%81%D0%BD%D1%8F" TargetMode="External"/><Relationship Id="rId7" Type="http://schemas.openxmlformats.org/officeDocument/2006/relationships/hyperlink" Target="http://uk.wikipedia.org/wiki/16_%D0%BA%D0%B2%D1%96%D1%82%D0%BD%D1%8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1%D1%83%D1%80%D0%B3%D1%83%D0%BD%D0%B4%D1%96%D1%8F" TargetMode="External"/><Relationship Id="rId5" Type="http://schemas.openxmlformats.org/officeDocument/2006/relationships/hyperlink" Target="http://uk.wikipedia.org/wiki/%D0%9C%D0%BE%D0%BD%D0%B1%D0%B0%D1%80" TargetMode="External"/><Relationship Id="rId4" Type="http://schemas.openxmlformats.org/officeDocument/2006/relationships/hyperlink" Target="http://uk.wikipedia.org/wiki/170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1%81%D0%B2%D1%96%D1%82%D0%BD%D0%B8%D1%86%D1%82%D0%B2%D0%B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uk.wikipedia.org/wiki/%D0%95%D0%BD%D1%86%D0%B8%D0%BA%D0%BB%D0%BE%D0%BF%D0%B5%D0%B4%D1%96%D1%8F,_%D0%B0%D0%B1%D0%BE_%D0%A2%D0%BB%D1%83%D0%BC%D0%B0%D1%87%D0%BD%D0%B8%D0%B9_%D1%81%D0%BB%D0%BE%D0%B2%D0%BD%D0%B8%D0%BA_%D0%BD%D0%B0%D1%83%D0%BA%D0%B8,_%D0%BC%D0%B8%D1%81%D1%82%D0%B5%D1%86%D1%82%D0%B2%D0%B0_%D0%B9_%D1%80%D0%B5%D0%BC%D0%B5%D1%81%D0%B5%D0%BB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D%D1%86%D1%96%D1%8F" TargetMode="External"/><Relationship Id="rId3" Type="http://schemas.openxmlformats.org/officeDocument/2006/relationships/hyperlink" Target="http://uk.wikipedia.org/wiki/16_%D0%BB%D0%B8%D1%81%D1%82%D0%BE%D0%BF%D0%B0%D0%B4%D0%B0" TargetMode="External"/><Relationship Id="rId7" Type="http://schemas.openxmlformats.org/officeDocument/2006/relationships/hyperlink" Target="http://uk.wikipedia.org/wiki/178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29_%D0%B6%D0%BE%D0%B2%D1%82%D0%BD%D1%8F" TargetMode="External"/><Relationship Id="rId5" Type="http://schemas.openxmlformats.org/officeDocument/2006/relationships/hyperlink" Target="http://uk.wikipedia.org/wiki/%D0%9F%D0%B0%D1%80%D0%B8%D0%B6" TargetMode="External"/><Relationship Id="rId10" Type="http://schemas.openxmlformats.org/officeDocument/2006/relationships/hyperlink" Target="http://uk.wikipedia.org/wiki/%D0%9C%D0%B0%D1%82%D0%B5%D0%BC%D0%B0%D1%82%D0%B8%D0%BA" TargetMode="External"/><Relationship Id="rId4" Type="http://schemas.openxmlformats.org/officeDocument/2006/relationships/hyperlink" Target="http://uk.wikipedia.org/wiki/1717" TargetMode="External"/><Relationship Id="rId9" Type="http://schemas.openxmlformats.org/officeDocument/2006/relationships/hyperlink" Target="http://uk.wikipedia.org/wiki/%D0%A4%D1%96%D0%B7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24936" cy="1584176"/>
          </a:xfrm>
        </p:spPr>
        <p:txBody>
          <a:bodyPr/>
          <a:lstStyle/>
          <a:p>
            <a:r>
              <a:rPr lang="uk-UA" dirty="0" smtClean="0"/>
              <a:t>Доба Просвітництва у Франції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36" y="1972559"/>
            <a:ext cx="7294729" cy="45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"/>
            <a:ext cx="2833712" cy="685799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err="1"/>
              <a:t>Значну</a:t>
            </a:r>
            <a:r>
              <a:rPr lang="ru-RU" i="1" dirty="0"/>
              <a:t> роль у </a:t>
            </a:r>
            <a:r>
              <a:rPr lang="ru-RU" i="1" dirty="0" err="1"/>
              <a:t>формуванні</a:t>
            </a:r>
            <a:r>
              <a:rPr lang="ru-RU" i="1" dirty="0"/>
              <a:t> нового </a:t>
            </a:r>
            <a:r>
              <a:rPr lang="ru-RU" i="1" dirty="0" err="1"/>
              <a:t>мислення</a:t>
            </a:r>
            <a:r>
              <a:rPr lang="ru-RU" i="1" dirty="0"/>
              <a:t> </a:t>
            </a:r>
            <a:r>
              <a:rPr lang="ru-RU" i="1" dirty="0" err="1"/>
              <a:t>відіграла</a:t>
            </a:r>
            <a:r>
              <a:rPr lang="ru-RU" i="1" dirty="0"/>
              <a:t> </a:t>
            </a:r>
            <a:r>
              <a:rPr lang="ru-RU" i="1" dirty="0" err="1"/>
              <a:t>революція</a:t>
            </a:r>
            <a:r>
              <a:rPr lang="ru-RU" i="1" dirty="0"/>
              <a:t> в </a:t>
            </a:r>
            <a:r>
              <a:rPr lang="ru-RU" i="1" dirty="0" err="1"/>
              <a:t>розумі</a:t>
            </a:r>
            <a:r>
              <a:rPr lang="ru-RU" i="1" dirty="0"/>
              <a:t> людей. На </a:t>
            </a:r>
            <a:r>
              <a:rPr lang="ru-RU" i="1" dirty="0" err="1"/>
              <a:t>зміну</a:t>
            </a:r>
            <a:r>
              <a:rPr lang="ru-RU" i="1" dirty="0"/>
              <a:t> </a:t>
            </a:r>
            <a:r>
              <a:rPr lang="ru-RU" i="1" dirty="0" err="1"/>
              <a:t>середньовічному</a:t>
            </a:r>
            <a:r>
              <a:rPr lang="ru-RU" i="1" dirty="0"/>
              <a:t> </a:t>
            </a:r>
            <a:r>
              <a:rPr lang="ru-RU" i="1" dirty="0" err="1"/>
              <a:t>світогляду</a:t>
            </a:r>
            <a:r>
              <a:rPr lang="ru-RU" i="1" dirty="0"/>
              <a:t> з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вірою</a:t>
            </a:r>
            <a:r>
              <a:rPr lang="ru-RU" i="1" dirty="0"/>
              <a:t> у </a:t>
            </a:r>
            <a:r>
              <a:rPr lang="ru-RU" i="1" dirty="0" err="1"/>
              <a:t>божественні</a:t>
            </a:r>
            <a:r>
              <a:rPr lang="ru-RU" i="1" dirty="0"/>
              <a:t> права монарха і </a:t>
            </a:r>
            <a:r>
              <a:rPr lang="ru-RU" i="1" dirty="0" err="1"/>
              <a:t>назавжди</a:t>
            </a:r>
            <a:r>
              <a:rPr lang="ru-RU" i="1" dirty="0"/>
              <a:t> </a:t>
            </a:r>
            <a:r>
              <a:rPr lang="ru-RU" i="1" dirty="0" err="1"/>
              <a:t>встановлений</a:t>
            </a:r>
            <a:r>
              <a:rPr lang="ru-RU" i="1" dirty="0"/>
              <a:t> </a:t>
            </a:r>
            <a:r>
              <a:rPr lang="ru-RU" i="1" dirty="0" err="1"/>
              <a:t>суспільний</a:t>
            </a:r>
            <a:r>
              <a:rPr lang="ru-RU" i="1" dirty="0"/>
              <a:t> </a:t>
            </a:r>
            <a:r>
              <a:rPr lang="ru-RU" i="1" dirty="0" err="1"/>
              <a:t>устрій</a:t>
            </a:r>
            <a:r>
              <a:rPr lang="ru-RU" i="1" dirty="0"/>
              <a:t> </a:t>
            </a:r>
            <a:r>
              <a:rPr lang="ru-RU" i="1" dirty="0" err="1"/>
              <a:t>прийшло</a:t>
            </a:r>
            <a:r>
              <a:rPr lang="ru-RU" i="1" dirty="0"/>
              <a:t> </a:t>
            </a:r>
            <a:r>
              <a:rPr lang="ru-RU" i="1" dirty="0" err="1"/>
              <a:t>нове</a:t>
            </a:r>
            <a:r>
              <a:rPr lang="ru-RU" i="1" dirty="0"/>
              <a:t> </a:t>
            </a:r>
            <a:r>
              <a:rPr lang="ru-RU" i="1" dirty="0" err="1"/>
              <a:t>світобачення</a:t>
            </a:r>
            <a:r>
              <a:rPr lang="ru-RU" i="1" dirty="0"/>
              <a:t>. </a:t>
            </a:r>
            <a:r>
              <a:rPr lang="en-US" i="1" dirty="0"/>
              <a:t>XVIII </a:t>
            </a:r>
            <a:r>
              <a:rPr lang="ru-RU" i="1" dirty="0" err="1"/>
              <a:t>століття</a:t>
            </a:r>
            <a:r>
              <a:rPr lang="ru-RU" i="1" dirty="0"/>
              <a:t> в </a:t>
            </a:r>
            <a:r>
              <a:rPr lang="ru-RU" i="1" dirty="0" err="1"/>
              <a:t>Європі</a:t>
            </a:r>
            <a:r>
              <a:rPr lang="ru-RU" i="1" dirty="0"/>
              <a:t> </a:t>
            </a:r>
            <a:r>
              <a:rPr lang="ru-RU" i="1" dirty="0" err="1"/>
              <a:t>прийнято</a:t>
            </a:r>
            <a:r>
              <a:rPr lang="ru-RU" i="1" dirty="0"/>
              <a:t> </a:t>
            </a:r>
            <a:r>
              <a:rPr lang="ru-RU" i="1" dirty="0" err="1"/>
              <a:t>називати</a:t>
            </a:r>
            <a:r>
              <a:rPr lang="ru-RU" i="1" dirty="0"/>
              <a:t> </a:t>
            </a:r>
            <a:r>
              <a:rPr lang="ru-RU" i="1" dirty="0" err="1"/>
              <a:t>добою</a:t>
            </a:r>
            <a:r>
              <a:rPr lang="ru-RU" i="1" dirty="0"/>
              <a:t> </a:t>
            </a:r>
            <a:r>
              <a:rPr lang="ru-RU" i="1" dirty="0" err="1"/>
              <a:t>Просвітництва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«</a:t>
            </a:r>
            <a:r>
              <a:rPr lang="ru-RU" i="1" dirty="0" err="1"/>
              <a:t>добою</a:t>
            </a:r>
            <a:r>
              <a:rPr lang="ru-RU" i="1" dirty="0"/>
              <a:t> </a:t>
            </a:r>
            <a:r>
              <a:rPr lang="ru-RU" i="1" dirty="0" err="1"/>
              <a:t>розуму</a:t>
            </a:r>
            <a:r>
              <a:rPr lang="ru-RU" i="1" dirty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12" y="989456"/>
            <a:ext cx="6310287" cy="48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1" y="0"/>
            <a:ext cx="4211959" cy="68579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час </a:t>
            </a:r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найрізноманітніших</a:t>
            </a:r>
            <a:r>
              <a:rPr lang="ru-RU" i="1" dirty="0"/>
              <a:t> </a:t>
            </a:r>
            <a:r>
              <a:rPr lang="ru-RU" i="1" dirty="0" err="1"/>
              <a:t>прошарків</a:t>
            </a:r>
            <a:r>
              <a:rPr lang="ru-RU" i="1" dirty="0"/>
              <a:t> </a:t>
            </a:r>
            <a:r>
              <a:rPr lang="ru-RU" i="1" dirty="0" err="1"/>
              <a:t>населення</a:t>
            </a:r>
            <a:r>
              <a:rPr lang="ru-RU" i="1" dirty="0"/>
              <a:t>, коли </a:t>
            </a:r>
            <a:r>
              <a:rPr lang="ru-RU" i="1" dirty="0" err="1"/>
              <a:t>звичні</a:t>
            </a:r>
            <a:r>
              <a:rPr lang="ru-RU" i="1" dirty="0"/>
              <a:t> </a:t>
            </a:r>
            <a:r>
              <a:rPr lang="ru-RU" i="1" dirty="0" err="1"/>
              <a:t>уявлення</a:t>
            </a:r>
            <a:r>
              <a:rPr lang="ru-RU" i="1" dirty="0"/>
              <a:t> про </a:t>
            </a:r>
            <a:r>
              <a:rPr lang="ru-RU" i="1" dirty="0" err="1"/>
              <a:t>оточуючий</a:t>
            </a:r>
            <a:r>
              <a:rPr lang="ru-RU" i="1" dirty="0"/>
              <a:t> </a:t>
            </a:r>
            <a:r>
              <a:rPr lang="ru-RU" i="1" dirty="0" err="1"/>
              <a:t>людину</a:t>
            </a:r>
            <a:r>
              <a:rPr lang="ru-RU" i="1" dirty="0"/>
              <a:t> </a:t>
            </a:r>
            <a:r>
              <a:rPr lang="ru-RU" i="1" dirty="0" err="1"/>
              <a:t>світ</a:t>
            </a:r>
            <a:r>
              <a:rPr lang="ru-RU" i="1" dirty="0"/>
              <a:t> </a:t>
            </a:r>
            <a:r>
              <a:rPr lang="ru-RU" i="1" dirty="0" err="1"/>
              <a:t>зазнавали</a:t>
            </a:r>
            <a:r>
              <a:rPr lang="ru-RU" i="1" dirty="0"/>
              <a:t> </a:t>
            </a:r>
            <a:r>
              <a:rPr lang="ru-RU" i="1" dirty="0" err="1"/>
              <a:t>докорінних</a:t>
            </a:r>
            <a:r>
              <a:rPr lang="ru-RU" i="1" dirty="0"/>
              <a:t> </a:t>
            </a:r>
            <a:r>
              <a:rPr lang="ru-RU" i="1" dirty="0" err="1"/>
              <a:t>змін</a:t>
            </a:r>
            <a:r>
              <a:rPr lang="ru-RU" i="1" dirty="0"/>
              <a:t>. </a:t>
            </a:r>
            <a:r>
              <a:rPr lang="ru-RU" i="1" dirty="0" err="1"/>
              <a:t>Філософія</a:t>
            </a:r>
            <a:r>
              <a:rPr lang="ru-RU" i="1" dirty="0"/>
              <a:t> </a:t>
            </a:r>
            <a:r>
              <a:rPr lang="ru-RU" i="1" dirty="0" err="1"/>
              <a:t>Просвітництва</a:t>
            </a:r>
            <a:r>
              <a:rPr lang="ru-RU" i="1" dirty="0"/>
              <a:t> </a:t>
            </a:r>
            <a:r>
              <a:rPr lang="ru-RU" i="1" dirty="0" err="1"/>
              <a:t>базувалася</a:t>
            </a:r>
            <a:r>
              <a:rPr lang="ru-RU" i="1" dirty="0"/>
              <a:t> на </a:t>
            </a:r>
            <a:r>
              <a:rPr lang="ru-RU" i="1" dirty="0" err="1"/>
              <a:t>безмежній</a:t>
            </a:r>
            <a:r>
              <a:rPr lang="ru-RU" i="1" dirty="0"/>
              <a:t> </a:t>
            </a:r>
            <a:r>
              <a:rPr lang="ru-RU" i="1" dirty="0" err="1"/>
              <a:t>вірі</a:t>
            </a:r>
            <a:r>
              <a:rPr lang="ru-RU" i="1" dirty="0"/>
              <a:t> в </a:t>
            </a:r>
            <a:r>
              <a:rPr lang="ru-RU" i="1" dirty="0" err="1"/>
              <a:t>могутність</a:t>
            </a:r>
            <a:r>
              <a:rPr lang="ru-RU" i="1" dirty="0"/>
              <a:t> </a:t>
            </a:r>
            <a:r>
              <a:rPr lang="ru-RU" i="1" dirty="0" err="1"/>
              <a:t>розуму</a:t>
            </a:r>
            <a:r>
              <a:rPr lang="ru-RU" i="1" dirty="0" smtClean="0"/>
              <a:t>, </a:t>
            </a:r>
            <a:r>
              <a:rPr lang="ru-RU" i="1" dirty="0"/>
              <a:t>в </a:t>
            </a:r>
            <a:r>
              <a:rPr lang="ru-RU" i="1" dirty="0" err="1"/>
              <a:t>можливості</a:t>
            </a:r>
            <a:r>
              <a:rPr lang="ru-RU" i="1" dirty="0"/>
              <a:t> </a:t>
            </a:r>
            <a:r>
              <a:rPr lang="ru-RU" i="1" dirty="0" err="1"/>
              <a:t>прогресу</a:t>
            </a:r>
            <a:r>
              <a:rPr lang="ru-RU" i="1" dirty="0"/>
              <a:t>, </a:t>
            </a:r>
            <a:r>
              <a:rPr lang="ru-RU" i="1" dirty="0" err="1"/>
              <a:t>ґрунтувалася</a:t>
            </a:r>
            <a:r>
              <a:rPr lang="ru-RU" i="1" dirty="0"/>
              <a:t> на </a:t>
            </a:r>
            <a:r>
              <a:rPr lang="ru-RU" i="1" dirty="0" err="1"/>
              <a:t>повазі</a:t>
            </a:r>
            <a:r>
              <a:rPr lang="ru-RU" i="1" dirty="0"/>
              <a:t> до науки і </a:t>
            </a:r>
            <a:r>
              <a:rPr lang="ru-RU" i="1" dirty="0" err="1"/>
              <a:t>жвавому</a:t>
            </a:r>
            <a:r>
              <a:rPr lang="ru-RU" i="1" dirty="0"/>
              <a:t> </a:t>
            </a:r>
            <a:r>
              <a:rPr lang="ru-RU" i="1" dirty="0" err="1"/>
              <a:t>інтересі</a:t>
            </a:r>
            <a:r>
              <a:rPr lang="ru-RU" i="1" dirty="0"/>
              <a:t> до </a:t>
            </a:r>
            <a:r>
              <a:rPr lang="ru-RU" i="1" dirty="0" err="1"/>
              <a:t>оточуючого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i="1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47330"/>
            <a:ext cx="4932040" cy="5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0"/>
            <a:ext cx="4648199" cy="68579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i="1" dirty="0"/>
              <a:t>У </a:t>
            </a:r>
            <a:r>
              <a:rPr lang="en-US" i="1" dirty="0"/>
              <a:t>XVIII </a:t>
            </a:r>
            <a:r>
              <a:rPr lang="ru-RU" i="1" dirty="0"/>
              <a:t>ст. у </a:t>
            </a:r>
            <a:r>
              <a:rPr lang="ru-RU" i="1" dirty="0" err="1"/>
              <a:t>Франції</a:t>
            </a:r>
            <a:r>
              <a:rPr lang="ru-RU" i="1" dirty="0"/>
              <a:t> </a:t>
            </a:r>
            <a:r>
              <a:rPr lang="ru-RU" i="1" dirty="0" err="1"/>
              <a:t>з'являються</a:t>
            </a:r>
            <a:r>
              <a:rPr lang="ru-RU" i="1" dirty="0"/>
              <a:t> </a:t>
            </a:r>
            <a:r>
              <a:rPr lang="ru-RU" i="1" dirty="0" err="1"/>
              <a:t>численні</a:t>
            </a:r>
            <a:r>
              <a:rPr lang="ru-RU" i="1" dirty="0"/>
              <a:t> словники з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галузей</a:t>
            </a:r>
            <a:r>
              <a:rPr lang="ru-RU" i="1" dirty="0"/>
              <a:t> науки (у 1750 р.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600), </a:t>
            </a:r>
            <a:r>
              <a:rPr lang="ru-RU" i="1" dirty="0" err="1"/>
              <a:t>багатотомні</a:t>
            </a:r>
            <a:r>
              <a:rPr lang="ru-RU" i="1" dirty="0"/>
              <a:t> </a:t>
            </a:r>
            <a:r>
              <a:rPr lang="ru-RU" i="1" dirty="0" err="1"/>
              <a:t>видання</a:t>
            </a:r>
            <a:r>
              <a:rPr lang="ru-RU" i="1" dirty="0"/>
              <a:t>: «</a:t>
            </a:r>
            <a:r>
              <a:rPr lang="ru-RU" i="1" dirty="0" err="1"/>
              <a:t>Природнича</a:t>
            </a:r>
            <a:r>
              <a:rPr lang="ru-RU" i="1" dirty="0"/>
              <a:t> </a:t>
            </a:r>
            <a:r>
              <a:rPr lang="ru-RU" i="1" dirty="0" err="1"/>
              <a:t>історія</a:t>
            </a:r>
            <a:r>
              <a:rPr lang="ru-RU" i="1" dirty="0"/>
              <a:t>» Бюффона, «</a:t>
            </a:r>
            <a:r>
              <a:rPr lang="ru-RU" i="1" dirty="0" err="1"/>
              <a:t>Енциклопедія</a:t>
            </a:r>
            <a:r>
              <a:rPr lang="ru-RU" i="1" dirty="0"/>
              <a:t> наук </a:t>
            </a:r>
            <a:r>
              <a:rPr lang="ru-RU" i="1" dirty="0" err="1"/>
              <a:t>мистецтв</a:t>
            </a:r>
            <a:r>
              <a:rPr lang="ru-RU" i="1" dirty="0"/>
              <a:t> і ремесел» </a:t>
            </a:r>
            <a:r>
              <a:rPr lang="ru-RU" i="1" dirty="0" err="1"/>
              <a:t>філософа</a:t>
            </a:r>
            <a:r>
              <a:rPr lang="ru-RU" i="1" dirty="0"/>
              <a:t> </a:t>
            </a:r>
            <a:r>
              <a:rPr lang="ru-RU" i="1" dirty="0" err="1"/>
              <a:t>Дідро</a:t>
            </a:r>
            <a:r>
              <a:rPr lang="ru-RU" i="1" dirty="0"/>
              <a:t> і </a:t>
            </a:r>
            <a:r>
              <a:rPr lang="ru-RU" i="1" dirty="0" smtClean="0"/>
              <a:t>математика </a:t>
            </a:r>
            <a:r>
              <a:rPr lang="ru-RU" i="1" dirty="0" err="1" smtClean="0"/>
              <a:t>Д'Аламбера</a:t>
            </a:r>
            <a:r>
              <a:rPr lang="ru-RU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250"/>
            <a:ext cx="4495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"/>
            <a:ext cx="3839462" cy="684630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i="1" dirty="0"/>
              <a:t>З </a:t>
            </a:r>
            <a:r>
              <a:rPr lang="ru-RU" i="1" dirty="0" err="1"/>
              <a:t>останньої</a:t>
            </a:r>
            <a:r>
              <a:rPr lang="ru-RU" i="1" dirty="0"/>
              <a:t> </a:t>
            </a:r>
            <a:r>
              <a:rPr lang="ru-RU" i="1" dirty="0" err="1"/>
              <a:t>французи</a:t>
            </a:r>
            <a:r>
              <a:rPr lang="ru-RU" i="1" dirty="0"/>
              <a:t> </a:t>
            </a:r>
            <a:r>
              <a:rPr lang="ru-RU" i="1" dirty="0" err="1"/>
              <a:t>дізнавалися</a:t>
            </a:r>
            <a:r>
              <a:rPr lang="ru-RU" i="1" dirty="0"/>
              <a:t> про </a:t>
            </a:r>
            <a:r>
              <a:rPr lang="ru-RU" i="1" dirty="0" err="1"/>
              <a:t>значення</a:t>
            </a:r>
            <a:r>
              <a:rPr lang="ru-RU" i="1" dirty="0"/>
              <a:t> </a:t>
            </a:r>
            <a:r>
              <a:rPr lang="ru-RU" i="1" dirty="0" err="1"/>
              <a:t>слів</a:t>
            </a:r>
            <a:r>
              <a:rPr lang="ru-RU" i="1" dirty="0"/>
              <a:t> «депутат», «</a:t>
            </a:r>
            <a:r>
              <a:rPr lang="ru-RU" i="1" dirty="0" err="1"/>
              <a:t>конституція</a:t>
            </a:r>
            <a:r>
              <a:rPr lang="ru-RU" i="1" dirty="0"/>
              <a:t>», «</a:t>
            </a:r>
            <a:r>
              <a:rPr lang="ru-RU" i="1" dirty="0" err="1"/>
              <a:t>деспотія</a:t>
            </a:r>
            <a:r>
              <a:rPr lang="ru-RU" i="1" dirty="0"/>
              <a:t>», «</a:t>
            </a:r>
            <a:r>
              <a:rPr lang="ru-RU" i="1" dirty="0" err="1"/>
              <a:t>привілеї</a:t>
            </a:r>
            <a:r>
              <a:rPr lang="ru-RU" i="1" dirty="0"/>
              <a:t>» та </a:t>
            </a:r>
            <a:r>
              <a:rPr lang="ru-RU" i="1" dirty="0" err="1"/>
              <a:t>ін</a:t>
            </a:r>
            <a:r>
              <a:rPr lang="ru-RU" i="1" dirty="0"/>
              <a:t>. </a:t>
            </a:r>
            <a:r>
              <a:rPr lang="ru-RU" i="1" dirty="0" err="1"/>
              <a:t>Видання</a:t>
            </a:r>
            <a:r>
              <a:rPr lang="ru-RU" i="1" dirty="0"/>
              <a:t> «</a:t>
            </a:r>
            <a:r>
              <a:rPr lang="ru-RU" i="1" dirty="0" err="1"/>
              <a:t>Енциклопедії</a:t>
            </a:r>
            <a:r>
              <a:rPr lang="ru-RU" i="1" dirty="0"/>
              <a:t>» то </a:t>
            </a:r>
            <a:r>
              <a:rPr lang="ru-RU" i="1" dirty="0" err="1"/>
              <a:t>дозволялося</a:t>
            </a:r>
            <a:r>
              <a:rPr lang="ru-RU" i="1" dirty="0"/>
              <a:t>, то </a:t>
            </a:r>
            <a:r>
              <a:rPr lang="ru-RU" i="1" dirty="0" err="1"/>
              <a:t>заборонялося</a:t>
            </a:r>
            <a:r>
              <a:rPr lang="ru-RU" i="1" dirty="0"/>
              <a:t>.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раніше</a:t>
            </a:r>
            <a:r>
              <a:rPr lang="ru-RU" i="1" dirty="0"/>
              <a:t> </a:t>
            </a:r>
            <a:r>
              <a:rPr lang="ru-RU" i="1" dirty="0" err="1"/>
              <a:t>бібліотеки</a:t>
            </a:r>
            <a:r>
              <a:rPr lang="ru-RU" i="1" dirty="0"/>
              <a:t> </a:t>
            </a:r>
            <a:r>
              <a:rPr lang="ru-RU" i="1" dirty="0" err="1"/>
              <a:t>мали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монастирі</a:t>
            </a:r>
            <a:r>
              <a:rPr lang="ru-RU" i="1" dirty="0"/>
              <a:t> й </a:t>
            </a:r>
            <a:r>
              <a:rPr lang="ru-RU" i="1" dirty="0" err="1"/>
              <a:t>аристократи</a:t>
            </a:r>
            <a:r>
              <a:rPr lang="ru-RU" i="1" dirty="0"/>
              <a:t>, то </a:t>
            </a:r>
            <a:r>
              <a:rPr lang="ru-RU" i="1" dirty="0" err="1"/>
              <a:t>тепер</a:t>
            </a:r>
            <a:r>
              <a:rPr lang="ru-RU" i="1" dirty="0"/>
              <a:t> - </a:t>
            </a:r>
            <a:r>
              <a:rPr lang="ru-RU" i="1" dirty="0" err="1"/>
              <a:t>письменники</a:t>
            </a:r>
            <a:r>
              <a:rPr lang="ru-RU" i="1" dirty="0"/>
              <a:t>, чиновники, </a:t>
            </a:r>
            <a:r>
              <a:rPr lang="ru-RU" i="1" dirty="0" err="1"/>
              <a:t>буржуазія</a:t>
            </a:r>
            <a:r>
              <a:rPr lang="ru-RU" i="1" dirty="0"/>
              <a:t> і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звичайні</a:t>
            </a:r>
            <a:r>
              <a:rPr lang="ru-RU" i="1" dirty="0"/>
              <a:t> </a:t>
            </a:r>
            <a:r>
              <a:rPr lang="ru-RU" i="1" dirty="0" err="1"/>
              <a:t>крамарі</a:t>
            </a:r>
            <a:r>
              <a:rPr lang="ru-RU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63" y="-11697"/>
            <a:ext cx="530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5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1"/>
            <a:ext cx="4109421" cy="1412775"/>
          </a:xfrm>
        </p:spPr>
        <p:txBody>
          <a:bodyPr/>
          <a:lstStyle/>
          <a:p>
            <a:pPr algn="ctr"/>
            <a:r>
              <a:rPr lang="uk-UA" b="1" dirty="0"/>
              <a:t>Жорж-Луї </a:t>
            </a:r>
            <a:r>
              <a:rPr lang="uk-UA" b="1" dirty="0" err="1"/>
              <a:t>Леклерк</a:t>
            </a:r>
            <a:r>
              <a:rPr lang="uk-UA" b="1" dirty="0"/>
              <a:t> де </a:t>
            </a:r>
            <a:r>
              <a:rPr lang="uk-UA" b="1" dirty="0" err="1"/>
              <a:t>Бюффон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696863"/>
            <a:ext cx="4116388" cy="52912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412776"/>
            <a:ext cx="4109421" cy="5445224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Жорж-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Луї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Леклерк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 Бюффон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400" i="1" dirty="0">
                <a:solidFill>
                  <a:schemeClr val="tx1"/>
                </a:solidFill>
                <a:hlinkClick r:id="rId3" tooltip="7 вересня"/>
              </a:rPr>
              <a:t>7 </a:t>
            </a:r>
            <a:r>
              <a:rPr lang="ru-RU" sz="2400" i="1" dirty="0" err="1">
                <a:solidFill>
                  <a:schemeClr val="tx1"/>
                </a:solidFill>
                <a:hlinkClick r:id="rId3" tooltip="7 вересня"/>
              </a:rPr>
              <a:t>вересня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  <a:hlinkClick r:id="rId4" tooltip="1707"/>
              </a:rPr>
              <a:t>1707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hlinkClick r:id="rId5" tooltip="Монбар"/>
              </a:rPr>
              <a:t>Монбар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hlinkClick r:id="rId6" tooltip="Бургундія"/>
              </a:rPr>
              <a:t>Бургундія</a:t>
            </a:r>
            <a:r>
              <a:rPr lang="ru-RU" sz="2400" i="1" dirty="0">
                <a:solidFill>
                  <a:schemeClr val="tx1"/>
                </a:solidFill>
              </a:rPr>
              <a:t> - 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16 </a:t>
            </a:r>
            <a:r>
              <a:rPr lang="ru-RU" sz="2400" i="1" dirty="0" err="1">
                <a:solidFill>
                  <a:schemeClr val="tx1"/>
                </a:solidFill>
                <a:hlinkClick r:id="rId7" tooltip="16 квітня"/>
              </a:rPr>
              <a:t>квітня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1788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, 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Париж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) - </a:t>
            </a:r>
            <a:r>
              <a:rPr lang="ru-RU" sz="2400" i="1" dirty="0" err="1">
                <a:solidFill>
                  <a:schemeClr val="tx1"/>
                </a:solidFill>
                <a:hlinkClick r:id="rId7" tooltip="16 квітня"/>
              </a:rPr>
              <a:t>французький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натураліст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,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біолог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, математик, геолог,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письменник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і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перекладач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XVIII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століття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.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Основна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праця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Бюффона - «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Природнича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історія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» в 36 томах.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Висловив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ідею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про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єдність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рослинного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і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тваринного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світу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. Автор так </a:t>
            </a:r>
            <a:r>
              <a:rPr lang="ru-RU" sz="2400" i="1" u="sng" dirty="0" err="1">
                <a:solidFill>
                  <a:schemeClr val="tx1"/>
                </a:solidFill>
                <a:hlinkClick r:id="rId7" tooltip="16 квітня"/>
              </a:rPr>
              <a:t>званої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hlinkClick r:id="rId7" tooltip="16 квітня"/>
              </a:rPr>
              <a:t>задачі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 Бюффона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. Член </a:t>
            </a:r>
            <a:r>
              <a:rPr lang="ru-RU" sz="2400" i="1" dirty="0" err="1">
                <a:solidFill>
                  <a:schemeClr val="tx1"/>
                </a:solidFill>
                <a:hlinkClick r:id="rId7" tooltip="16 квітня"/>
              </a:rPr>
              <a:t>Паризької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hlinkClick r:id="rId7" tooltip="16 квітня"/>
              </a:rPr>
              <a:t>академії</a:t>
            </a:r>
            <a:r>
              <a:rPr lang="ru-RU" sz="2400" i="1" dirty="0">
                <a:solidFill>
                  <a:schemeClr val="tx1"/>
                </a:solidFill>
                <a:hlinkClick r:id="rId7" tooltip="16 квітня"/>
              </a:rPr>
              <a:t> наук</a:t>
            </a:r>
            <a:r>
              <a:rPr lang="ru-RU" sz="2400" i="1" u="sng" dirty="0">
                <a:solidFill>
                  <a:schemeClr val="tx1"/>
                </a:solidFill>
                <a:hlinkClick r:id="rId7" tooltip="16 квітня"/>
              </a:rPr>
              <a:t>. </a:t>
            </a:r>
            <a:endParaRPr lang="ru-RU" sz="24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5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548681"/>
            <a:ext cx="3422483" cy="1800199"/>
          </a:xfrm>
        </p:spPr>
        <p:txBody>
          <a:bodyPr/>
          <a:lstStyle/>
          <a:p>
            <a:pPr algn="ctr"/>
            <a:r>
              <a:rPr lang="uk-UA" b="1" dirty="0" err="1"/>
              <a:t>Дені</a:t>
            </a:r>
            <a:r>
              <a:rPr lang="uk-UA" b="1" dirty="0"/>
              <a:t> Дідро</a:t>
            </a:r>
            <a:br>
              <a:rPr lang="uk-UA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598223"/>
            <a:ext cx="4116388" cy="54885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276872"/>
            <a:ext cx="3411725" cy="3844229"/>
          </a:xfrm>
        </p:spPr>
        <p:txBody>
          <a:bodyPr anchor="ctr"/>
          <a:lstStyle/>
          <a:p>
            <a:pPr algn="ctr"/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Дені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Дідро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(1713 — 1784) —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французький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філософ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письменник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епохи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hlinkClick r:id="rId3" tooltip="w:Просвітництво"/>
              </a:rPr>
              <a:t>Просвітництва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Один з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авторів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праці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«</a:t>
            </a:r>
            <a:r>
              <a:rPr lang="ru-RU" sz="2400" i="1" dirty="0" err="1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Енциклопедія</a:t>
            </a:r>
            <a:r>
              <a:rPr lang="ru-RU" sz="2400" i="1" dirty="0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або</a:t>
            </a:r>
            <a:r>
              <a:rPr lang="ru-RU" sz="2400" i="1" dirty="0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Тлумачний</a:t>
            </a:r>
            <a:r>
              <a:rPr lang="ru-RU" sz="2400" i="1" dirty="0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 словник науки, </a:t>
            </a:r>
            <a:r>
              <a:rPr lang="ru-RU" sz="2400" i="1" dirty="0" err="1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мистецтва</a:t>
            </a:r>
            <a:r>
              <a:rPr lang="ru-RU" sz="2400" i="1" dirty="0">
                <a:solidFill>
                  <a:schemeClr val="tx1"/>
                </a:solidFill>
                <a:hlinkClick r:id="rId4" tooltip="w:Енциклопедія, або Тлумачний словник науки, мистецтва й ремесел"/>
              </a:rPr>
              <a:t> й ремесел»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80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764704"/>
            <a:ext cx="3422483" cy="2016224"/>
          </a:xfrm>
        </p:spPr>
        <p:txBody>
          <a:bodyPr/>
          <a:lstStyle/>
          <a:p>
            <a:pPr algn="ctr"/>
            <a:r>
              <a:rPr lang="uk-UA" b="1" dirty="0"/>
              <a:t>Жан </a:t>
            </a:r>
            <a:r>
              <a:rPr lang="uk-UA" b="1" dirty="0" err="1"/>
              <a:t>Лерон</a:t>
            </a:r>
            <a:r>
              <a:rPr lang="uk-UA" b="1" dirty="0"/>
              <a:t> д'Аламбер</a:t>
            </a:r>
            <a:br>
              <a:rPr lang="uk-UA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769739"/>
            <a:ext cx="4116388" cy="51454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420888"/>
            <a:ext cx="3411725" cy="3700213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Жан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Рон</a:t>
            </a:r>
            <a:r>
              <a:rPr lang="ru-RU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д'Аламбер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400" i="1" dirty="0">
                <a:hlinkClick r:id="rId3" tooltip="16 листопада"/>
              </a:rPr>
              <a:t>16 листопада</a:t>
            </a:r>
            <a:r>
              <a:rPr lang="ru-RU" sz="2400" i="1" dirty="0"/>
              <a:t> </a:t>
            </a:r>
            <a:r>
              <a:rPr lang="ru-RU" sz="2400" i="1" dirty="0">
                <a:hlinkClick r:id="rId4" tooltip="1717"/>
              </a:rPr>
              <a:t>1717</a:t>
            </a:r>
            <a:r>
              <a:rPr lang="ru-RU" sz="2400" i="1" dirty="0"/>
              <a:t>, </a:t>
            </a:r>
            <a:r>
              <a:rPr lang="ru-RU" sz="2400" i="1" dirty="0">
                <a:hlinkClick r:id="rId5" tooltip="Париж"/>
              </a:rPr>
              <a:t>Париж</a:t>
            </a:r>
            <a:r>
              <a:rPr lang="ru-RU" sz="2400" i="1" dirty="0"/>
              <a:t> — </a:t>
            </a:r>
            <a:r>
              <a:rPr lang="ru-RU" sz="2400" i="1" dirty="0">
                <a:hlinkClick r:id="rId6" tooltip="29 жовтня"/>
              </a:rPr>
              <a:t>29 </a:t>
            </a:r>
            <a:r>
              <a:rPr lang="ru-RU" sz="2400" i="1" dirty="0" err="1">
                <a:hlinkClick r:id="rId6" tooltip="29 жовтня"/>
              </a:rPr>
              <a:t>жовтня</a:t>
            </a:r>
            <a:r>
              <a:rPr lang="ru-RU" sz="2400" i="1" dirty="0"/>
              <a:t> </a:t>
            </a:r>
            <a:r>
              <a:rPr lang="ru-RU" sz="2400" i="1" dirty="0">
                <a:hlinkClick r:id="rId7" tooltip="1783"/>
              </a:rPr>
              <a:t>1783</a:t>
            </a:r>
            <a:r>
              <a:rPr lang="ru-RU" sz="2400" i="1" dirty="0"/>
              <a:t>, </a:t>
            </a:r>
            <a:r>
              <a:rPr lang="ru-RU" sz="2400" i="1" dirty="0">
                <a:hlinkClick r:id="rId5" tooltip="Париж"/>
              </a:rPr>
              <a:t>Париж</a:t>
            </a:r>
            <a:r>
              <a:rPr lang="ru-RU" sz="2400" i="1" dirty="0"/>
              <a:t>) — </a:t>
            </a:r>
            <a:r>
              <a:rPr lang="ru-RU" sz="2400" i="1" dirty="0" err="1">
                <a:hlinkClick r:id="rId8" tooltip="Франція"/>
              </a:rPr>
              <a:t>французький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філософ-енциклопедист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i="1" dirty="0" err="1">
                <a:hlinkClick r:id="rId9" tooltip="Фізик"/>
              </a:rPr>
              <a:t>фізик</a:t>
            </a:r>
            <a:r>
              <a:rPr lang="ru-RU" sz="2400" i="1" dirty="0"/>
              <a:t>, </a:t>
            </a:r>
            <a:r>
              <a:rPr lang="ru-RU" sz="2400" i="1" dirty="0">
                <a:hlinkClick r:id="rId10" tooltip="Математик"/>
              </a:rPr>
              <a:t>математик</a:t>
            </a:r>
            <a:r>
              <a:rPr lang="ru-RU" sz="2400" i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29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314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Доба Просвітництва у Франції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Жорж-Луї Леклерк де Бюффон</vt:lpstr>
      <vt:lpstr>Дені Дідро </vt:lpstr>
      <vt:lpstr>Жан Лерон д'Аламбер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 Просвітництва у Франції</dc:title>
  <dc:creator>Sasha</dc:creator>
  <cp:lastModifiedBy>Sasha</cp:lastModifiedBy>
  <cp:revision>4</cp:revision>
  <dcterms:created xsi:type="dcterms:W3CDTF">2013-10-20T12:40:58Z</dcterms:created>
  <dcterms:modified xsi:type="dcterms:W3CDTF">2013-10-20T13:14:20Z</dcterms:modified>
</cp:coreProperties>
</file>