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5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1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047FB4-AA57-4BF0-9AE8-E3966D129A8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E6A35-17B3-4E13-B031-47513BFFC9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Особливості шляхів історичного розвитку країн Прибалтики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5"/>
            <a:ext cx="49227" cy="226763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188640"/>
            <a:ext cx="2617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Литва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099992"/>
            <a:ext cx="5893791" cy="49590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479629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1268760"/>
            <a:ext cx="253635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uk-UA" sz="20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uk-UA" sz="1600" cap="all" spc="0" dirty="0" smtClean="0">
              <a:ln/>
              <a:effectLst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7686" y="1951673"/>
            <a:ext cx="280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Устрій</a:t>
            </a:r>
            <a:r>
              <a:rPr lang="ru-RU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Країни</a:t>
            </a:r>
            <a:r>
              <a:rPr lang="ru-RU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після </a:t>
            </a:r>
            <a:r>
              <a:rPr lang="ru-RU" sz="20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виходу</a:t>
            </a:r>
            <a:r>
              <a:rPr lang="ru-RU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СРСР</a:t>
            </a:r>
            <a:r>
              <a:rPr lang="ru-RU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000" dirty="0" smtClean="0">
              <a:solidFill>
                <a:schemeClr val="accent1"/>
              </a:solidFill>
            </a:endParaRPr>
          </a:p>
          <a:p>
            <a:r>
              <a:rPr lang="uk-UA" sz="2000" dirty="0">
                <a:solidFill>
                  <a:schemeClr val="accent1"/>
                </a:solidFill>
              </a:rPr>
              <a:t> </a:t>
            </a:r>
            <a:r>
              <a:rPr lang="uk-UA" sz="2000" dirty="0" smtClean="0">
                <a:solidFill>
                  <a:schemeClr val="accent1"/>
                </a:solidFill>
              </a:rPr>
              <a:t>   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парламентська </a:t>
            </a:r>
          </a:p>
          <a:p>
            <a:r>
              <a:rPr lang="uk-UA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республіка</a:t>
            </a:r>
          </a:p>
          <a:p>
            <a:r>
              <a:rPr lang="uk-UA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Столиця: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Вільнюс</a:t>
            </a:r>
            <a:endParaRPr lang="ru-RU" sz="20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280548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7248" cy="1140736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Звільнення від СРСР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Литва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зробила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перший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крок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руйнування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СРСР. У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жовтні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1988 р.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відбувся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установчий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з'їзд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Литовського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руху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перебудову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("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Саюдіс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").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невдовзі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гасла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підтримки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перебудови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відкинені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з лютого 1989 р. "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Саюдіс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взяв курс на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здобуття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Литвою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незалежності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Активізувала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Ліга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Литви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антикомуністична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виникла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1978 р.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повністю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втратити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підтримку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республіці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Комуністична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партія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Литви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вийшла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складу КПРС.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нечувана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оскільки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монолітна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природа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партії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водночас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гарантувала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монополію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уособлювала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єдину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реальну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силу, яка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утримувала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єдність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Радянського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Союзу. Тому М.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Горбачов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вирішив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боротися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допустити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того, що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допустив у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Східній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приїхав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Вільнюса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три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телебаченню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в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публічних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виступах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переконував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тому, що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Литві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життєво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залишитися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СРСР.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Відповіддю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йому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масовий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мітинг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куточків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республіки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прибуло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понад 250 тис.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протестантів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березні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1990 р. перемогли на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виборах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Верховної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Ради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прибічники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незалежності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Головою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Верховної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Ради — Сейму — став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лідер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Саюдіса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11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Акт про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відновлення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незалежності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Литовської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Литовської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Республіки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незалежність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проголошена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лютого 1918р.,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день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нині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вважають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днем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відродження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Литовської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xmlns="" val="3501210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Реформи Литви: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Курс лідера «</a:t>
            </a:r>
            <a:r>
              <a:rPr lang="uk-UA" sz="2000" dirty="0" err="1" smtClean="0"/>
              <a:t>Саюдіса</a:t>
            </a:r>
            <a:r>
              <a:rPr lang="uk-UA" sz="2000" dirty="0" smtClean="0"/>
              <a:t>» </a:t>
            </a:r>
            <a:r>
              <a:rPr lang="ru-RU" sz="2000" dirty="0" smtClean="0"/>
              <a:t> </a:t>
            </a:r>
            <a:r>
              <a:rPr lang="ru-RU" sz="2000" dirty="0" err="1"/>
              <a:t>полягав</a:t>
            </a:r>
            <a:r>
              <a:rPr lang="ru-RU" sz="2000" dirty="0"/>
              <a:t> у </a:t>
            </a:r>
            <a:r>
              <a:rPr lang="ru-RU" sz="2000" dirty="0" err="1"/>
              <a:t>здійсненні</a:t>
            </a:r>
            <a:r>
              <a:rPr lang="ru-RU" sz="2000" dirty="0"/>
              <a:t> реформ </a:t>
            </a:r>
            <a:r>
              <a:rPr lang="ru-RU" sz="2000" dirty="0" err="1"/>
              <a:t>повільно</a:t>
            </a:r>
            <a:r>
              <a:rPr lang="ru-RU" sz="2000" dirty="0"/>
              <a:t> та </a:t>
            </a:r>
            <a:r>
              <a:rPr lang="ru-RU" sz="2000" dirty="0" err="1"/>
              <a:t>поетапно</a:t>
            </a:r>
            <a:r>
              <a:rPr lang="ru-RU" sz="2000" dirty="0"/>
              <a:t>. </a:t>
            </a:r>
            <a:r>
              <a:rPr lang="ru-RU" sz="2000" dirty="0" err="1"/>
              <a:t>Така</a:t>
            </a:r>
            <a:r>
              <a:rPr lang="ru-RU" sz="2000" dirty="0"/>
              <a:t> </a:t>
            </a:r>
            <a:r>
              <a:rPr lang="ru-RU" sz="2000" dirty="0" err="1"/>
              <a:t>програма</a:t>
            </a:r>
            <a:r>
              <a:rPr lang="ru-RU" sz="2000" dirty="0"/>
              <a:t> </a:t>
            </a:r>
            <a:r>
              <a:rPr lang="ru-RU" sz="2000" dirty="0" err="1"/>
              <a:t>гальмувала</a:t>
            </a:r>
            <a:r>
              <a:rPr lang="ru-RU" sz="2000" dirty="0"/>
              <a:t> </a:t>
            </a:r>
            <a:r>
              <a:rPr lang="ru-RU" sz="2000" dirty="0" err="1"/>
              <a:t>економічний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err="1"/>
              <a:t>Проте</a:t>
            </a:r>
            <a:r>
              <a:rPr lang="ru-RU" sz="2000" dirty="0"/>
              <a:t> </a:t>
            </a:r>
            <a:r>
              <a:rPr lang="ru-RU" sz="2000" dirty="0" err="1"/>
              <a:t>ситуація</a:t>
            </a:r>
            <a:r>
              <a:rPr lang="ru-RU" sz="2000" dirty="0"/>
              <a:t> </a:t>
            </a:r>
            <a:r>
              <a:rPr lang="ru-RU" sz="2000" dirty="0" err="1"/>
              <a:t>докорінно</a:t>
            </a:r>
            <a:r>
              <a:rPr lang="ru-RU" sz="2000" dirty="0"/>
              <a:t> </a:t>
            </a:r>
            <a:r>
              <a:rPr lang="ru-RU" sz="2000" dirty="0" err="1"/>
              <a:t>змінилася</a:t>
            </a:r>
            <a:r>
              <a:rPr lang="ru-RU" sz="2000" dirty="0"/>
              <a:t> на початку 1998 р. На </a:t>
            </a:r>
            <a:r>
              <a:rPr lang="ru-RU" sz="2000" dirty="0" err="1"/>
              <a:t>президентських</a:t>
            </a:r>
            <a:r>
              <a:rPr lang="ru-RU" sz="2000" dirty="0"/>
              <a:t> </a:t>
            </a:r>
            <a:r>
              <a:rPr lang="ru-RU" sz="2000" dirty="0" err="1"/>
              <a:t>виборах</a:t>
            </a:r>
            <a:r>
              <a:rPr lang="ru-RU" sz="2000" dirty="0"/>
              <a:t> у </a:t>
            </a:r>
            <a:r>
              <a:rPr lang="ru-RU" sz="2000" dirty="0" err="1"/>
              <a:t>січні</a:t>
            </a:r>
            <a:r>
              <a:rPr lang="ru-RU" sz="2000" dirty="0"/>
              <a:t> 1998 р. </a:t>
            </a:r>
            <a:r>
              <a:rPr lang="ru-RU" sz="2000" dirty="0" err="1"/>
              <a:t>переміг</a:t>
            </a:r>
            <a:r>
              <a:rPr lang="ru-RU" sz="2000" dirty="0"/>
              <a:t> </a:t>
            </a:r>
            <a:r>
              <a:rPr lang="ru-RU" sz="2000" dirty="0" err="1"/>
              <a:t>Вальдас</a:t>
            </a:r>
            <a:r>
              <a:rPr lang="ru-RU" sz="2000" dirty="0"/>
              <a:t> Адамкус,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мав</a:t>
            </a:r>
            <a:r>
              <a:rPr lang="ru-RU" sz="2000" dirty="0"/>
              <a:t>, </a:t>
            </a:r>
            <a:r>
              <a:rPr lang="ru-RU" sz="2000" dirty="0" err="1"/>
              <a:t>окрім</a:t>
            </a:r>
            <a:r>
              <a:rPr lang="ru-RU" sz="2000" dirty="0"/>
              <a:t> </a:t>
            </a:r>
            <a:r>
              <a:rPr lang="ru-RU" sz="2000" dirty="0" err="1"/>
              <a:t>литовського</a:t>
            </a:r>
            <a:r>
              <a:rPr lang="ru-RU" sz="2000" dirty="0"/>
              <a:t>, </a:t>
            </a:r>
            <a:r>
              <a:rPr lang="ru-RU" sz="2000" dirty="0" err="1"/>
              <a:t>ще</a:t>
            </a:r>
            <a:r>
              <a:rPr lang="ru-RU" sz="2000" dirty="0"/>
              <a:t> й </a:t>
            </a:r>
            <a:r>
              <a:rPr lang="ru-RU" sz="2000" dirty="0" err="1"/>
              <a:t>американське</a:t>
            </a:r>
            <a:r>
              <a:rPr lang="ru-RU" sz="2000" dirty="0"/>
              <a:t> </a:t>
            </a:r>
            <a:r>
              <a:rPr lang="ru-RU" sz="2000" dirty="0" err="1"/>
              <a:t>громадянство</a:t>
            </a:r>
            <a:r>
              <a:rPr lang="ru-RU" sz="2000" dirty="0"/>
              <a:t>. Після </a:t>
            </a:r>
            <a:r>
              <a:rPr lang="ru-RU" sz="2000" dirty="0" err="1"/>
              <a:t>виборів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заявив, що Литва </a:t>
            </a:r>
            <a:r>
              <a:rPr lang="ru-RU" sz="2000" dirty="0" err="1"/>
              <a:t>обрала</a:t>
            </a:r>
            <a:r>
              <a:rPr lang="ru-RU" sz="2000" dirty="0"/>
              <a:t> </a:t>
            </a:r>
            <a:r>
              <a:rPr lang="ru-RU" sz="2000" dirty="0" err="1"/>
              <a:t>західний</a:t>
            </a:r>
            <a:r>
              <a:rPr lang="ru-RU" sz="2000" dirty="0"/>
              <a:t> шлях </a:t>
            </a:r>
            <a:r>
              <a:rPr lang="ru-RU" sz="2000" dirty="0" err="1"/>
              <a:t>розвитку</a:t>
            </a:r>
            <a:r>
              <a:rPr lang="ru-RU" sz="2000" dirty="0"/>
              <a:t>, </a:t>
            </a:r>
            <a:r>
              <a:rPr lang="ru-RU" sz="2000" dirty="0" err="1"/>
              <a:t>чим</a:t>
            </a:r>
            <a:r>
              <a:rPr lang="ru-RU" sz="2000" dirty="0"/>
              <a:t> і </a:t>
            </a:r>
            <a:r>
              <a:rPr lang="ru-RU" sz="2000" dirty="0" err="1"/>
              <a:t>визначив</a:t>
            </a:r>
            <a:r>
              <a:rPr lang="ru-RU" sz="2000" dirty="0"/>
              <a:t> </a:t>
            </a:r>
            <a:r>
              <a:rPr lang="ru-RU" sz="2000" dirty="0" err="1"/>
              <a:t>свій</a:t>
            </a:r>
            <a:r>
              <a:rPr lang="ru-RU" sz="2000" dirty="0"/>
              <a:t> головний </a:t>
            </a:r>
            <a:r>
              <a:rPr lang="ru-RU" sz="2000" dirty="0" err="1"/>
              <a:t>зовнішньополітичний</a:t>
            </a:r>
            <a:r>
              <a:rPr lang="ru-RU" sz="2000" dirty="0"/>
              <a:t> </a:t>
            </a:r>
            <a:r>
              <a:rPr lang="ru-RU" sz="2000" dirty="0" err="1"/>
              <a:t>орієнтир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Провели </a:t>
            </a:r>
            <a:r>
              <a:rPr lang="ru-RU" sz="2000" dirty="0" err="1"/>
              <a:t>економічні</a:t>
            </a:r>
            <a:r>
              <a:rPr lang="ru-RU" sz="2000" dirty="0"/>
              <a:t> </a:t>
            </a:r>
            <a:r>
              <a:rPr lang="ru-RU" sz="2000" dirty="0" err="1"/>
              <a:t>реформи</a:t>
            </a:r>
            <a:r>
              <a:rPr lang="ru-RU" sz="2000" dirty="0"/>
              <a:t>, в </a:t>
            </a:r>
            <a:r>
              <a:rPr lang="ru-RU" sz="2000" dirty="0" err="1"/>
              <a:t>основі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лежала </a:t>
            </a:r>
            <a:r>
              <a:rPr lang="ru-RU" sz="2000" dirty="0" err="1"/>
              <a:t>програма</a:t>
            </a:r>
            <a:r>
              <a:rPr lang="ru-RU" sz="2000" dirty="0"/>
              <a:t> </a:t>
            </a:r>
            <a:r>
              <a:rPr lang="ru-RU" sz="2000" dirty="0" err="1"/>
              <a:t>приватизації</a:t>
            </a:r>
            <a:r>
              <a:rPr lang="ru-RU" sz="2000" dirty="0"/>
              <a:t> </a:t>
            </a:r>
            <a:r>
              <a:rPr lang="ru-RU" sz="2000" dirty="0" err="1"/>
              <a:t>промислових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, аграрного сектора, </a:t>
            </a:r>
            <a:r>
              <a:rPr lang="ru-RU" sz="2000" dirty="0" err="1"/>
              <a:t>зв'язку</a:t>
            </a:r>
            <a:r>
              <a:rPr lang="ru-RU" sz="2000" dirty="0"/>
              <a:t>.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створений</a:t>
            </a:r>
            <a:r>
              <a:rPr lang="ru-RU" sz="2000" dirty="0"/>
              <a:t> </a:t>
            </a:r>
            <a:r>
              <a:rPr lang="ru-RU" sz="2000" dirty="0" err="1"/>
              <a:t>Литовський</a:t>
            </a:r>
            <a:r>
              <a:rPr lang="ru-RU" sz="2000" dirty="0"/>
              <a:t> банк, проведена </a:t>
            </a:r>
            <a:r>
              <a:rPr lang="ru-RU" sz="2000" dirty="0" err="1"/>
              <a:t>лібералізація</a:t>
            </a:r>
            <a:r>
              <a:rPr lang="ru-RU" sz="2000" dirty="0"/>
              <a:t> </a:t>
            </a:r>
            <a:r>
              <a:rPr lang="ru-RU" sz="2000" dirty="0" err="1"/>
              <a:t>цін</a:t>
            </a:r>
            <a:r>
              <a:rPr lang="ru-RU" sz="2000" dirty="0"/>
              <a:t>, введена </a:t>
            </a:r>
            <a:r>
              <a:rPr lang="ru-RU" sz="2000" dirty="0" err="1"/>
              <a:t>національна</a:t>
            </a:r>
            <a:r>
              <a:rPr lang="ru-RU" sz="2000" dirty="0"/>
              <a:t> валюта — лит.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реструктуризації</a:t>
            </a:r>
            <a:r>
              <a:rPr lang="ru-RU" sz="2000" dirty="0"/>
              <a:t> </a:t>
            </a:r>
            <a:r>
              <a:rPr lang="ru-RU" sz="2000" dirty="0" err="1"/>
              <a:t>частина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закрита</a:t>
            </a:r>
            <a:r>
              <a:rPr lang="ru-RU" sz="2000" dirty="0"/>
              <a:t>, </a:t>
            </a:r>
            <a:r>
              <a:rPr lang="ru-RU" sz="2000" dirty="0" err="1"/>
              <a:t>частина</a:t>
            </a:r>
            <a:r>
              <a:rPr lang="ru-RU" sz="2000" dirty="0"/>
              <a:t> («</a:t>
            </a:r>
            <a:r>
              <a:rPr lang="ru-RU" sz="2000" dirty="0" err="1"/>
              <a:t>Вільняус</a:t>
            </a:r>
            <a:r>
              <a:rPr lang="ru-RU" sz="2000" dirty="0"/>
              <a:t> </a:t>
            </a:r>
            <a:r>
              <a:rPr lang="ru-RU" sz="2000" dirty="0" err="1"/>
              <a:t>Вінгис</a:t>
            </a:r>
            <a:r>
              <a:rPr lang="ru-RU" sz="2000" dirty="0"/>
              <a:t>», «</a:t>
            </a:r>
            <a:r>
              <a:rPr lang="ru-RU" sz="2000" dirty="0" err="1"/>
              <a:t>Екранас</a:t>
            </a:r>
            <a:r>
              <a:rPr lang="ru-RU" sz="2000" dirty="0"/>
              <a:t>» і </a:t>
            </a:r>
            <a:r>
              <a:rPr lang="ru-RU" sz="2000" dirty="0" err="1"/>
              <a:t>інш</a:t>
            </a:r>
            <a:r>
              <a:rPr lang="ru-RU" sz="2000" dirty="0"/>
              <a:t>.) </a:t>
            </a:r>
            <a:r>
              <a:rPr lang="ru-RU" sz="2000" dirty="0" err="1"/>
              <a:t>переорієнтована</a:t>
            </a:r>
            <a:r>
              <a:rPr lang="ru-RU" sz="2000" dirty="0"/>
              <a:t> на </a:t>
            </a:r>
            <a:r>
              <a:rPr lang="ru-RU" sz="2000" dirty="0" err="1"/>
              <a:t>світовий</a:t>
            </a:r>
            <a:r>
              <a:rPr lang="ru-RU" sz="2000" dirty="0"/>
              <a:t> </a:t>
            </a:r>
            <a:r>
              <a:rPr lang="ru-RU" sz="2000" dirty="0" err="1" smtClean="0"/>
              <a:t>ринок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856825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705678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Сьогодення: </a:t>
            </a:r>
            <a:endParaRPr lang="uk-UA" sz="32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uk-UA" dirty="0" smtClean="0"/>
              <a:t>У </a:t>
            </a:r>
            <a:r>
              <a:rPr lang="uk-UA" dirty="0"/>
              <a:t>1991 році Литва вступила до ООН і ОБСЄ, в 1993 році стала членом Ради Європи, згодом стала членом СОТ. Головна мета зовнішньої політики Литви — збереження дружніх відносин із сусідніми державами та інтеграція до європейських та євроатлантичних структур. </a:t>
            </a:r>
            <a:r>
              <a:rPr lang="uk-UA" dirty="0" smtClean="0"/>
              <a:t> </a:t>
            </a:r>
            <a:r>
              <a:rPr lang="uk-UA" dirty="0"/>
              <a:t>29 березня 2004 року Литва стала членом НАТО, а 1 травня 2004 року — членом ЄС (у 1998—2004 рр. Литва була асоційованим членом ЄС).</a:t>
            </a:r>
          </a:p>
          <a:p>
            <a:endParaRPr lang="uk-UA" dirty="0"/>
          </a:p>
          <a:p>
            <a:r>
              <a:rPr lang="uk-UA" dirty="0" smtClean="0"/>
              <a:t> Поступово Литва перетворюється </a:t>
            </a:r>
            <a:r>
              <a:rPr lang="uk-UA" dirty="0"/>
              <a:t>на туристичну державу. Цьому сприяє активна реклама туристичних можливостей країни інформаційно-туристичними центрами, створеними литовським </a:t>
            </a:r>
            <a:r>
              <a:rPr lang="uk-UA" dirty="0" err="1"/>
              <a:t>Депаратаментом</a:t>
            </a:r>
            <a:r>
              <a:rPr lang="uk-UA" dirty="0"/>
              <a:t> у справах </a:t>
            </a:r>
            <a:r>
              <a:rPr lang="uk-UA" dirty="0" smtClean="0"/>
              <a:t>туризму.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0017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0"/>
            <a:ext cx="35007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Латві</a:t>
            </a:r>
            <a:r>
              <a:rPr lang="uk-UA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я</a:t>
            </a:r>
            <a:endParaRPr lang="ru-RU" sz="8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C:\Users\дом\Desktop\Англыйська\1024px-EU-Latv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5179175" cy="43547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12160" y="170080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Демократична </a:t>
            </a:r>
            <a:r>
              <a:rPr lang="ru-RU" i="1" u="sng" dirty="0" err="1" smtClean="0"/>
              <a:t>президентсько-парламентська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республіка</a:t>
            </a:r>
            <a:r>
              <a:rPr lang="ru-RU" i="1" dirty="0" smtClean="0"/>
              <a:t>.</a:t>
            </a:r>
          </a:p>
          <a:p>
            <a:r>
              <a:rPr lang="uk-UA" i="1" dirty="0" smtClean="0"/>
              <a:t>Столиця: </a:t>
            </a:r>
            <a:r>
              <a:rPr lang="ru-RU" u="sng" dirty="0" smtClean="0"/>
              <a:t>Рига.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591871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60648"/>
            <a:ext cx="631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Реформи Латвії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556792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Латвії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закриті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промислові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працювало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російськомовне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населення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поглибило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економічну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кризу.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Новим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кроком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шляху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Латвії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Європейського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Союзу стало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обрання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влітку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1999 р. президентом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республіки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професора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Монреальского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університету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Вайри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Віке-Фрайберге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яка заявила про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зміцнення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ринкової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мультинаціональної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демократичної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наступні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роки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зробила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значні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кроки на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шляху.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96752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1992–1993 структура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Латвії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почала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перебудовуватися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принципах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ринкового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Ряд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секторів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торгівля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послуги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банки)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звільнені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державного контролю; в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секторах (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охорона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здоров'я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цей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зберігся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Весною 1993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введена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валюта — лат,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прив'язана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німецької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марки. До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весни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1994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жорстка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монетаристська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Центрального банку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Латвії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знизила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інфляцію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37% в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порівнянні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109% в 1993.</a:t>
            </a:r>
            <a:b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Приватизація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власності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повернення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колишнім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власникам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націоналізації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1940-х роках)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проходять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поетапно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Заводи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колгоспи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перетворюються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кооперативні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належать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працівникам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Число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приватних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власників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поступово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росте (в 1997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частка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ВВП становила 60%).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них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встановили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партнерство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інвесторами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особливо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Швеції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Німеччини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Польщі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1994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1995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дали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Рівень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інфляції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продовжував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знижуватися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(до 26% в 1995).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Десятирічний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спад валового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внутрішнього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продукту (ВВП)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сповільнився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1993, а в 1994 почав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 1994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понад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50%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сільськогосподарських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угідь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передано фермерам,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тоді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перейшла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руки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сільськогосподарських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кооперативів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Латвія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Литва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підписали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угоду про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митний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союз,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обсяг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торгівлі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цими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країнами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швидко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збільшився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Розвивалися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зв'язки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членами СНД (особливо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Росією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Україною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Білорусією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Збільшується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обсяг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зовнішньої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торгівлі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Латвії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країнами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Західної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особливо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скандинавськими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країнами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Німеччиною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Наступні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кроки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Латвії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членство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Латвії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НАТО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ЄС практично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повністю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інтеґрують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країнами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Заходу.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88640"/>
            <a:ext cx="631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Реформи </a:t>
            </a:r>
            <a:r>
              <a:rPr lang="uk-UA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латвії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548680"/>
            <a:ext cx="6403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Сьогодення Латвії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204864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Латвія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, Литва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і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Естонія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підписали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угоду про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митний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союз,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і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обсяг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торгівлі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між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цими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країнами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швидко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збільшився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Розвивалися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також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економічні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зв'язки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з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членами СНД (особливо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з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Росією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,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Україною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і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Білорусією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).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Збільшується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і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обсяг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зовнішньої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торгівлі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Латвії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з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країнами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Західної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Європи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, особливо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зі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скандинавськими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країнами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і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Німеччиною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Наступні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кроки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Латвії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— членство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Латвії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НАТО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і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ЄС практично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повністю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інтеґрують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її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з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країнами</a:t>
            </a:r>
            <a:r>
              <a:rPr lang="ru-RU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Заходу.</a:t>
            </a:r>
            <a:endParaRPr lang="ru-RU" sz="2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772816"/>
            <a:ext cx="465383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Кінець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904" y="522920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Impact" pitchFamily="34" charset="0"/>
              </a:rPr>
              <a:t>Презентацію підготували Слюсаренко Анжела </a:t>
            </a:r>
          </a:p>
          <a:p>
            <a:r>
              <a:rPr lang="uk-UA" dirty="0" smtClean="0">
                <a:solidFill>
                  <a:srgbClr val="FF0000"/>
                </a:solidFill>
                <a:latin typeface="Impact" pitchFamily="34" charset="0"/>
              </a:rPr>
              <a:t>і </a:t>
            </a:r>
            <a:r>
              <a:rPr lang="uk-UA" dirty="0" err="1" smtClean="0">
                <a:solidFill>
                  <a:srgbClr val="FF0000"/>
                </a:solidFill>
                <a:latin typeface="Impact" pitchFamily="34" charset="0"/>
              </a:rPr>
              <a:t>Царюк</a:t>
            </a:r>
            <a:r>
              <a:rPr lang="uk-UA" dirty="0" smtClean="0">
                <a:solidFill>
                  <a:srgbClr val="FF0000"/>
                </a:solidFill>
                <a:latin typeface="Impact" pitchFamily="34" charset="0"/>
              </a:rPr>
              <a:t> Віта</a:t>
            </a:r>
            <a:endParaRPr lang="ru-RU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</a:t>
            </a:r>
            <a:r>
              <a:rPr lang="uk-UA" sz="8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ія</a:t>
            </a:r>
            <a:endParaRPr lang="ru-RU" sz="8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68144" y="1484784"/>
            <a:ext cx="293382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Устрій країни після виходу з СРСР:  </a:t>
            </a:r>
            <a:r>
              <a:rPr lang="ru-RU" sz="2400" dirty="0" smtClean="0"/>
              <a:t>демократична</a:t>
            </a:r>
          </a:p>
          <a:p>
            <a:pPr algn="ctr"/>
            <a:r>
              <a:rPr lang="ru-RU" sz="2400" dirty="0" err="1" smtClean="0"/>
              <a:t>парламентська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республіка</a:t>
            </a:r>
            <a:endParaRPr lang="ru-RU" sz="2400" dirty="0" smtClean="0"/>
          </a:p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Столиця: </a:t>
            </a:r>
            <a:r>
              <a:rPr lang="ru-RU" sz="2400" dirty="0"/>
              <a:t> </a:t>
            </a:r>
            <a:r>
              <a:rPr lang="ru-RU" sz="2400" dirty="0" err="1"/>
              <a:t>Таллінн</a:t>
            </a:r>
            <a:endParaRPr lang="ru-RU" sz="2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</a:endParaRPr>
          </a:p>
        </p:txBody>
      </p:sp>
      <p:pic>
        <p:nvPicPr>
          <p:cNvPr id="1026" name="Picture 2" descr="C:\Users\дом\Desktop\EU-Eston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5444609" cy="45811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Звільнення</a:t>
            </a:r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6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від</a:t>
            </a:r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СРСР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відновила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незалежність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20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1991 року,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Співочої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Революції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та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розпаду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СРСР.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Відтак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 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свято.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1991 року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Верховна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РСР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незалежність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Естонії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того, як 31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1994 року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полишили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РФ, вона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вибудовувала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політичні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відносини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Західною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Європою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та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країнами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стала членом НАТО 29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2004року.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розпочала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перемовини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членство в ЄС 1998 року та вступила до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2004 року.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Реформи Естонії у 1990-1991 рр.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4389120"/>
          </a:xfrm>
        </p:spPr>
        <p:txBody>
          <a:bodyPr/>
          <a:lstStyle/>
          <a:p>
            <a:r>
              <a:rPr lang="uk-UA" sz="4400" dirty="0" smtClean="0"/>
              <a:t>Лібералізація</a:t>
            </a:r>
          </a:p>
          <a:p>
            <a:r>
              <a:rPr lang="uk-UA" sz="4400" dirty="0" smtClean="0"/>
              <a:t>Стабілізація</a:t>
            </a:r>
          </a:p>
          <a:p>
            <a:r>
              <a:rPr lang="uk-UA" sz="4400" dirty="0" smtClean="0"/>
              <a:t>Приватизація</a:t>
            </a:r>
          </a:p>
          <a:p>
            <a:r>
              <a:rPr lang="ru-RU" sz="4400" dirty="0" err="1" smtClean="0"/>
              <a:t>Податкові</a:t>
            </a:r>
            <a:r>
              <a:rPr lang="ru-RU" sz="4400" dirty="0" smtClean="0"/>
              <a:t> </a:t>
            </a:r>
            <a:r>
              <a:rPr lang="ru-RU" sz="4400" dirty="0" err="1" smtClean="0"/>
              <a:t>зміни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Лібералізація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4389120"/>
          </a:xfrm>
        </p:spPr>
        <p:txBody>
          <a:bodyPr>
            <a:noAutofit/>
          </a:bodyPr>
          <a:lstStyle/>
          <a:p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Перший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реформ в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проведений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той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вона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частиною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Радянського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Союзу.  У 1991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визначила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рамки,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відкрили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можливість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іноземного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інвестування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1992 року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проведений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один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лібералізації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Починаючи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1993 року, держава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регулювала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ціноутворення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електрику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опалення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державне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житло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Перехід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капіталізму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здійснювався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швидкої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лібералізації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Як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перехідною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економікою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пережила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ціновий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шок.  У 1992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споживчі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зросли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порівнянні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попереднім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роком на 1073%.</a:t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Ціновий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вибух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спричинив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собою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спад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1994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підписала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ЄС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договір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вільну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торгівлю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до 1995 року подала заявку на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ЄС. </a:t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почала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виходити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міжнародний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ринок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Були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зняті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встановлення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зв'язків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для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приватних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осіб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Протягом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перших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перехідних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реформ практично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збори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скасовані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послужило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передумовою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зовнішньої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торгівлі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1997-1999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рр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не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обмежень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ведення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зовнішньої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торгівлі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Стабілізація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4389120"/>
          </a:xfrm>
        </p:spPr>
        <p:txBody>
          <a:bodyPr>
            <a:noAutofit/>
          </a:bodyPr>
          <a:lstStyle/>
          <a:p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Серйозною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проблемою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проголошення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незалежності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стала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висока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інфляція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1991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рівень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інфляції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200%, а в 1992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рівень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інфляції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піднявся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1076%. 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Заощадження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зберігалися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рублях,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стрімко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знецінювалися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метою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макроекономічної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стабілізації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зробила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ставку на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монетарної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валютної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ради.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система стала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застосовуватися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моменту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1992 року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валюти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естонської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крони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функціонування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валютного ради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золотовалютні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резерви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основному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порядку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реституції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Банку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шведського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уряду та Банку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розрахунків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 1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січня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1999 крона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прив'язана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Встановлення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механізму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грошової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емісії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дозволило центральному банку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припинити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кредити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комерційних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банків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Як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запобіжний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засіб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1997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створений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Естонська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Стабілізаційний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Резервний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Фонд.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Починаючи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1997 року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рівень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інфляції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почав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поступово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знижуватися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фіксований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курс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обміну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валюти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служив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своєрідним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зв'язком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рівнем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інфляції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Приватизація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661872"/>
          </a:xfrm>
        </p:spPr>
        <p:txBody>
          <a:bodyPr>
            <a:noAutofit/>
          </a:bodyPr>
          <a:lstStyle/>
          <a:p>
            <a:pPr fontAlgn="t"/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Одним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завдань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приватизації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повернення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націоналізованої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радянський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нерухомості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власникам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нащадкам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Перед запуском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приватизації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законами 1993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реформована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речового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реєстрації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 на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нерухомість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Приватизація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дрібних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пройшла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відносно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гладко,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більшість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продано на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аукціоні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 1992 року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майже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50%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приватизовані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1995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близько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90%, у 1997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100%.</a:t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Приватизація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великої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промисловості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проводилася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моделлю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Treuhand-model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тобто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продавалися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міжнародного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тендеру мажоритарному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інвестору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У 1992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засновано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Естонське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приватизаційне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агентство, яке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займалося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продажем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власності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місцевим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іноземним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покупцям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кінця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1994 року за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цією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програмою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продано 192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100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доларів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США,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близько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40%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держкомпаній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іноземним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компаніям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спільним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підприємствам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участю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іноземних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інвесторів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середини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1990-х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приватизація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практично завершена. У державному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володінні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залишилися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Динаміка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реального ВВП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Естонії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(1995-2006)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Users\дом\Desktop\Ee_real_gdp_growth_96_0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584156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Сьогодення: Як член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Європейського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Союзу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частиною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світової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1999 р.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пережила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найтяжчу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кризу з моменту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здобуття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незалежності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1991 р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внаслідок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фінансової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кризи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РФ у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серпні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1998 р.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приєдналася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СОТ в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листопаді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1999 р. (будучи другою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країною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Балтії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що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приєдналася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СОТ) та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продовжувала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перемовини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ЕС про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приєднання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Приватизація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енергетики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телекомунікацій,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залізниці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триває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Естонія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виконала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більшість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підготовчих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заходів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ЕС до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кінця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2002 р. і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одну з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найміцніших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країн-членів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Європейського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Союзу, до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якого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приєдналася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2004 р.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Естонська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швидко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зростає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частково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завдяки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фінських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компаній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переносять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свою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звичайну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цієї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завдяки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потужному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секторові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інформаційних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технологій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(ІТ). ВВП на душу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населення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становить $12 300 і є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найбільшим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Балтії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76309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</TotalTime>
  <Words>1015</Words>
  <Application>Microsoft Office PowerPoint</Application>
  <PresentationFormat>Экран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Особливості шляхів історичного розвитку країн Прибалтики</vt:lpstr>
      <vt:lpstr>Естонія</vt:lpstr>
      <vt:lpstr>Звільнення від СРСР </vt:lpstr>
      <vt:lpstr>Реформи Естонії у 1990-1991 рр.</vt:lpstr>
      <vt:lpstr>Лібералізація</vt:lpstr>
      <vt:lpstr>Стабілізація</vt:lpstr>
      <vt:lpstr>Приватизація</vt:lpstr>
      <vt:lpstr>Динаміка реального ВВП Естонії (1995-2006)</vt:lpstr>
      <vt:lpstr>Слайд 9</vt:lpstr>
      <vt:lpstr>Слайд 10</vt:lpstr>
      <vt:lpstr>Звільнення від СРСР</vt:lpstr>
      <vt:lpstr>Реформи Литви: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22</cp:revision>
  <dcterms:created xsi:type="dcterms:W3CDTF">2015-01-31T17:06:15Z</dcterms:created>
  <dcterms:modified xsi:type="dcterms:W3CDTF">2015-02-02T18:40:31Z</dcterms:modified>
</cp:coreProperties>
</file>