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FC20B-FDBF-4272-97F4-F3525C246771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32F06-3206-4AB8-9013-B66903365A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41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0.jpeg"/><Relationship Id="rId7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rgbClr val="FF0000"/>
                </a:solidFill>
              </a:rPr>
              <a:t>Культура Китаю в </a:t>
            </a:r>
            <a:r>
              <a:rPr lang="en-US" sz="7200" dirty="0" smtClean="0">
                <a:solidFill>
                  <a:srgbClr val="FF0000"/>
                </a:solidFill>
              </a:rPr>
              <a:t>XVI-XVIII c</a:t>
            </a:r>
            <a:r>
              <a:rPr lang="ru-RU" sz="7200" dirty="0" err="1" smtClean="0">
                <a:solidFill>
                  <a:srgbClr val="FF0000"/>
                </a:solidFill>
              </a:rPr>
              <a:t>толіттях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Китайському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живопису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притаманна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жанрова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різноманітність</a:t>
            </a:r>
            <a:r>
              <a:rPr lang="ru-RU" dirty="0" smtClean="0">
                <a:solidFill>
                  <a:srgbClr val="0070C0"/>
                </a:solidFill>
              </a:rPr>
              <a:t> :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Релігійний</a:t>
            </a:r>
            <a:r>
              <a:rPr lang="ru-RU" dirty="0" smtClean="0">
                <a:solidFill>
                  <a:srgbClr val="0070C0"/>
                </a:solidFill>
              </a:rPr>
              <a:t> образ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Портрет (</a:t>
            </a:r>
            <a:r>
              <a:rPr lang="ru-RU" dirty="0" err="1" smtClean="0">
                <a:solidFill>
                  <a:srgbClr val="0070C0"/>
                </a:solidFill>
              </a:rPr>
              <a:t>офіційний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чи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приватний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Історичний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живопис</a:t>
            </a:r>
            <a:r>
              <a:rPr lang="ru-RU" dirty="0" smtClean="0">
                <a:solidFill>
                  <a:srgbClr val="0070C0"/>
                </a:solidFill>
              </a:rPr>
              <a:t> (</a:t>
            </a:r>
            <a:r>
              <a:rPr lang="ru-RU" dirty="0" err="1" smtClean="0">
                <a:solidFill>
                  <a:srgbClr val="0070C0"/>
                </a:solidFill>
              </a:rPr>
              <a:t>історична</a:t>
            </a:r>
            <a:r>
              <a:rPr lang="ru-RU" dirty="0" smtClean="0">
                <a:solidFill>
                  <a:srgbClr val="0070C0"/>
                </a:solidFill>
              </a:rPr>
              <a:t> картина)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Міфологічна</a:t>
            </a:r>
            <a:r>
              <a:rPr lang="ru-RU" dirty="0" smtClean="0">
                <a:solidFill>
                  <a:srgbClr val="0070C0"/>
                </a:solidFill>
              </a:rPr>
              <a:t> картина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Пейзаж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Побутовий</a:t>
            </a:r>
            <a:r>
              <a:rPr lang="ru-RU" dirty="0" smtClean="0">
                <a:solidFill>
                  <a:srgbClr val="0070C0"/>
                </a:solidFill>
              </a:rPr>
              <a:t> жанр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Натюрморт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                        Живопис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upload.wikimedia.org/wikipedia/commons/thumb/e/e1/Chen_Yizhou_Summer_Breeze_over_Verdabt_Peaks_ink_on_paper_hanging_scroll_The_Hashimoto_Collection.jpg/100px-Chen_Yizhou_Summer_Breeze_over_Verdabt_Peaks_ink_on_paper_hanging_scroll_The_Hashimoto_Coll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244" y="0"/>
            <a:ext cx="1440756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http://upload.wikimedia.org/wikipedia/uk/thumb/a/a5/After_Chen_Chun%2C_Garden_Flowers%2C_1540.jpg/200px-After_Chen_Chun%2C_Garden_Flowers%2C_15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378989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8686800" cy="2564904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      Образотворчі прийоми Китайського живопису не схожі на європейське </a:t>
            </a:r>
            <a:r>
              <a:rPr lang="uk-UA" dirty="0" err="1" smtClean="0">
                <a:solidFill>
                  <a:srgbClr val="0070C0"/>
                </a:solidFill>
              </a:rPr>
              <a:t>мистецтво.Китайський</a:t>
            </a:r>
            <a:r>
              <a:rPr lang="uk-UA" dirty="0" smtClean="0">
                <a:solidFill>
                  <a:srgbClr val="0070C0"/>
                </a:solidFill>
              </a:rPr>
              <a:t> художник  прагнув не стільки відбити навколишній світ , стільки за допомогою фарб осягнути його таємниці : </a:t>
            </a:r>
            <a:r>
              <a:rPr lang="uk-UA" dirty="0" err="1" smtClean="0">
                <a:solidFill>
                  <a:srgbClr val="0070C0"/>
                </a:solidFill>
              </a:rPr>
              <a:t>“умістити</a:t>
            </a:r>
            <a:r>
              <a:rPr lang="uk-UA" dirty="0" smtClean="0">
                <a:solidFill>
                  <a:srgbClr val="0070C0"/>
                </a:solidFill>
              </a:rPr>
              <a:t> весь світ речей у крихітний простір </a:t>
            </a:r>
            <a:r>
              <a:rPr lang="uk-UA" dirty="0" err="1" smtClean="0">
                <a:solidFill>
                  <a:srgbClr val="0070C0"/>
                </a:solidFill>
              </a:rPr>
              <a:t>серця</a:t>
            </a:r>
            <a:r>
              <a:rPr lang="uk-UA" dirty="0" err="1" smtClean="0"/>
              <a:t>”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-1764704" y="836712"/>
            <a:ext cx="936104" cy="5348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5602" name="Picture 2" descr="http://upload.wikimedia.org/wikipedia/commons/thumb/c/c2/Ma_Yuan_Walking_on_Path_in_Spring.jpg/400px-Ma_Yuan_Walking_on_Path_in_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62" y="3212976"/>
            <a:ext cx="4343338" cy="2736304"/>
          </a:xfrm>
          <a:prstGeom prst="rect">
            <a:avLst/>
          </a:prstGeom>
          <a:noFill/>
        </p:spPr>
      </p:pic>
      <p:pic>
        <p:nvPicPr>
          <p:cNvPr id="25604" name="Picture 4" descr="http://upload.wikimedia.org/wikipedia/commons/thumb/3/3c/Li_Song%2C_Basket_of_Flowers.jpg/120px-Li_Song%2C_Basket_of_Flow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2608376" cy="2564904"/>
          </a:xfrm>
          <a:prstGeom prst="rect">
            <a:avLst/>
          </a:prstGeom>
          <a:noFill/>
        </p:spPr>
      </p:pic>
      <p:pic>
        <p:nvPicPr>
          <p:cNvPr id="25608" name="Picture 8" descr="http://upload.wikimedia.org/wikipedia/uk/thumb/d/d5/Hua_Yan_%28Chinese%2C_1682%E2%80%931756%29_White_Peony_and_Rocks_1752_%D0%9C%D0%95%D0%A2.jpg/200px-Hua_Yan_%28Chinese%2C_1682%E2%80%931756%29_White_Peony_and_Rocks_1752_%D0%9C%D0%95%D0%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2420888"/>
            <a:ext cx="2014839" cy="422108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0070C0"/>
                </a:solidFill>
              </a:rPr>
              <a:t>Працьовитий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</a:rPr>
              <a:t>і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</a:rPr>
              <a:t>талановитий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</a:rPr>
              <a:t>китайський</a:t>
            </a:r>
            <a:r>
              <a:rPr lang="ru-RU" sz="4000" dirty="0" smtClean="0">
                <a:solidFill>
                  <a:srgbClr val="0070C0"/>
                </a:solidFill>
              </a:rPr>
              <a:t> народ </a:t>
            </a:r>
            <a:r>
              <a:rPr lang="ru-RU" sz="4000" dirty="0" err="1" smtClean="0">
                <a:solidFill>
                  <a:srgbClr val="0070C0"/>
                </a:solidFill>
              </a:rPr>
              <a:t>зробив</a:t>
            </a:r>
            <a:r>
              <a:rPr lang="ru-RU" sz="4000" dirty="0" smtClean="0">
                <a:solidFill>
                  <a:srgbClr val="0070C0"/>
                </a:solidFill>
              </a:rPr>
              <a:t> великий </a:t>
            </a:r>
            <a:r>
              <a:rPr lang="ru-RU" sz="4000" dirty="0" err="1" smtClean="0">
                <a:solidFill>
                  <a:srgbClr val="0070C0"/>
                </a:solidFill>
              </a:rPr>
              <a:t>внесок</a:t>
            </a:r>
            <a:r>
              <a:rPr lang="ru-RU" sz="4000" dirty="0" smtClean="0">
                <a:solidFill>
                  <a:srgbClr val="0070C0"/>
                </a:solidFill>
              </a:rPr>
              <a:t> до </a:t>
            </a:r>
            <a:r>
              <a:rPr lang="ru-RU" sz="4000" dirty="0" err="1" smtClean="0">
                <a:solidFill>
                  <a:srgbClr val="0070C0"/>
                </a:solidFill>
              </a:rPr>
              <a:t>скарбниці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</a:rPr>
              <a:t>Світової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</a:rPr>
              <a:t>культури</a:t>
            </a:r>
            <a:endParaRPr lang="ru-RU" sz="4000" dirty="0" smtClean="0">
              <a:solidFill>
                <a:srgbClr val="0070C0"/>
              </a:solidFill>
            </a:endParaRPr>
          </a:p>
          <a:p>
            <a:r>
              <a:rPr lang="uk-UA" sz="4000" dirty="0" err="1" smtClean="0">
                <a:solidFill>
                  <a:srgbClr val="0070C0"/>
                </a:solidFill>
              </a:rPr>
              <a:t>“Піднебесна</a:t>
            </a:r>
            <a:r>
              <a:rPr lang="uk-UA" sz="4000" dirty="0" smtClean="0">
                <a:solidFill>
                  <a:srgbClr val="0070C0"/>
                </a:solidFill>
              </a:rPr>
              <a:t> </a:t>
            </a:r>
            <a:r>
              <a:rPr lang="uk-UA" sz="4000" dirty="0" err="1" smtClean="0">
                <a:solidFill>
                  <a:srgbClr val="0070C0"/>
                </a:solidFill>
              </a:rPr>
              <a:t>імперія”</a:t>
            </a:r>
            <a:r>
              <a:rPr lang="uk-UA" sz="4000" dirty="0" smtClean="0">
                <a:solidFill>
                  <a:srgbClr val="0070C0"/>
                </a:solidFill>
              </a:rPr>
              <a:t> почала наздоганяти у своєму розвитку провідні країни Європи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0000"/>
                </a:solidFill>
              </a:rPr>
              <a:t>          ВИСНОВОК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1\Desktop\інд\ки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72561" y="2348880"/>
            <a:ext cx="3472561" cy="2601069"/>
          </a:xfrm>
          <a:prstGeom prst="rect">
            <a:avLst/>
          </a:prstGeom>
          <a:noFill/>
        </p:spPr>
      </p:pic>
      <p:pic>
        <p:nvPicPr>
          <p:cNvPr id="2050" name="Picture 2" descr="http://im2-tub-ua.yandex.net/i?id=25029405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0"/>
            <a:ext cx="7488832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229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solidFill>
                  <a:srgbClr val="0070C0"/>
                </a:solidFill>
              </a:rPr>
              <a:t>Дякую </a:t>
            </a:r>
            <a:r>
              <a:rPr lang="uk-UA" sz="4800" dirty="0" smtClean="0">
                <a:solidFill>
                  <a:srgbClr val="0070C0"/>
                </a:solidFill>
              </a:rPr>
              <a:t>за перегляд!!!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0"/>
            <a:ext cx="8507288" cy="60212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uk-UA" sz="4800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uk-UA" sz="4800" dirty="0" smtClean="0">
                <a:solidFill>
                  <a:srgbClr val="0070C0"/>
                </a:solidFill>
              </a:rPr>
              <a:t>Презентацію </a:t>
            </a:r>
            <a:r>
              <a:rPr lang="uk-UA" sz="4800" dirty="0" err="1" smtClean="0">
                <a:solidFill>
                  <a:srgbClr val="0070C0"/>
                </a:solidFill>
              </a:rPr>
              <a:t>підготува</a:t>
            </a:r>
            <a:r>
              <a:rPr lang="ru-RU" sz="4800" dirty="0" smtClean="0">
                <a:solidFill>
                  <a:srgbClr val="0070C0"/>
                </a:solidFill>
              </a:rPr>
              <a:t>в </a:t>
            </a:r>
            <a:r>
              <a:rPr lang="ru-RU" sz="4800" dirty="0" err="1" smtClean="0">
                <a:solidFill>
                  <a:srgbClr val="0070C0"/>
                </a:solidFill>
              </a:rPr>
              <a:t>учень</a:t>
            </a:r>
            <a:r>
              <a:rPr lang="uk-UA" sz="4800" dirty="0" smtClean="0">
                <a:solidFill>
                  <a:srgbClr val="0070C0"/>
                </a:solidFill>
              </a:rPr>
              <a:t> </a:t>
            </a:r>
            <a:r>
              <a:rPr lang="uk-UA" sz="4800" dirty="0" smtClean="0">
                <a:solidFill>
                  <a:srgbClr val="0070C0"/>
                </a:solidFill>
              </a:rPr>
              <a:t>8-А класу </a:t>
            </a:r>
          </a:p>
          <a:p>
            <a:pPr algn="ctr">
              <a:buNone/>
            </a:pPr>
            <a:r>
              <a:rPr lang="uk-UA" sz="4800" dirty="0" smtClean="0">
                <a:solidFill>
                  <a:srgbClr val="0070C0"/>
                </a:solidFill>
              </a:rPr>
              <a:t> </a:t>
            </a:r>
            <a:r>
              <a:rPr lang="uk-UA" sz="4800" dirty="0" err="1" smtClean="0">
                <a:solidFill>
                  <a:srgbClr val="0070C0"/>
                </a:solidFill>
              </a:rPr>
              <a:t>Козленко</a:t>
            </a:r>
            <a:r>
              <a:rPr lang="uk-UA" sz="4800" dirty="0" smtClean="0">
                <a:solidFill>
                  <a:srgbClr val="0070C0"/>
                </a:solidFill>
              </a:rPr>
              <a:t> Сергій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0" y="0"/>
            <a:ext cx="8820472" cy="2204864"/>
          </a:xfrm>
        </p:spPr>
        <p:txBody>
          <a:bodyPr/>
          <a:lstStyle/>
          <a:p>
            <a:pPr algn="just">
              <a:buNone/>
            </a:pPr>
            <a:r>
              <a:rPr lang="uk-UA" sz="3200" dirty="0" smtClean="0">
                <a:solidFill>
                  <a:srgbClr val="0070C0"/>
                </a:solidFill>
              </a:rPr>
              <a:t>        У </a:t>
            </a:r>
            <a:r>
              <a:rPr lang="en-US" sz="3200" dirty="0" smtClean="0">
                <a:solidFill>
                  <a:srgbClr val="0070C0"/>
                </a:solidFill>
              </a:rPr>
              <a:t>XVI-XVIII</a:t>
            </a:r>
            <a:r>
              <a:rPr lang="uk-UA" sz="3200" dirty="0" smtClean="0">
                <a:solidFill>
                  <a:srgbClr val="0070C0"/>
                </a:solidFill>
              </a:rPr>
              <a:t>ст. У культурі Китаю настає новий період розвитку науки , освіти , усіх напрямків художнього та ужиткового мистецтва</a:t>
            </a:r>
          </a:p>
          <a:p>
            <a:endParaRPr lang="ru-RU" dirty="0"/>
          </a:p>
        </p:txBody>
      </p:sp>
      <p:pic>
        <p:nvPicPr>
          <p:cNvPr id="5" name="Рисунок 2" descr="about-china-12768654344138_w769h40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8130985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1656184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          Китай завжди вважався країною освічених </a:t>
            </a:r>
            <a:r>
              <a:rPr lang="uk-UA" dirty="0" err="1" smtClean="0">
                <a:solidFill>
                  <a:srgbClr val="0070C0"/>
                </a:solidFill>
              </a:rPr>
              <a:t>людей.Понад</a:t>
            </a:r>
            <a:r>
              <a:rPr lang="uk-UA" dirty="0" smtClean="0">
                <a:solidFill>
                  <a:srgbClr val="0070C0"/>
                </a:solidFill>
              </a:rPr>
              <a:t> 10 % китайців були високоосвіченими людьми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539552" y="5733256"/>
            <a:ext cx="3528392" cy="1124744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Constantia" pitchFamily="18" charset="0"/>
              </a:rPr>
              <a:t>ЛАО-ЦЗИ </a:t>
            </a:r>
            <a:br>
              <a:rPr lang="uk-UA" sz="2000" b="1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uk-UA" sz="2000" b="1" dirty="0" smtClean="0">
                <a:solidFill>
                  <a:srgbClr val="FF0000"/>
                </a:solidFill>
                <a:latin typeface="Constantia" pitchFamily="18" charset="0"/>
              </a:rPr>
              <a:t>(604 р. до н. е. — 531 р. до н. е.) </a:t>
            </a:r>
            <a:r>
              <a:rPr lang="ru-RU" sz="2000" b="1" dirty="0" smtClean="0">
                <a:solidFill>
                  <a:srgbClr val="FF0000"/>
                </a:solidFill>
                <a:latin typeface="Constantia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Constantia" pitchFamily="18" charset="0"/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Лао-цзи 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2788368" cy="39604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1" descr="Konfuzius-177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84784"/>
            <a:ext cx="2783248" cy="392621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4283968" y="566124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Constantia" pitchFamily="18" charset="0"/>
              </a:rPr>
              <a:t>КОНФУЦІЙ </a:t>
            </a:r>
          </a:p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Constantia" pitchFamily="18" charset="0"/>
              </a:rPr>
              <a:t>551 – 579 рр. до н.е</a:t>
            </a:r>
            <a:r>
              <a:rPr lang="uk-UA" b="1" dirty="0" smtClean="0">
                <a:latin typeface="Constantia" pitchFamily="18" charset="0"/>
              </a:rPr>
              <a:t>.</a:t>
            </a: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У країні цінувалися книги , які накопичувалися в державних , монастирських , шкільних і особистих бібліотеках.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 Книги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im6-tub-ua.yandex.net/i?id=541780372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4244618" cy="265288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44" name="Picture 4" descr="http://im6-tub-ua.yandex.net/i?id=138399395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067031"/>
            <a:ext cx="3874030" cy="259421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Не випадково , що в Китаї на 5 століть раніше за Європу було винайдене книгодрукування. У Китаї видавалася велика кількість книг та іншої друкованої продукції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dirty="0" err="1" smtClean="0">
                <a:solidFill>
                  <a:srgbClr val="FF0000"/>
                </a:solidFill>
              </a:rPr>
              <a:t>Книгодрукування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im4-tub-ua.yandex.net/i?id=224551160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429000"/>
            <a:ext cx="3888432" cy="3119063"/>
          </a:xfrm>
          <a:prstGeom prst="rect">
            <a:avLst/>
          </a:prstGeom>
          <a:noFill/>
        </p:spPr>
      </p:pic>
      <p:pic>
        <p:nvPicPr>
          <p:cNvPr id="9220" name="Picture 4" descr="http://im2-tub-ua.yandex.net/i?id=310684512-3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7" y="3501008"/>
            <a:ext cx="4205267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0070C0"/>
                </a:solidFill>
              </a:rPr>
              <a:t>У </a:t>
            </a:r>
            <a:r>
              <a:rPr lang="en-US" sz="4800" dirty="0" smtClean="0">
                <a:solidFill>
                  <a:srgbClr val="0070C0"/>
                </a:solidFill>
              </a:rPr>
              <a:t>XVI-XVIII</a:t>
            </a:r>
            <a:r>
              <a:rPr lang="ru-RU" sz="4800" dirty="0" smtClean="0">
                <a:solidFill>
                  <a:srgbClr val="0070C0"/>
                </a:solidFill>
              </a:rPr>
              <a:t> ст. в </a:t>
            </a:r>
            <a:r>
              <a:rPr lang="ru-RU" sz="4800" dirty="0" err="1" smtClean="0">
                <a:solidFill>
                  <a:srgbClr val="0070C0"/>
                </a:solidFill>
              </a:rPr>
              <a:t>Китаї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відбувався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бурхливий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розвиток</a:t>
            </a:r>
            <a:r>
              <a:rPr lang="ru-RU" sz="4800" dirty="0" smtClean="0">
                <a:solidFill>
                  <a:srgbClr val="0070C0"/>
                </a:solidFill>
              </a:rPr>
              <a:t> науки.</a:t>
            </a:r>
          </a:p>
          <a:p>
            <a:r>
              <a:rPr lang="ru-RU" sz="4800" dirty="0" err="1" smtClean="0">
                <a:solidFill>
                  <a:srgbClr val="0070C0"/>
                </a:solidFill>
              </a:rPr>
              <a:t>Було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винайдено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багато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технічних</a:t>
            </a:r>
            <a:r>
              <a:rPr lang="ru-RU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err="1" smtClean="0">
                <a:solidFill>
                  <a:srgbClr val="0070C0"/>
                </a:solidFill>
              </a:rPr>
              <a:t>винаходів</a:t>
            </a:r>
            <a:endParaRPr lang="ru-RU" sz="4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          Розвиток  науки і техніки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4" descr="http://upload.wikimedia.org/wikipedia/commons/thumb/b/b6/FileStack_retouched.jpg/220px-FileStack_retouch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12776" y="3645024"/>
            <a:ext cx="2095500" cy="1866901"/>
          </a:xfrm>
          <a:prstGeom prst="rect">
            <a:avLst/>
          </a:prstGeom>
          <a:noFill/>
        </p:spPr>
      </p:pic>
      <p:pic>
        <p:nvPicPr>
          <p:cNvPr id="5" name="Picture 12" descr="http://www.stihi.ru/pics/2010/05/31/17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36912" y="3429000"/>
            <a:ext cx="2938833" cy="2193777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188624" y="3501008"/>
            <a:ext cx="288032" cy="25949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                Технічні винаходи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upload.wikimedia.org/wikipedia/commons/thumb/9/99/Kompas_Sofia.JPG/250px-Kompas_Sof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908720"/>
            <a:ext cx="2585392" cy="1944216"/>
          </a:xfrm>
          <a:prstGeom prst="rect">
            <a:avLst/>
          </a:prstGeom>
          <a:noFill/>
        </p:spPr>
      </p:pic>
      <p:pic>
        <p:nvPicPr>
          <p:cNvPr id="6148" name="Picture 4" descr="http://upload.wikimedia.org/wikipedia/commons/thumb/b/b6/FileStack_retouched.jpg/220px-FileStack_retouch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2664296" cy="2373647"/>
          </a:xfrm>
          <a:prstGeom prst="rect">
            <a:avLst/>
          </a:prstGeom>
          <a:noFill/>
        </p:spPr>
      </p:pic>
      <p:pic>
        <p:nvPicPr>
          <p:cNvPr id="6150" name="Picture 6" descr="http://upload.wikimedia.org/wikipedia/commons/thumb/7/76/N110_ruuti.jpg/250px-N110_ruu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980728"/>
            <a:ext cx="2381250" cy="1790701"/>
          </a:xfrm>
          <a:prstGeom prst="rect">
            <a:avLst/>
          </a:prstGeom>
          <a:noFill/>
        </p:spPr>
      </p:pic>
      <p:pic>
        <p:nvPicPr>
          <p:cNvPr id="6152" name="Picture 8" descr="http://upload.wikimedia.org/wikipedia/commons/thumb/e/ed/NIEdot353.jpg/350px-NIEdot3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77072"/>
            <a:ext cx="3143250" cy="2376264"/>
          </a:xfrm>
          <a:prstGeom prst="rect">
            <a:avLst/>
          </a:prstGeom>
          <a:noFill/>
        </p:spPr>
      </p:pic>
      <p:pic>
        <p:nvPicPr>
          <p:cNvPr id="6154" name="Picture 10" descr="http://upload.wikimedia.org/wikipedia/uk/thumb/4/4d/%D0%92%D0%B8%D1%80%D0%BE%D0%B1%D0%BD%D0%B8%D1%86%D1%82%D0%B2%D0%BE_%D1%87%D0%B0%D0%B2%D1%83%D0%BD%D1%83.jpg/220px-%D0%92%D0%B8%D1%80%D0%BE%D0%B1%D0%BD%D0%B8%D1%86%D1%82%D0%B2%D0%BE_%D1%87%D0%B0%D0%B2%D1%83%D0%BD%D1%8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3501008"/>
            <a:ext cx="2520280" cy="1661095"/>
          </a:xfrm>
          <a:prstGeom prst="rect">
            <a:avLst/>
          </a:prstGeom>
          <a:noFill/>
        </p:spPr>
      </p:pic>
      <p:pic>
        <p:nvPicPr>
          <p:cNvPr id="6156" name="Picture 12" descr="http://www.stihi.ru/pics/2010/05/31/175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3284984"/>
            <a:ext cx="2938833" cy="2193777"/>
          </a:xfrm>
          <a:prstGeom prst="rect">
            <a:avLst/>
          </a:prstGeom>
          <a:noFill/>
        </p:spPr>
      </p:pic>
      <p:pic>
        <p:nvPicPr>
          <p:cNvPr id="6158" name="Picture 14" descr="http://im1-tub-ua.yandex.net/i?id=93176226-66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49277" y="1484784"/>
            <a:ext cx="1594723" cy="99670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51520" y="3356992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      Папір</a:t>
            </a:r>
          </a:p>
          <a:p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5796136" y="285293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Компас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275856" y="278092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Порох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563888" y="5445224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Повітряний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sz="2800" dirty="0" smtClean="0">
                <a:solidFill>
                  <a:srgbClr val="0070C0"/>
                </a:solidFill>
              </a:rPr>
              <a:t>змій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40352" y="2492896"/>
            <a:ext cx="1113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Шовк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6256" y="5229200"/>
            <a:ext cx="116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Чавун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6334780"/>
            <a:ext cx="1994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0070C0"/>
                </a:solidFill>
              </a:rPr>
              <a:t>Порцеляна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err="1" smtClean="0">
                <a:solidFill>
                  <a:srgbClr val="0070C0"/>
                </a:solidFill>
              </a:rPr>
              <a:t>Міццю</a:t>
            </a:r>
            <a:r>
              <a:rPr lang="ru-RU" dirty="0" smtClean="0">
                <a:solidFill>
                  <a:srgbClr val="0070C0"/>
                </a:solidFill>
              </a:rPr>
              <a:t> та </a:t>
            </a:r>
            <a:r>
              <a:rPr lang="ru-RU" dirty="0" err="1" smtClean="0">
                <a:solidFill>
                  <a:srgbClr val="0070C0"/>
                </a:solidFill>
              </a:rPr>
              <a:t>пишнотою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вражала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китайська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столиця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що</a:t>
            </a:r>
            <a:r>
              <a:rPr lang="ru-RU" dirty="0" smtClean="0">
                <a:solidFill>
                  <a:srgbClr val="0070C0"/>
                </a:solidFill>
              </a:rPr>
              <a:t> стала центром </a:t>
            </a:r>
            <a:r>
              <a:rPr lang="ru-RU" dirty="0" err="1" smtClean="0">
                <a:solidFill>
                  <a:srgbClr val="0070C0"/>
                </a:solidFill>
              </a:rPr>
              <a:t>досягнень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культури</a:t>
            </a:r>
            <a:r>
              <a:rPr lang="ru-RU" dirty="0" smtClean="0">
                <a:solidFill>
                  <a:srgbClr val="0070C0"/>
                </a:solidFill>
              </a:rPr>
              <a:t>. До </a:t>
            </a:r>
            <a:r>
              <a:rPr lang="ru-RU" dirty="0" err="1" smtClean="0">
                <a:solidFill>
                  <a:srgbClr val="0070C0"/>
                </a:solidFill>
              </a:rPr>
              <a:t>Пекіна</a:t>
            </a:r>
            <a:r>
              <a:rPr lang="ru-RU" dirty="0" smtClean="0">
                <a:solidFill>
                  <a:srgbClr val="0070C0"/>
                </a:solidFill>
              </a:rPr>
              <a:t> вело </a:t>
            </a:r>
            <a:r>
              <a:rPr lang="ru-RU" dirty="0" err="1" smtClean="0">
                <a:solidFill>
                  <a:srgbClr val="0070C0"/>
                </a:solidFill>
              </a:rPr>
              <a:t>бруковане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гранітом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шосе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мармуровими</a:t>
            </a:r>
            <a:r>
              <a:rPr lang="ru-RU" dirty="0" smtClean="0">
                <a:solidFill>
                  <a:srgbClr val="0070C0"/>
                </a:solidFill>
              </a:rPr>
              <a:t> мостами. Ширина </a:t>
            </a:r>
            <a:r>
              <a:rPr lang="ru-RU" dirty="0" err="1" smtClean="0">
                <a:solidFill>
                  <a:srgbClr val="0070C0"/>
                </a:solidFill>
              </a:rPr>
              <a:t>головної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вулиці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міста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сягала</a:t>
            </a:r>
            <a:r>
              <a:rPr lang="ru-RU" dirty="0" smtClean="0">
                <a:solidFill>
                  <a:srgbClr val="0070C0"/>
                </a:solidFill>
              </a:rPr>
              <a:t> 30м. У 1793р., за словами </a:t>
            </a:r>
            <a:r>
              <a:rPr lang="ru-RU" dirty="0" err="1" smtClean="0">
                <a:solidFill>
                  <a:srgbClr val="0070C0"/>
                </a:solidFill>
              </a:rPr>
              <a:t>англійського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мандрівника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Пекін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налічував</a:t>
            </a:r>
            <a:r>
              <a:rPr lang="ru-RU" dirty="0" smtClean="0">
                <a:solidFill>
                  <a:srgbClr val="0070C0"/>
                </a:solidFill>
              </a:rPr>
              <a:t> 3 </a:t>
            </a:r>
            <a:r>
              <a:rPr lang="ru-RU" dirty="0" err="1" smtClean="0">
                <a:solidFill>
                  <a:srgbClr val="0070C0"/>
                </a:solidFill>
              </a:rPr>
              <a:t>млн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жителів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Величезне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місто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поділялося</a:t>
            </a:r>
            <a:r>
              <a:rPr lang="ru-RU" dirty="0" smtClean="0">
                <a:solidFill>
                  <a:srgbClr val="0070C0"/>
                </a:solidFill>
              </a:rPr>
              <a:t> на </a:t>
            </a:r>
            <a:r>
              <a:rPr lang="ru-RU" dirty="0" err="1" smtClean="0">
                <a:solidFill>
                  <a:srgbClr val="0070C0"/>
                </a:solidFill>
              </a:rPr>
              <a:t>дві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великі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частини</a:t>
            </a:r>
            <a:r>
              <a:rPr lang="ru-RU" dirty="0" smtClean="0">
                <a:solidFill>
                  <a:srgbClr val="0070C0"/>
                </a:solidFill>
              </a:rPr>
              <a:t>- </a:t>
            </a:r>
            <a:r>
              <a:rPr lang="ru-RU" dirty="0" err="1" smtClean="0">
                <a:solidFill>
                  <a:srgbClr val="0070C0"/>
                </a:solidFill>
              </a:rPr>
              <a:t>Внутрішнє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місто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резиденцію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імператора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Зовнішнє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місто</a:t>
            </a:r>
            <a:r>
              <a:rPr lang="ru-RU" dirty="0" smtClean="0">
                <a:solidFill>
                  <a:srgbClr val="0070C0"/>
                </a:solidFill>
              </a:rPr>
              <a:t>, де жили </a:t>
            </a:r>
            <a:r>
              <a:rPr lang="ru-RU" dirty="0" err="1" smtClean="0">
                <a:solidFill>
                  <a:srgbClr val="0070C0"/>
                </a:solidFill>
              </a:rPr>
              <a:t>звичайні</a:t>
            </a:r>
            <a:r>
              <a:rPr lang="ru-RU" dirty="0" smtClean="0">
                <a:solidFill>
                  <a:srgbClr val="0070C0"/>
                </a:solidFill>
              </a:rPr>
              <a:t> люди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     Пекін – центр культури Китаю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H="1">
            <a:off x="9972600" y="2708920"/>
            <a:ext cx="1224136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           Пекін  у сні  і наяву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im7-tub-ua.yandex.net/i?id=23582798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140968"/>
            <a:ext cx="2364263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2" name="Picture 4" descr="http://im1-tub-ua.yandex.net/i?id=124752820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0010" y="1196752"/>
            <a:ext cx="3513990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4" name="Picture 6" descr="http://im7-tub-ua.yandex.net/i?id=167507446-6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3207" y="3501008"/>
            <a:ext cx="2820793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6" name="Picture 8" descr="http://im0-tub-ua.yandex.net/i?id=382915191-2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268760"/>
            <a:ext cx="2193032" cy="1644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8" name="Picture 10" descr="http://im6-tub-ua.yandex.net/i?id=100956978-5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5096173"/>
            <a:ext cx="2666231" cy="1761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80" name="Picture 12" descr="http://im2-tub-ua.yandex.net/i?id=275268955-30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293096"/>
            <a:ext cx="2778587" cy="17887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82" name="Picture 14" descr="http://im1-tub-ua.yandex.net/i?id=52889368-15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340768"/>
            <a:ext cx="2987825" cy="2240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6">
      <a:dk1>
        <a:sysClr val="windowText" lastClr="000000"/>
      </a:dk1>
      <a:lt1>
        <a:srgbClr val="000000"/>
      </a:lt1>
      <a:dk2>
        <a:srgbClr val="F5F86C"/>
      </a:dk2>
      <a:lt2>
        <a:srgbClr val="FEFAC9"/>
      </a:lt2>
      <a:accent1>
        <a:srgbClr val="F0D67E"/>
      </a:accent1>
      <a:accent2>
        <a:srgbClr val="F3A447"/>
      </a:accent2>
      <a:accent3>
        <a:srgbClr val="E7BC29"/>
      </a:accent3>
      <a:accent4>
        <a:srgbClr val="B79214"/>
      </a:accent4>
      <a:accent5>
        <a:srgbClr val="FFFF0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191</TotalTime>
  <Words>314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Культура Китаю в XVI-XVIII cтоліттях</vt:lpstr>
      <vt:lpstr>Презентация PowerPoint</vt:lpstr>
      <vt:lpstr>ЛАО-ЦЗИ  (604 р. до н. е. — 531 р. до н. е.)  </vt:lpstr>
      <vt:lpstr>                           Книги</vt:lpstr>
      <vt:lpstr>                Книгодрукування</vt:lpstr>
      <vt:lpstr>           Розвиток  науки і техніки</vt:lpstr>
      <vt:lpstr>                 Технічні винаходи</vt:lpstr>
      <vt:lpstr>     Пекін – центр культури Китаю</vt:lpstr>
      <vt:lpstr>            Пекін  у сні  і наяву</vt:lpstr>
      <vt:lpstr>                         Живопис</vt:lpstr>
      <vt:lpstr>Презентация PowerPoint</vt:lpstr>
      <vt:lpstr>          ВИСНОВОК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Китаю в XVI-XVIII</dc:title>
  <dc:creator>1</dc:creator>
  <cp:lastModifiedBy>Женя</cp:lastModifiedBy>
  <cp:revision>24</cp:revision>
  <dcterms:created xsi:type="dcterms:W3CDTF">2014-04-07T14:13:24Z</dcterms:created>
  <dcterms:modified xsi:type="dcterms:W3CDTF">2015-01-04T21:01:04Z</dcterms:modified>
</cp:coreProperties>
</file>