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D70FDF-B15B-4901-BBA1-7E6BD6552D04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537B0B3-5C25-4F27-A741-B27B504208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3071810"/>
            <a:ext cx="7696224" cy="147218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i="1" dirty="0" smtClean="0">
                <a:ln/>
                <a:solidFill>
                  <a:schemeClr val="accent3">
                    <a:lumMod val="75000"/>
                  </a:schemeClr>
                </a:solidFill>
                <a:effectLst/>
              </a:rPr>
              <a:t>Рух опору в окупованих </a:t>
            </a:r>
            <a:r>
              <a:rPr lang="ru-RU" sz="7200" b="1" i="1" dirty="0" err="1" smtClean="0">
                <a:ln/>
                <a:solidFill>
                  <a:schemeClr val="accent3">
                    <a:lumMod val="75000"/>
                  </a:schemeClr>
                </a:solidFill>
                <a:effectLst/>
              </a:rPr>
              <a:t>кра</a:t>
            </a:r>
            <a:r>
              <a:rPr lang="uk-UA" sz="7200" b="1" i="1" dirty="0" smtClean="0">
                <a:ln/>
                <a:solidFill>
                  <a:schemeClr val="accent3">
                    <a:lumMod val="75000"/>
                  </a:schemeClr>
                </a:solidFill>
                <a:effectLst/>
              </a:rPr>
              <a:t>ї</a:t>
            </a:r>
            <a:r>
              <a:rPr lang="ru-RU" sz="7200" b="1" i="1" dirty="0" err="1" smtClean="0">
                <a:ln/>
                <a:solidFill>
                  <a:schemeClr val="accent3">
                    <a:lumMod val="75000"/>
                  </a:schemeClr>
                </a:solidFill>
                <a:effectLst/>
              </a:rPr>
              <a:t>нах</a:t>
            </a:r>
            <a:endParaRPr lang="ru-RU" sz="7200" b="1" i="1" dirty="0" smtClean="0">
              <a:ln/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5112700"/>
            <a:ext cx="3267068" cy="1745300"/>
          </a:xfrm>
        </p:spPr>
        <p:txBody>
          <a:bodyPr>
            <a:normAutofit/>
          </a:bodyPr>
          <a:lstStyle/>
          <a:p>
            <a:pPr algn="r"/>
            <a:r>
              <a:rPr lang="uk-UA" sz="1800" i="1" dirty="0" smtClean="0"/>
              <a:t>Виконала</a:t>
            </a:r>
          </a:p>
          <a:p>
            <a:pPr algn="r"/>
            <a:r>
              <a:rPr lang="uk-UA" sz="1800" i="1" dirty="0" smtClean="0"/>
              <a:t>учениця 1</a:t>
            </a:r>
            <a:r>
              <a:rPr lang="ru-RU" sz="1800" i="1" dirty="0" smtClean="0"/>
              <a:t>1</a:t>
            </a:r>
            <a:r>
              <a:rPr lang="uk-UA" sz="1800" i="1" dirty="0" smtClean="0"/>
              <a:t>-А класу</a:t>
            </a:r>
          </a:p>
          <a:p>
            <a:pPr algn="r"/>
            <a:r>
              <a:rPr lang="uk-UA" sz="1800" i="1" dirty="0" smtClean="0"/>
              <a:t>Миколаївської гімназії №41</a:t>
            </a:r>
          </a:p>
          <a:p>
            <a:pPr algn="r"/>
            <a:r>
              <a:rPr lang="uk-UA" sz="1800" i="1" dirty="0" err="1" smtClean="0"/>
              <a:t>Копчак</a:t>
            </a:r>
            <a:r>
              <a:rPr lang="uk-UA" sz="1800" i="1" dirty="0" smtClean="0"/>
              <a:t> Вікторія</a:t>
            </a:r>
          </a:p>
          <a:p>
            <a:pPr algn="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565548" cy="48896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/>
                <a:solidFill>
                  <a:srgbClr val="FF0000"/>
                </a:solidFill>
                <a:effectLst/>
              </a:rPr>
              <a:t>Сутність руху Опору</a:t>
            </a:r>
            <a:endParaRPr lang="ru-RU" sz="3200" b="1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71480"/>
            <a:ext cx="8286776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b="1" i="1" u="sng" dirty="0" smtClean="0">
                <a:solidFill>
                  <a:srgbClr val="C00000"/>
                </a:solidFill>
              </a:rPr>
              <a:t>Рух Опору</a:t>
            </a:r>
            <a:r>
              <a:rPr lang="uk-UA" sz="2000" dirty="0" smtClean="0">
                <a:solidFill>
                  <a:srgbClr val="C00000"/>
                </a:solidFill>
              </a:rPr>
              <a:t> </a:t>
            </a:r>
            <a:r>
              <a:rPr lang="uk-UA" sz="2000" dirty="0" smtClean="0"/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національно-визвольна боротьба проти фашизму і запровадженого ним порядку, за відновлення незалежності держав.</a:t>
            </a:r>
          </a:p>
          <a:p>
            <a:pPr>
              <a:buNone/>
            </a:pPr>
            <a:endParaRPr lang="uk-UA" sz="2000" i="1" u="sng" dirty="0" smtClean="0"/>
          </a:p>
          <a:p>
            <a:pPr>
              <a:buNone/>
            </a:pPr>
            <a:r>
              <a:rPr lang="uk-UA" sz="2000" i="1" u="sng" dirty="0" smtClean="0"/>
              <a:t>Мета руху Опору:</a:t>
            </a:r>
          </a:p>
          <a:p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звілнення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окупованих країн від фашистів;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відновлення національної незалежності;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ліквідація реакційних порядків;</a:t>
            </a: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демократичні перетворення в країні.</a:t>
            </a:r>
          </a:p>
          <a:p>
            <a:pPr>
              <a:buNone/>
            </a:pPr>
            <a:endParaRPr lang="uk-UA" sz="2000" i="1" u="sng" dirty="0" smtClean="0"/>
          </a:p>
          <a:p>
            <a:pPr>
              <a:buNone/>
            </a:pPr>
            <a:r>
              <a:rPr lang="uk-UA" sz="2000" i="1" u="sng" dirty="0" smtClean="0"/>
              <a:t>Основні риси руху Опору:</a:t>
            </a:r>
          </a:p>
          <a:p>
            <a:pPr>
              <a:buFont typeface="Wingdings" pitchFamily="2" charset="2"/>
              <a:buChar char="Ø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широка участь у ньому різних верств населення (робітників,селян,інтелігенції, студентів,дрібної та середньої буржуазії,духовенства, заможних кіл);</a:t>
            </a:r>
          </a:p>
          <a:p>
            <a:pPr>
              <a:buFont typeface="Wingdings" pitchFamily="2" charset="2"/>
              <a:buChar char="Ø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єднував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людей різних національностей, різного світогляду, релігії, соц. походження, політичної орієнтації;</a:t>
            </a:r>
          </a:p>
          <a:p>
            <a:pPr>
              <a:buFont typeface="Wingdings" pitchFamily="2" charset="2"/>
              <a:buChar char="Ø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 разі повної окупації країни рух Опору очолювали емігрантські уряди(Польща, Нідерланди, Югославія, Греція, Бельгія тощо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i="1" u="sng" dirty="0" smtClean="0"/>
              <a:t>Характер руху Опору</a:t>
            </a:r>
            <a:r>
              <a:rPr lang="uk-UA" sz="2000" i="1" u="sng" dirty="0" smtClean="0"/>
              <a:t>:</a:t>
            </a:r>
            <a:r>
              <a:rPr lang="uk-UA" sz="2000" dirty="0" smtClean="0"/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патріотичний, демократичний, прогресивний, інтернаціональний.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582594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2800" b="1" dirty="0" smtClean="0">
                <a:ln/>
                <a:solidFill>
                  <a:srgbClr val="FF0000"/>
                </a:solidFill>
                <a:effectLst/>
              </a:rPr>
              <a:t>Рух Опору у Франції</a:t>
            </a:r>
            <a:endParaRPr lang="ru-RU" sz="2800" b="1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714356"/>
            <a:ext cx="7498080" cy="4800600"/>
          </a:xfrm>
        </p:spPr>
        <p:txBody>
          <a:bodyPr>
            <a:normAutofit/>
          </a:bodyPr>
          <a:lstStyle/>
          <a:p>
            <a:r>
              <a:rPr lang="uk-UA" sz="1800" i="1" u="sng" dirty="0" smtClean="0"/>
              <a:t>1940 р. </a:t>
            </a:r>
            <a:r>
              <a:rPr lang="uk-UA" sz="1800" dirty="0" smtClean="0"/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Шарль де Голль організація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1800" i="1" u="sng" dirty="0" err="1" smtClean="0">
                <a:latin typeface="Times New Roman" pitchFamily="18" charset="0"/>
                <a:cs typeface="Times New Roman" pitchFamily="18" charset="0"/>
              </a:rPr>
              <a:t>Вільна</a:t>
            </a:r>
            <a:r>
              <a:rPr lang="uk-UA" sz="1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i="1" u="sng" dirty="0" err="1" smtClean="0">
                <a:latin typeface="Times New Roman" pitchFamily="18" charset="0"/>
                <a:cs typeface="Times New Roman" pitchFamily="18" charset="0"/>
              </a:rPr>
              <a:t>Франція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( з 1942 р. –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“Франція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що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бореться”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uk-UA" sz="1800" i="1" u="sng" dirty="0" smtClean="0"/>
              <a:t>1942 р.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– патріотичні організації об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єдналися в армію на чолі з генералом Ш. де Голлем (чисельність </a:t>
            </a:r>
            <a:r>
              <a:rPr lang="ru-RU" sz="1800" dirty="0" smtClean="0"/>
              <a:t>≈ </a:t>
            </a:r>
            <a:r>
              <a:rPr lang="en-US" sz="1800" dirty="0" smtClean="0"/>
              <a:t>70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тис. чол.)</a:t>
            </a:r>
          </a:p>
          <a:p>
            <a:pPr>
              <a:buFont typeface="Arial" pitchFamily="34" charset="0"/>
              <a:buChar char="•"/>
            </a:pPr>
            <a:r>
              <a:rPr lang="uk-UA" sz="1800" i="1" u="sng" dirty="0" smtClean="0"/>
              <a:t>1943 р.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1800" u="sng" dirty="0" smtClean="0">
                <a:latin typeface="Times New Roman" pitchFamily="18" charset="0"/>
                <a:cs typeface="Times New Roman" pitchFamily="18" charset="0"/>
              </a:rPr>
              <a:t>Національна рада Опору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у Франції      стала керівним органом руху та об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єднала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всі антифашистські сили країни </a:t>
            </a:r>
            <a:endParaRPr lang="ru-RU" sz="1800" i="1" dirty="0" smtClean="0"/>
          </a:p>
        </p:txBody>
      </p:sp>
      <p:sp>
        <p:nvSpPr>
          <p:cNvPr id="4" name="Стрелка вправо 3"/>
          <p:cNvSpPr/>
          <p:nvPr/>
        </p:nvSpPr>
        <p:spPr>
          <a:xfrm>
            <a:off x="5929322" y="2143116"/>
            <a:ext cx="285752" cy="142876"/>
          </a:xfrm>
          <a:prstGeom prst="rightArrow">
            <a:avLst/>
          </a:prstGeom>
          <a:solidFill>
            <a:srgbClr val="FF0000"/>
          </a:solidFill>
          <a:ln w="31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143512"/>
            <a:ext cx="3050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Французькі </a:t>
            </a:r>
            <a:r>
              <a:rPr lang="ru-RU" i="1" dirty="0" err="1" smtClean="0"/>
              <a:t>партизани</a:t>
            </a:r>
            <a:r>
              <a:rPr lang="ru-RU" i="1" dirty="0"/>
              <a:t> </a:t>
            </a:r>
            <a:r>
              <a:rPr lang="ru-RU" b="1" i="1" dirty="0"/>
              <a:t>маки</a:t>
            </a:r>
            <a:endParaRPr lang="ru-RU" dirty="0"/>
          </a:p>
        </p:txBody>
      </p:sp>
      <p:pic>
        <p:nvPicPr>
          <p:cNvPr id="1028" name="Picture 4" descr="http://nado.znate.ru/images/ukbase_1_51019434_213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643182"/>
            <a:ext cx="3214710" cy="2378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http://www.gradremstroy.ru/wp-content/uploads/2012/02/deg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2786058"/>
            <a:ext cx="4699664" cy="374406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429256" y="651944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Шарль де Голль</a:t>
            </a:r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504960" cy="439718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2400" b="1" dirty="0" smtClean="0">
                <a:ln/>
                <a:solidFill>
                  <a:srgbClr val="FF0000"/>
                </a:solidFill>
                <a:effectLst/>
              </a:rPr>
              <a:t>Рух Опору в Італії</a:t>
            </a:r>
            <a:endParaRPr lang="ru-RU" sz="2400" b="1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71480"/>
            <a:ext cx="7498080" cy="600079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 Пн. та Центр. Італії керівництво рухом Опору здійснювали </a:t>
            </a:r>
            <a:r>
              <a:rPr lang="uk-UA" sz="1800" b="1" i="1" u="sng" dirty="0" smtClean="0">
                <a:latin typeface="Times New Roman" pitchFamily="18" charset="0"/>
                <a:cs typeface="Times New Roman" pitchFamily="18" charset="0"/>
              </a:rPr>
              <a:t>комітети національного визволення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: - християнські демократи;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- соціалісти;    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- комуністи;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- інші антифашистські партії. </a:t>
            </a:r>
          </a:p>
          <a:p>
            <a:pPr>
              <a:buFont typeface="Arial" pitchFamily="34" charset="0"/>
              <a:buChar char="•"/>
            </a:pPr>
            <a:endParaRPr lang="uk-UA" sz="18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1800" b="1" i="1" u="sng" dirty="0" err="1" smtClean="0">
                <a:latin typeface="Times New Roman" pitchFamily="18" charset="0"/>
                <a:cs typeface="Times New Roman" pitchFamily="18" charset="0"/>
              </a:rPr>
              <a:t>“Партизанські</a:t>
            </a:r>
            <a:r>
              <a:rPr lang="uk-UA" sz="1800" b="1" i="1" u="sng" dirty="0" smtClean="0">
                <a:latin typeface="Times New Roman" pitchFamily="18" charset="0"/>
                <a:cs typeface="Times New Roman" pitchFamily="18" charset="0"/>
              </a:rPr>
              <a:t> республіки ”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– деякі гірські райони, що були звільнені від окупантів.          Влада належала партизанським бригадам ім. Дж. Гарібальді (в їхніх рядах боролося 5 тис. рад. громадян , які втекли з таборів військовополонених) </a:t>
            </a:r>
          </a:p>
          <a:p>
            <a:pPr>
              <a:buFont typeface="Arial" pitchFamily="34" charset="0"/>
              <a:buChar char="•"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восени  1943 р. – уперше гарібальдійці вступили в бої з гітлерівцями                    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143240" y="307181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052" name="Picture 4" descr="http://elit-bezpeka.at.ua/16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445845"/>
            <a:ext cx="4286248" cy="2412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 descr="http://cdn2.all-art.org/Visual_History/modern%20era/7/396-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3857652" cy="56335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438" name="Picture 6" descr="http://i.obozrevatel.com/8/819615/gallery/100447_image_large.jpg"/>
          <p:cNvPicPr>
            <a:picLocks noChangeAspect="1" noChangeArrowheads="1"/>
          </p:cNvPicPr>
          <p:nvPr/>
        </p:nvPicPr>
        <p:blipFill>
          <a:blip r:embed="rId3" cstate="print"/>
          <a:srcRect l="20000" r="16249"/>
          <a:stretch>
            <a:fillRect/>
          </a:stretch>
        </p:blipFill>
        <p:spPr bwMode="auto">
          <a:xfrm>
            <a:off x="4429124" y="1285860"/>
            <a:ext cx="4258156" cy="445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504960" cy="488968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/>
                <a:solidFill>
                  <a:schemeClr val="accent3"/>
                </a:solidFill>
                <a:effectLst/>
              </a:rPr>
              <a:t>Висновки</a:t>
            </a:r>
            <a:endParaRPr lang="ru-RU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785794"/>
            <a:ext cx="7498080" cy="4800600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Рух Опору змінив характер Другої світової війни, яка стала національно-визвольною війною проти фашистських окупантів;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рух  Опору відволікав значні сили Німеччини та її союзників (до 10%);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сприяв зміцненню антифашистської коаліції;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Допомагав зростанню свідомості народів,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їньому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розумінню необхідності боротьби з фашизмом.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</TotalTime>
  <Words>330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Рух опору в окупованих країнах</vt:lpstr>
      <vt:lpstr>Сутність руху Опору</vt:lpstr>
      <vt:lpstr>Рух Опору у Франції</vt:lpstr>
      <vt:lpstr>Рух Опору в Італії</vt:lpstr>
      <vt:lpstr>Слайд 5</vt:lpstr>
      <vt:lpstr>Висновки</vt:lpstr>
    </vt:vector>
  </TitlesOfParts>
  <Company>[Home]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 опору в окупованих країнах</dc:title>
  <dc:creator>Marina</dc:creator>
  <cp:lastModifiedBy>Marina</cp:lastModifiedBy>
  <cp:revision>14</cp:revision>
  <dcterms:created xsi:type="dcterms:W3CDTF">2013-09-22T10:42:19Z</dcterms:created>
  <dcterms:modified xsi:type="dcterms:W3CDTF">2013-09-24T20:52:35Z</dcterms:modified>
</cp:coreProperties>
</file>