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71" r:id="rId7"/>
    <p:sldId id="262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3399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5CBD-F88D-4A5B-AE73-9A22D158A98F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40BB-7EAC-4BC7-98A2-A0D42A210AD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0160">
            <a:solidFill>
              <a:schemeClr val="accent1"/>
            </a:solidFill>
            <a:prstDash val="solid"/>
          </a:ln>
          <a:solidFill>
            <a:srgbClr val="FFFF00"/>
          </a:solidFill>
          <a:effectLst>
            <a:outerShdw blurRad="38100" dist="32000" dir="5400000" algn="tl">
              <a:srgbClr val="000000">
                <a:alpha val="30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929618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Канада 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8" y="200024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XXI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ownloads\1403377901_140936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571611"/>
            <a:ext cx="9715536" cy="54834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Політична діяльність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900634"/>
          </a:xfrm>
          <a:solidFill>
            <a:srgbClr val="33CCFF">
              <a:alpha val="16863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В 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позачергових парламентських виборах 2006 Стівен </a:t>
            </a:r>
            <a:r>
              <a:rPr lang="uk-UA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Гарпер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і його Консервативна партія завдала значної поразки 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Ліберальній 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партії Канади в зв'язку з низкою корупційних скандалів проти неї і отримав більшість в парламенті країни. 6 лютого 2006 він склав присягу як 22 прем'єр-міністр Канади</a:t>
            </a:r>
            <a:endParaRPr lang="uk-UA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7171" name="Picture 3" descr="C:\Users\Алексей\Downloads\9605968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429264"/>
            <a:ext cx="434945" cy="724908"/>
          </a:xfrm>
          <a:prstGeom prst="rect">
            <a:avLst/>
          </a:prstGeom>
          <a:noFill/>
        </p:spPr>
      </p:pic>
      <p:pic>
        <p:nvPicPr>
          <p:cNvPr id="7" name="Picture 3" descr="C:\Users\Алексей\Downloads\9605968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214950"/>
            <a:ext cx="434945" cy="724908"/>
          </a:xfrm>
          <a:prstGeom prst="rect">
            <a:avLst/>
          </a:prstGeom>
          <a:noFill/>
        </p:spPr>
      </p:pic>
      <p:pic>
        <p:nvPicPr>
          <p:cNvPr id="8" name="Picture 3" descr="C:\Users\Алексей\Downloads\9605968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133092"/>
            <a:ext cx="434945" cy="724908"/>
          </a:xfrm>
          <a:prstGeom prst="rect">
            <a:avLst/>
          </a:prstGeom>
          <a:noFill/>
        </p:spPr>
      </p:pic>
      <p:pic>
        <p:nvPicPr>
          <p:cNvPr id="9" name="Picture 3" descr="C:\Users\Алексей\Downloads\9605968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929330"/>
            <a:ext cx="434945" cy="724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Прем'єр-міністр Канади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437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посаді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досягненням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 Квебеку </a:t>
            </a:r>
            <a:r>
              <a:rPr lang="ru-RU" dirty="0" err="1" smtClean="0"/>
              <a:t>окремим</a:t>
            </a:r>
            <a:r>
              <a:rPr lang="ru-RU" dirty="0" smtClean="0"/>
              <a:t> народом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 22 листопада 2006.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Алексей\Downloads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5643602" cy="3160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Прем'єр-міністр Канади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14480" y="2071678"/>
            <a:ext cx="4857784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Підтримував дружні стосунки з США, а тому це стосувалося і </a:t>
            </a:r>
            <a:r>
              <a:rPr lang="uk-UA" dirty="0" smtClean="0"/>
              <a:t>підтримки військової операції в Афганістані та підтримки Ізраїлю у війні з Ліваном у липні </a:t>
            </a:r>
            <a:r>
              <a:rPr lang="uk-UA" dirty="0" smtClean="0"/>
              <a:t>2006.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Алексей\Downloads\1935607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122" y="1571612"/>
            <a:ext cx="968878" cy="2214578"/>
          </a:xfrm>
          <a:prstGeom prst="rect">
            <a:avLst/>
          </a:prstGeom>
          <a:noFill/>
        </p:spPr>
      </p:pic>
      <p:pic>
        <p:nvPicPr>
          <p:cNvPr id="9219" name="Picture 3" descr="C:\Users\Алексей\Downloads\87495056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1176339" cy="12382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Прем'єр-міністр Канади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000496" y="1785926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25березня</a:t>
            </a:r>
            <a:r>
              <a:rPr lang="ru-RU" dirty="0" smtClean="0"/>
              <a:t> 2011 </a:t>
            </a:r>
            <a:r>
              <a:rPr lang="ru-RU" dirty="0" err="1" smtClean="0"/>
              <a:t>нижня</a:t>
            </a:r>
            <a:r>
              <a:rPr lang="ru-RU" dirty="0" smtClean="0"/>
              <a:t> палата громад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висловила</a:t>
            </a:r>
            <a:r>
              <a:rPr lang="ru-RU" dirty="0" smtClean="0"/>
              <a:t> вотум </a:t>
            </a:r>
            <a:r>
              <a:rPr lang="ru-RU" dirty="0" err="1" smtClean="0"/>
              <a:t>недовіри</a:t>
            </a:r>
            <a:r>
              <a:rPr lang="ru-RU" dirty="0" smtClean="0"/>
              <a:t> уряду </a:t>
            </a:r>
            <a:r>
              <a:rPr lang="ru-RU" dirty="0" err="1" smtClean="0"/>
              <a:t>Гарпера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Гарпер</a:t>
            </a:r>
            <a:r>
              <a:rPr lang="ru-RU" dirty="0" smtClean="0"/>
              <a:t> </a:t>
            </a:r>
            <a:r>
              <a:rPr lang="ru-RU" dirty="0" err="1" smtClean="0"/>
              <a:t>звернувся</a:t>
            </a:r>
            <a:r>
              <a:rPr lang="ru-RU" dirty="0" smtClean="0"/>
              <a:t> до генерал-губернатора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r>
              <a:rPr lang="ru-RU" dirty="0" smtClean="0"/>
              <a:t> </a:t>
            </a:r>
            <a:r>
              <a:rPr lang="ru-RU" dirty="0" err="1" smtClean="0"/>
              <a:t>розпустити</a:t>
            </a:r>
            <a:r>
              <a:rPr lang="ru-RU" dirty="0" smtClean="0"/>
              <a:t> парламент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призначити</a:t>
            </a:r>
            <a:r>
              <a:rPr lang="ru-RU" dirty="0" smtClean="0"/>
              <a:t> дату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uk-UA"/>
          </a:p>
        </p:txBody>
      </p:sp>
      <p:pic>
        <p:nvPicPr>
          <p:cNvPr id="11266" name="Picture 2" descr="C:\Users\Алексей\Downloads\im578x383-1.jpg"/>
          <p:cNvPicPr>
            <a:picLocks noChangeAspect="1" noChangeArrowheads="1"/>
          </p:cNvPicPr>
          <p:nvPr/>
        </p:nvPicPr>
        <p:blipFill>
          <a:blip r:embed="rId2"/>
          <a:srcRect l="36332"/>
          <a:stretch>
            <a:fillRect/>
          </a:stretch>
        </p:blipFill>
        <p:spPr bwMode="auto">
          <a:xfrm>
            <a:off x="571472" y="1714488"/>
            <a:ext cx="3505186" cy="36480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Прем'єр-міністр Канади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0386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прохання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задоволено</a:t>
            </a:r>
            <a:r>
              <a:rPr lang="ru-RU" dirty="0" smtClean="0"/>
              <a:t> 26 </a:t>
            </a:r>
            <a:r>
              <a:rPr lang="ru-RU" dirty="0" err="1" smtClean="0"/>
              <a:t>березня</a:t>
            </a:r>
            <a:r>
              <a:rPr lang="ru-RU" dirty="0" smtClean="0"/>
              <a:t>, дату 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призначено</a:t>
            </a:r>
            <a:r>
              <a:rPr lang="ru-RU" dirty="0" smtClean="0"/>
              <a:t> на 2 </a:t>
            </a:r>
            <a:r>
              <a:rPr lang="ru-RU" dirty="0" err="1" smtClean="0"/>
              <a:t>травня</a:t>
            </a:r>
            <a:r>
              <a:rPr lang="ru-RU" dirty="0" smtClean="0"/>
              <a:t> </a:t>
            </a:r>
            <a:r>
              <a:rPr lang="ru-RU" u="sng" dirty="0" smtClean="0"/>
              <a:t>2011. </a:t>
            </a:r>
            <a:r>
              <a:rPr lang="ru-RU" dirty="0" smtClean="0"/>
              <a:t>На </a:t>
            </a:r>
            <a:r>
              <a:rPr lang="ru-RU" dirty="0" err="1" smtClean="0"/>
              <a:t>федеральних</a:t>
            </a:r>
            <a:r>
              <a:rPr lang="ru-RU" dirty="0" smtClean="0"/>
              <a:t> </a:t>
            </a:r>
            <a:r>
              <a:rPr lang="ru-RU" dirty="0" err="1" smtClean="0"/>
              <a:t>виборах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 2011 року Консервативна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Гарпером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здобула</a:t>
            </a:r>
            <a:r>
              <a:rPr lang="ru-RU" dirty="0" smtClean="0"/>
              <a:t> </a:t>
            </a:r>
            <a:r>
              <a:rPr lang="ru-RU" dirty="0" smtClean="0"/>
              <a:t>перемогу (166 </a:t>
            </a:r>
            <a:r>
              <a:rPr lang="ru-RU" dirty="0" err="1" smtClean="0"/>
              <a:t>місць</a:t>
            </a:r>
            <a:r>
              <a:rPr lang="ru-RU" dirty="0" smtClean="0"/>
              <a:t> в </a:t>
            </a:r>
            <a:r>
              <a:rPr lang="ru-RU" dirty="0" err="1" smtClean="0"/>
              <a:t>Парламенті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308-і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таким чином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2000 року в </a:t>
            </a:r>
            <a:r>
              <a:rPr lang="ru-RU" dirty="0" err="1" smtClean="0"/>
              <a:t>Канаді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так </a:t>
            </a:r>
            <a:r>
              <a:rPr lang="ru-RU" dirty="0" smtClean="0"/>
              <a:t>званий уряд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більшості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uk-UA"/>
          </a:p>
        </p:txBody>
      </p:sp>
      <p:pic>
        <p:nvPicPr>
          <p:cNvPr id="12290" name="Picture 2" descr="C:\Users\Алексей\Downloads\2012.04.24_Parliament_of_Canada_2_@MVa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513" y="3000372"/>
            <a:ext cx="5562487" cy="366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Алексей\Downloads\383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298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Прем'єр-міністр Канади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-357222" y="1600200"/>
            <a:ext cx="6429420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15 листопада 2014 року Стівен </a:t>
            </a:r>
            <a:r>
              <a:rPr lang="uk-UA" sz="2000" dirty="0" err="1" smtClean="0"/>
              <a:t>Гарпер</a:t>
            </a:r>
            <a:r>
              <a:rPr lang="uk-UA" sz="2000" dirty="0" smtClean="0"/>
              <a:t> порадив російському президентові Путіну «забратися з України», про це він заявив під час короткої зустрічі перед відкриттям в Брісбені саміту </a:t>
            </a:r>
            <a:r>
              <a:rPr lang="en-GB" sz="2000" dirty="0" smtClean="0"/>
              <a:t>G20. </a:t>
            </a:r>
            <a:r>
              <a:rPr lang="uk-UA" sz="2000" dirty="0" smtClean="0"/>
              <a:t>Путін першим простягнув руку, </a:t>
            </a:r>
            <a:r>
              <a:rPr lang="uk-UA" sz="2000" dirty="0" err="1" smtClean="0"/>
              <a:t>Харпер</a:t>
            </a:r>
            <a:r>
              <a:rPr lang="uk-UA" sz="2000" dirty="0" smtClean="0"/>
              <a:t> цей жест прийняв, але при цьому наголосив: «Думаю, я повинен потиснути Вашу руку, але я можу сказати лише одне: ви повинні забратися з України»</a:t>
            </a:r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42" name="Picture 2" descr="C:\Users\Алексей\Downloads\kanada-putin.jpg"/>
          <p:cNvPicPr>
            <a:picLocks noChangeAspect="1" noChangeArrowheads="1"/>
          </p:cNvPicPr>
          <p:nvPr/>
        </p:nvPicPr>
        <p:blipFill>
          <a:blip r:embed="rId2"/>
          <a:srcRect b="11706"/>
          <a:stretch>
            <a:fillRect/>
          </a:stretch>
        </p:blipFill>
        <p:spPr bwMode="auto">
          <a:xfrm>
            <a:off x="1142976" y="4163996"/>
            <a:ext cx="5429288" cy="269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Алексей\Downloads\завантаженн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928802"/>
            <a:ext cx="3071802" cy="210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2"/>
                </a:solidFill>
              </a:rPr>
              <a:t>Дякую за увагу!!!</a:t>
            </a:r>
            <a:endParaRPr lang="uk-UA" sz="4400" dirty="0">
              <a:solidFill>
                <a:schemeClr val="bg2"/>
              </a:solidFill>
            </a:endParaRPr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Загальні</a:t>
            </a:r>
            <a:r>
              <a:rPr lang="ru-RU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 в</a:t>
            </a:r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і</a:t>
            </a:r>
            <a:r>
              <a:rPr lang="ru-RU" dirty="0" err="1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домост</a:t>
            </a:r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і</a:t>
            </a:r>
            <a:endParaRPr lang="ru-RU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2143116"/>
            <a:ext cx="4643438" cy="450059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 smtClean="0"/>
              <a:t>Территорія</a:t>
            </a:r>
            <a:r>
              <a:rPr lang="ru-RU" sz="2400" b="1" dirty="0" smtClean="0"/>
              <a:t>: 9 984 670 км² </a:t>
            </a:r>
            <a:br>
              <a:rPr lang="ru-RU" sz="2400" b="1" dirty="0" smtClean="0"/>
            </a:br>
            <a:r>
              <a:rPr lang="ru-RU" sz="2400" b="1" i="1" u="sng" dirty="0" err="1" smtClean="0"/>
              <a:t>Населення</a:t>
            </a:r>
            <a:r>
              <a:rPr lang="ru-RU" sz="2400" b="1" dirty="0" smtClean="0"/>
              <a:t>: </a:t>
            </a:r>
            <a:r>
              <a:rPr lang="ru-RU" sz="2400" b="1" dirty="0" smtClean="0"/>
              <a:t>34 213 000 чел. </a:t>
            </a:r>
            <a:r>
              <a:rPr lang="ru-RU" sz="1600" b="1" dirty="0" smtClean="0"/>
              <a:t>(2010)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u="sng" dirty="0" err="1" smtClean="0"/>
              <a:t>Столиця</a:t>
            </a:r>
            <a:r>
              <a:rPr lang="ru-RU" sz="2400" b="1" dirty="0" smtClean="0"/>
              <a:t>: </a:t>
            </a:r>
            <a:r>
              <a:rPr lang="ru-RU" sz="2400" b="1" dirty="0" smtClean="0"/>
              <a:t>Оттава </a:t>
            </a:r>
            <a:br>
              <a:rPr lang="ru-RU" sz="2400" b="1" dirty="0" smtClean="0"/>
            </a:br>
            <a:r>
              <a:rPr lang="ru-RU" sz="2400" b="1" i="1" u="sng" dirty="0" err="1" smtClean="0"/>
              <a:t>Офіційнв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мова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английска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французска</a:t>
            </a:r>
            <a:r>
              <a:rPr lang="ru-RU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u="sng" dirty="0" err="1" smtClean="0"/>
              <a:t>Грошова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одиниця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канадський</a:t>
            </a:r>
            <a:r>
              <a:rPr lang="ru-RU" sz="2400" b="1" dirty="0" smtClean="0"/>
              <a:t> </a:t>
            </a:r>
            <a:r>
              <a:rPr lang="ru-RU" sz="2400" b="1" dirty="0" smtClean="0"/>
              <a:t>доллар</a:t>
            </a:r>
          </a:p>
          <a:p>
            <a:endParaRPr lang="ru-RU" dirty="0"/>
          </a:p>
        </p:txBody>
      </p:sp>
      <p:pic>
        <p:nvPicPr>
          <p:cNvPr id="8" name="Содержимое 7" descr="500px-Canada_(orthographic_projection)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201" y="2024038"/>
            <a:ext cx="421484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Канада на початку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XXI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У2006 році до влади </a:t>
            </a:r>
            <a:r>
              <a:rPr lang="uk-UA" dirty="0" err="1" smtClean="0"/>
              <a:t>приходят</a:t>
            </a:r>
            <a:r>
              <a:rPr lang="uk-UA" dirty="0" smtClean="0"/>
              <a:t> консерватори, на чолі з Стівеном </a:t>
            </a:r>
            <a:r>
              <a:rPr lang="uk-UA" dirty="0" err="1" smtClean="0"/>
              <a:t>Харпером</a:t>
            </a:r>
            <a:r>
              <a:rPr lang="uk-UA" dirty="0" smtClean="0"/>
              <a:t>, який став новий прем’єр-міністром.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лексей\Downloads\280px-Stephen_Harper_by_Remy_Steineg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4020368" cy="417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С. </a:t>
            </a:r>
            <a:r>
              <a:rPr lang="uk-UA" dirty="0" err="1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Харпер</a:t>
            </a:r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 біографія</a:t>
            </a:r>
            <a:endParaRPr lang="uk-UA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Стівен </a:t>
            </a:r>
            <a:r>
              <a:rPr lang="uk-UA" sz="3200" dirty="0" err="1" smtClean="0"/>
              <a:t>Гарпер</a:t>
            </a:r>
            <a:r>
              <a:rPr lang="uk-UA" sz="3200" dirty="0" smtClean="0"/>
              <a:t> народився </a:t>
            </a:r>
            <a:r>
              <a:rPr lang="uk-UA" sz="3200" dirty="0" smtClean="0"/>
              <a:t>у </a:t>
            </a:r>
            <a:r>
              <a:rPr lang="uk-UA" sz="3200" dirty="0" smtClean="0"/>
              <a:t>Торонто.</a:t>
            </a:r>
            <a:endParaRPr lang="uk-UA" sz="3200" dirty="0"/>
          </a:p>
        </p:txBody>
      </p:sp>
      <p:pic>
        <p:nvPicPr>
          <p:cNvPr id="7" name="Місце для вмісту 6" descr="Toronto_-_ON_-_Toronto_Skylin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4038600" cy="2722003"/>
          </a:xfrm>
        </p:spPr>
      </p:pic>
      <p:pic>
        <p:nvPicPr>
          <p:cNvPr id="2050" name="Picture 2" descr="C:\Users\Алексей\Downloads\harper_biop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4033846" cy="3815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Алексей\Downloads\Toronto_-_ON_-_Toronto_Skylin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292912" y="10787115"/>
            <a:ext cx="20502706" cy="16502177"/>
          </a:xfrm>
          <a:prstGeom prst="rect">
            <a:avLst/>
          </a:prstGeom>
          <a:noFill/>
        </p:spPr>
      </p:pic>
      <p:pic>
        <p:nvPicPr>
          <p:cNvPr id="2052" name="Picture 4" descr="C:\Users\Алексей\Downloads\3904361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214686"/>
            <a:ext cx="1800225" cy="971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2066" y="593467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uk-UA" dirty="0" smtClean="0"/>
              <a:t>Стівен(ліворуч) з братами Грантом(</a:t>
            </a:r>
            <a:r>
              <a:rPr lang="uk-UA" dirty="0" err="1" smtClean="0"/>
              <a:t>поцентру</a:t>
            </a:r>
            <a:r>
              <a:rPr lang="uk-UA" dirty="0" smtClean="0"/>
              <a:t>) та Робертом, і батько </a:t>
            </a:r>
            <a:r>
              <a:rPr lang="uk-UA" dirty="0" err="1" smtClean="0"/>
              <a:t>Джосеф</a:t>
            </a:r>
            <a:r>
              <a:rPr lang="uk-UA" dirty="0" smtClean="0"/>
              <a:t>. Торонто. Дім.</a:t>
            </a:r>
            <a:endParaRPr lang="uk-UA" dirty="0"/>
          </a:p>
        </p:txBody>
      </p:sp>
      <p:sp>
        <p:nvSpPr>
          <p:cNvPr id="11" name="Полілінія 10"/>
          <p:cNvSpPr/>
          <p:nvPr/>
        </p:nvSpPr>
        <p:spPr>
          <a:xfrm>
            <a:off x="5357818" y="3071810"/>
            <a:ext cx="640369" cy="741053"/>
          </a:xfrm>
          <a:custGeom>
            <a:avLst/>
            <a:gdLst>
              <a:gd name="connsiteX0" fmla="*/ 623454 w 640369"/>
              <a:gd name="connsiteY0" fmla="*/ 173017 h 741053"/>
              <a:gd name="connsiteX1" fmla="*/ 581891 w 640369"/>
              <a:gd name="connsiteY1" fmla="*/ 145308 h 741053"/>
              <a:gd name="connsiteX2" fmla="*/ 554182 w 640369"/>
              <a:gd name="connsiteY2" fmla="*/ 103744 h 741053"/>
              <a:gd name="connsiteX3" fmla="*/ 512618 w 640369"/>
              <a:gd name="connsiteY3" fmla="*/ 89890 h 741053"/>
              <a:gd name="connsiteX4" fmla="*/ 415636 w 640369"/>
              <a:gd name="connsiteY4" fmla="*/ 48326 h 741053"/>
              <a:gd name="connsiteX5" fmla="*/ 277091 w 640369"/>
              <a:gd name="connsiteY5" fmla="*/ 6762 h 741053"/>
              <a:gd name="connsiteX6" fmla="*/ 180109 w 640369"/>
              <a:gd name="connsiteY6" fmla="*/ 20617 h 741053"/>
              <a:gd name="connsiteX7" fmla="*/ 96982 w 640369"/>
              <a:gd name="connsiteY7" fmla="*/ 48326 h 741053"/>
              <a:gd name="connsiteX8" fmla="*/ 83127 w 640369"/>
              <a:gd name="connsiteY8" fmla="*/ 89890 h 741053"/>
              <a:gd name="connsiteX9" fmla="*/ 41564 w 640369"/>
              <a:gd name="connsiteY9" fmla="*/ 117599 h 741053"/>
              <a:gd name="connsiteX10" fmla="*/ 13854 w 640369"/>
              <a:gd name="connsiteY10" fmla="*/ 145308 h 741053"/>
              <a:gd name="connsiteX11" fmla="*/ 0 w 640369"/>
              <a:gd name="connsiteY11" fmla="*/ 186871 h 741053"/>
              <a:gd name="connsiteX12" fmla="*/ 27709 w 640369"/>
              <a:gd name="connsiteY12" fmla="*/ 380835 h 741053"/>
              <a:gd name="connsiteX13" fmla="*/ 55418 w 640369"/>
              <a:gd name="connsiteY13" fmla="*/ 505526 h 741053"/>
              <a:gd name="connsiteX14" fmla="*/ 83127 w 640369"/>
              <a:gd name="connsiteY14" fmla="*/ 560944 h 741053"/>
              <a:gd name="connsiteX15" fmla="*/ 152400 w 640369"/>
              <a:gd name="connsiteY15" fmla="*/ 657926 h 741053"/>
              <a:gd name="connsiteX16" fmla="*/ 221673 w 640369"/>
              <a:gd name="connsiteY16" fmla="*/ 741053 h 741053"/>
              <a:gd name="connsiteX17" fmla="*/ 387927 w 640369"/>
              <a:gd name="connsiteY17" fmla="*/ 727199 h 741053"/>
              <a:gd name="connsiteX18" fmla="*/ 471054 w 640369"/>
              <a:gd name="connsiteY18" fmla="*/ 713344 h 741053"/>
              <a:gd name="connsiteX19" fmla="*/ 526473 w 640369"/>
              <a:gd name="connsiteY19" fmla="*/ 644071 h 741053"/>
              <a:gd name="connsiteX20" fmla="*/ 554182 w 640369"/>
              <a:gd name="connsiteY20" fmla="*/ 560944 h 741053"/>
              <a:gd name="connsiteX21" fmla="*/ 595745 w 640369"/>
              <a:gd name="connsiteY21" fmla="*/ 366981 h 741053"/>
              <a:gd name="connsiteX22" fmla="*/ 623454 w 640369"/>
              <a:gd name="connsiteY22" fmla="*/ 269999 h 741053"/>
              <a:gd name="connsiteX23" fmla="*/ 637309 w 640369"/>
              <a:gd name="connsiteY23" fmla="*/ 228435 h 741053"/>
              <a:gd name="connsiteX24" fmla="*/ 623454 w 640369"/>
              <a:gd name="connsiteY24" fmla="*/ 173017 h 74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0369" h="741053">
                <a:moveTo>
                  <a:pt x="623454" y="173017"/>
                </a:moveTo>
                <a:cubicBezTo>
                  <a:pt x="614218" y="159163"/>
                  <a:pt x="593665" y="157082"/>
                  <a:pt x="581891" y="145308"/>
                </a:cubicBezTo>
                <a:cubicBezTo>
                  <a:pt x="570117" y="133534"/>
                  <a:pt x="567184" y="114146"/>
                  <a:pt x="554182" y="103744"/>
                </a:cubicBezTo>
                <a:cubicBezTo>
                  <a:pt x="542778" y="94621"/>
                  <a:pt x="526473" y="94508"/>
                  <a:pt x="512618" y="89890"/>
                </a:cubicBezTo>
                <a:cubicBezTo>
                  <a:pt x="428387" y="33737"/>
                  <a:pt x="517882" y="86669"/>
                  <a:pt x="415636" y="48326"/>
                </a:cubicBezTo>
                <a:cubicBezTo>
                  <a:pt x="286768" y="0"/>
                  <a:pt x="446319" y="34968"/>
                  <a:pt x="277091" y="6762"/>
                </a:cubicBezTo>
                <a:cubicBezTo>
                  <a:pt x="244764" y="11380"/>
                  <a:pt x="211928" y="13274"/>
                  <a:pt x="180109" y="20617"/>
                </a:cubicBezTo>
                <a:cubicBezTo>
                  <a:pt x="151649" y="27185"/>
                  <a:pt x="96982" y="48326"/>
                  <a:pt x="96982" y="48326"/>
                </a:cubicBezTo>
                <a:cubicBezTo>
                  <a:pt x="92364" y="62181"/>
                  <a:pt x="92250" y="78486"/>
                  <a:pt x="83127" y="89890"/>
                </a:cubicBezTo>
                <a:cubicBezTo>
                  <a:pt x="72725" y="102892"/>
                  <a:pt x="54566" y="107197"/>
                  <a:pt x="41564" y="117599"/>
                </a:cubicBezTo>
                <a:cubicBezTo>
                  <a:pt x="31364" y="125759"/>
                  <a:pt x="23091" y="136072"/>
                  <a:pt x="13854" y="145308"/>
                </a:cubicBezTo>
                <a:cubicBezTo>
                  <a:pt x="9236" y="159162"/>
                  <a:pt x="0" y="172267"/>
                  <a:pt x="0" y="186871"/>
                </a:cubicBezTo>
                <a:cubicBezTo>
                  <a:pt x="0" y="326831"/>
                  <a:pt x="9058" y="287584"/>
                  <a:pt x="27709" y="380835"/>
                </a:cubicBezTo>
                <a:cubicBezTo>
                  <a:pt x="39125" y="437912"/>
                  <a:pt x="35197" y="458344"/>
                  <a:pt x="55418" y="505526"/>
                </a:cubicBezTo>
                <a:cubicBezTo>
                  <a:pt x="63554" y="524509"/>
                  <a:pt x="72880" y="543012"/>
                  <a:pt x="83127" y="560944"/>
                </a:cubicBezTo>
                <a:cubicBezTo>
                  <a:pt x="101788" y="593601"/>
                  <a:pt x="131155" y="628183"/>
                  <a:pt x="152400" y="657926"/>
                </a:cubicBezTo>
                <a:cubicBezTo>
                  <a:pt x="200623" y="725438"/>
                  <a:pt x="156985" y="676366"/>
                  <a:pt x="221673" y="741053"/>
                </a:cubicBezTo>
                <a:cubicBezTo>
                  <a:pt x="277091" y="736435"/>
                  <a:pt x="332657" y="733340"/>
                  <a:pt x="387927" y="727199"/>
                </a:cubicBezTo>
                <a:cubicBezTo>
                  <a:pt x="415846" y="724097"/>
                  <a:pt x="444751" y="723208"/>
                  <a:pt x="471054" y="713344"/>
                </a:cubicBezTo>
                <a:cubicBezTo>
                  <a:pt x="488604" y="706763"/>
                  <a:pt x="519479" y="654563"/>
                  <a:pt x="526473" y="644071"/>
                </a:cubicBezTo>
                <a:cubicBezTo>
                  <a:pt x="535709" y="616362"/>
                  <a:pt x="549380" y="589754"/>
                  <a:pt x="554182" y="560944"/>
                </a:cubicBezTo>
                <a:cubicBezTo>
                  <a:pt x="565808" y="491183"/>
                  <a:pt x="572730" y="436024"/>
                  <a:pt x="595745" y="366981"/>
                </a:cubicBezTo>
                <a:cubicBezTo>
                  <a:pt x="628965" y="267324"/>
                  <a:pt x="588661" y="391775"/>
                  <a:pt x="623454" y="269999"/>
                </a:cubicBezTo>
                <a:cubicBezTo>
                  <a:pt x="627466" y="255957"/>
                  <a:pt x="635696" y="242950"/>
                  <a:pt x="637309" y="228435"/>
                </a:cubicBezTo>
                <a:cubicBezTo>
                  <a:pt x="640369" y="200895"/>
                  <a:pt x="632690" y="186872"/>
                  <a:pt x="623454" y="1730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С. </a:t>
            </a:r>
            <a:r>
              <a:rPr lang="uk-UA" dirty="0" err="1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Харпер</a:t>
            </a:r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 біографія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-285784" y="1643050"/>
            <a:ext cx="5143536" cy="4525963"/>
          </a:xfrm>
        </p:spPr>
        <p:txBody>
          <a:bodyPr>
            <a:normAutofit/>
          </a:bodyPr>
          <a:lstStyle/>
          <a:p>
            <a:r>
              <a:rPr lang="uk-UA" sz="2300" dirty="0" smtClean="0"/>
              <a:t>Після закінчення школи навчався в  </a:t>
            </a:r>
            <a:r>
              <a:rPr lang="uk-UA" sz="2300" dirty="0" err="1" smtClean="0"/>
              <a:t>Торонтському</a:t>
            </a:r>
            <a:r>
              <a:rPr lang="uk-UA" sz="2300" dirty="0" smtClean="0"/>
              <a:t> університеті. Пізніше переїхав до </a:t>
            </a:r>
            <a:r>
              <a:rPr lang="uk-UA" sz="2300" dirty="0" err="1" smtClean="0"/>
              <a:t>Едмонтону</a:t>
            </a:r>
            <a:r>
              <a:rPr lang="uk-UA" sz="2300" dirty="0" smtClean="0"/>
              <a:t>, де працював програмістом в одній з нафтодобувних компаній. Своє навчання продовжив в Університеті </a:t>
            </a:r>
            <a:r>
              <a:rPr lang="uk-UA" sz="2300" dirty="0" err="1" smtClean="0"/>
              <a:t>Калгарі</a:t>
            </a:r>
            <a:r>
              <a:rPr lang="uk-UA" sz="2300" dirty="0" smtClean="0"/>
              <a:t>, де отримав ступінь магістра економіки.</a:t>
            </a:r>
            <a:endParaRPr lang="uk-UA" sz="2300" dirty="0"/>
          </a:p>
        </p:txBody>
      </p:sp>
      <p:pic>
        <p:nvPicPr>
          <p:cNvPr id="5" name="Місце для вмісту 4" descr="Victoria_College.jp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29190" y="1643050"/>
            <a:ext cx="4038600" cy="2973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Алексей\Downloads\image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871" b="9512"/>
          <a:stretch>
            <a:fillRect/>
          </a:stretch>
        </p:blipFill>
        <p:spPr bwMode="auto">
          <a:xfrm>
            <a:off x="214282" y="5072074"/>
            <a:ext cx="5450435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Алексей\Downloads\799982058.gif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858017" y="4498332"/>
            <a:ext cx="2285984" cy="2169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Приватне життя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357422" y="1785926"/>
            <a:ext cx="70008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</a:t>
            </a:r>
            <a:r>
              <a:rPr lang="ru-RU" dirty="0" smtClean="0"/>
              <a:t> 1993 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Лорін</a:t>
            </a:r>
            <a:r>
              <a:rPr lang="ru-RU" dirty="0" smtClean="0"/>
              <a:t> </a:t>
            </a:r>
            <a:r>
              <a:rPr lang="ru-RU" dirty="0" err="1" smtClean="0"/>
              <a:t>Тескі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71604" y="4286256"/>
            <a:ext cx="564360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Через </a:t>
            </a:r>
            <a:r>
              <a:rPr lang="ru-RU" dirty="0" smtClean="0"/>
              <a:t>три роки в них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, а </a:t>
            </a:r>
            <a:r>
              <a:rPr lang="ru-RU" dirty="0" err="1" smtClean="0"/>
              <a:t>ще</a:t>
            </a:r>
            <a:r>
              <a:rPr lang="ru-RU" dirty="0" smtClean="0"/>
              <a:t> через три роки </a:t>
            </a:r>
            <a:r>
              <a:rPr lang="ru-RU" dirty="0" smtClean="0"/>
              <a:t>- дочка</a:t>
            </a:r>
            <a:endParaRPr lang="uk-UA" dirty="0"/>
          </a:p>
        </p:txBody>
      </p:sp>
      <p:pic>
        <p:nvPicPr>
          <p:cNvPr id="13314" name="Picture 2" descr="C:\Users\Алексей\Downloads\7658832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643050"/>
            <a:ext cx="1524000" cy="1714500"/>
          </a:xfrm>
          <a:prstGeom prst="rect">
            <a:avLst/>
          </a:prstGeom>
          <a:noFill/>
        </p:spPr>
      </p:pic>
      <p:pic>
        <p:nvPicPr>
          <p:cNvPr id="13315" name="Picture 3" descr="C:\Users\Алексей\Downloads\1455351c9d5e629465985046196 (1).jpg"/>
          <p:cNvPicPr>
            <a:picLocks noChangeAspect="1" noChangeArrowheads="1"/>
          </p:cNvPicPr>
          <p:nvPr/>
        </p:nvPicPr>
        <p:blipFill>
          <a:blip r:embed="rId3"/>
          <a:srcRect l="55655" t="15214" b="52567"/>
          <a:stretch>
            <a:fillRect/>
          </a:stretch>
        </p:blipFill>
        <p:spPr bwMode="auto">
          <a:xfrm>
            <a:off x="0" y="1357298"/>
            <a:ext cx="235745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C:\Users\Алексей\Downloads\harperbaby-cp-98528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067175"/>
            <a:ext cx="2095500" cy="2790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 descr="C:\Users\Алексей\Downloads\2799945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48250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628" y="3000372"/>
            <a:ext cx="3929090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КОНСЕРВАТИВНА ПАРТІЯ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Політична діяльність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Політикою </a:t>
            </a:r>
            <a:r>
              <a:rPr lang="uk-UA" dirty="0" smtClean="0"/>
              <a:t>він зацікавився ще в школі, де він належав до клубу Молодих лібералів. Згодом під впливом </a:t>
            </a:r>
            <a:r>
              <a:rPr lang="uk-UA" dirty="0" err="1" smtClean="0"/>
              <a:t>контроверсійної</a:t>
            </a:r>
            <a:r>
              <a:rPr lang="uk-UA" dirty="0" smtClean="0"/>
              <a:t> енергетичної політики прем'єр-міністра </a:t>
            </a:r>
            <a:r>
              <a:rPr lang="uk-UA" dirty="0" err="1" smtClean="0"/>
              <a:t>П’єра</a:t>
            </a:r>
            <a:r>
              <a:rPr lang="uk-UA" dirty="0" smtClean="0"/>
              <a:t> </a:t>
            </a:r>
            <a:r>
              <a:rPr lang="uk-UA" dirty="0" err="1" smtClean="0"/>
              <a:t>Трюло</a:t>
            </a:r>
            <a:r>
              <a:rPr lang="uk-UA" dirty="0" smtClean="0"/>
              <a:t> він </a:t>
            </a:r>
            <a:r>
              <a:rPr lang="uk-UA" dirty="0" smtClean="0"/>
              <a:t>відійшов від </a:t>
            </a:r>
            <a:r>
              <a:rPr lang="uk-UA" dirty="0" smtClean="0"/>
              <a:t>Ліберальної партії.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781452" cy="828668"/>
          </a:xfrm>
        </p:spPr>
        <p:txBody>
          <a:bodyPr>
            <a:normAutofit fontScale="92500"/>
          </a:bodyPr>
          <a:lstStyle/>
          <a:p>
            <a:endParaRPr lang="uk-UA" dirty="0"/>
          </a:p>
        </p:txBody>
      </p:sp>
      <p:pic>
        <p:nvPicPr>
          <p:cNvPr id="3074" name="Picture 2" descr="C:\Users\Алексей\Downloads\image0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0"/>
            <a:ext cx="28575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3000372"/>
            <a:ext cx="3500462" cy="461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ЛІБЕРАЛЬНА ПАРТІЯ</a:t>
            </a:r>
            <a:endParaRPr lang="uk-UA" sz="2400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 rot="10800000" flipV="1">
            <a:off x="5715008" y="2571744"/>
            <a:ext cx="2286016" cy="1357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>
            <a:off x="5929322" y="2643182"/>
            <a:ext cx="2286016" cy="1428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Політична діяльність</a:t>
            </a:r>
            <a:endParaRPr lang="uk-UA" sz="600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9258336" cy="52149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1985 </a:t>
            </a:r>
            <a:r>
              <a:rPr lang="ru-RU" dirty="0" err="1" smtClean="0"/>
              <a:t>стає</a:t>
            </a:r>
            <a:r>
              <a:rPr lang="ru-RU" dirty="0" smtClean="0"/>
              <a:t> </a:t>
            </a:r>
            <a:r>
              <a:rPr lang="ru-RU" dirty="0" err="1" smtClean="0"/>
              <a:t>помічником</a:t>
            </a:r>
            <a:r>
              <a:rPr lang="ru-RU" dirty="0" smtClean="0"/>
              <a:t> депутата парламенту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Прогресивно-консервативної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endParaRPr lang="ru-RU" dirty="0" smtClean="0"/>
          </a:p>
          <a:p>
            <a:r>
              <a:rPr lang="ru-RU" dirty="0" smtClean="0"/>
              <a:t>1988 </a:t>
            </a:r>
            <a:r>
              <a:rPr lang="ru-RU" dirty="0" err="1" smtClean="0"/>
              <a:t>балотувався</a:t>
            </a:r>
            <a:r>
              <a:rPr lang="ru-RU" dirty="0" smtClean="0"/>
              <a:t> на </a:t>
            </a:r>
            <a:r>
              <a:rPr lang="ru-RU" dirty="0" err="1" smtClean="0"/>
              <a:t>місце</a:t>
            </a:r>
            <a:r>
              <a:rPr lang="ru-RU" dirty="0" smtClean="0"/>
              <a:t> в </a:t>
            </a:r>
            <a:r>
              <a:rPr lang="ru-RU" dirty="0" err="1" smtClean="0"/>
              <a:t>Палаті</a:t>
            </a:r>
            <a:r>
              <a:rPr lang="ru-RU" dirty="0" smtClean="0"/>
              <a:t> громад </a:t>
            </a:r>
            <a:r>
              <a:rPr lang="ru-RU" dirty="0" err="1" smtClean="0"/>
              <a:t>Канадського</a:t>
            </a:r>
            <a:r>
              <a:rPr lang="ru-RU" dirty="0" smtClean="0"/>
              <a:t> парламенту</a:t>
            </a:r>
          </a:p>
          <a:p>
            <a:r>
              <a:rPr lang="ru-RU" dirty="0" err="1" smtClean="0"/>
              <a:t>Нарешті</a:t>
            </a:r>
            <a:r>
              <a:rPr lang="ru-RU" dirty="0" smtClean="0"/>
              <a:t> 1993</a:t>
            </a:r>
            <a:r>
              <a:rPr lang="uk-UA" dirty="0" smtClean="0"/>
              <a:t> потрапив до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парламенту</a:t>
            </a:r>
          </a:p>
          <a:p>
            <a:r>
              <a:rPr lang="ru-RU" dirty="0" smtClean="0"/>
              <a:t>1996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у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виборах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тому ж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головою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недержавної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— 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коаліція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643966" y="6000768"/>
            <a:ext cx="4038600" cy="4525963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  <p:pic>
        <p:nvPicPr>
          <p:cNvPr id="5124" name="Picture 4" descr="C:\Users\Алексей\Downloads\56510_globus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143248"/>
            <a:ext cx="271576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Політична діяльність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2000240"/>
            <a:ext cx="5572164" cy="4525963"/>
          </a:xfrm>
        </p:spPr>
        <p:txBody>
          <a:bodyPr/>
          <a:lstStyle/>
          <a:p>
            <a:r>
              <a:rPr lang="ru-RU" dirty="0" smtClean="0"/>
              <a:t>20 </a:t>
            </a:r>
            <a:r>
              <a:rPr lang="ru-RU" dirty="0" err="1" smtClean="0"/>
              <a:t>березня</a:t>
            </a:r>
            <a:r>
              <a:rPr lang="ru-RU" dirty="0" smtClean="0"/>
              <a:t> </a:t>
            </a:r>
            <a:r>
              <a:rPr lang="ru-RU" dirty="0" smtClean="0"/>
              <a:t>2002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обрано</a:t>
            </a:r>
            <a:r>
              <a:rPr lang="ru-RU" dirty="0" smtClean="0"/>
              <a:t>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Канадського</a:t>
            </a:r>
            <a:r>
              <a:rPr lang="ru-RU" dirty="0" smtClean="0"/>
              <a:t> </a:t>
            </a:r>
            <a:r>
              <a:rPr lang="ru-RU" dirty="0" smtClean="0"/>
              <a:t>альянсу.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 2002 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обрано</a:t>
            </a:r>
            <a:r>
              <a:rPr lang="ru-RU" dirty="0" smtClean="0"/>
              <a:t> на </a:t>
            </a:r>
            <a:r>
              <a:rPr lang="ru-RU" dirty="0" err="1" smtClean="0"/>
              <a:t>депутатське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став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Офіційної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 в </a:t>
            </a:r>
            <a:r>
              <a:rPr lang="ru-RU" dirty="0" err="1" smtClean="0"/>
              <a:t>канадському</a:t>
            </a:r>
            <a:r>
              <a:rPr lang="ru-RU" dirty="0" smtClean="0"/>
              <a:t> </a:t>
            </a:r>
            <a:r>
              <a:rPr lang="ru-RU" dirty="0" err="1" smtClean="0"/>
              <a:t>парламенті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C:\Users\Алексей\Downloads\2066033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214950"/>
            <a:ext cx="3357586" cy="1373571"/>
          </a:xfrm>
          <a:prstGeom prst="rect">
            <a:avLst/>
          </a:prstGeom>
          <a:noFill/>
        </p:spPr>
      </p:pic>
      <p:pic>
        <p:nvPicPr>
          <p:cNvPr id="6146" name="Picture 2" descr="C:\Users\Алексей\Downloads\kan.jpg"/>
          <p:cNvPicPr>
            <a:picLocks noChangeAspect="1" noChangeArrowheads="1"/>
          </p:cNvPicPr>
          <p:nvPr/>
        </p:nvPicPr>
        <p:blipFill>
          <a:blip r:embed="rId3"/>
          <a:srcRect r="41145"/>
          <a:stretch>
            <a:fillRect/>
          </a:stretch>
        </p:blipFill>
        <p:spPr bwMode="auto">
          <a:xfrm>
            <a:off x="5556215" y="1571612"/>
            <a:ext cx="358778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r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mirrr</Template>
  <TotalTime>260</TotalTime>
  <Words>226</Words>
  <Application>Microsoft Office PowerPoint</Application>
  <PresentationFormat>Екран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mirrr</vt:lpstr>
      <vt:lpstr>Канада </vt:lpstr>
      <vt:lpstr>Загальні відомості</vt:lpstr>
      <vt:lpstr>Канада на початку XXI ст</vt:lpstr>
      <vt:lpstr>С. Харпер біографія</vt:lpstr>
      <vt:lpstr>С. Харпер біографія</vt:lpstr>
      <vt:lpstr>Приватне життя</vt:lpstr>
      <vt:lpstr>Політична діяльність</vt:lpstr>
      <vt:lpstr>Політична діяльність</vt:lpstr>
      <vt:lpstr>Політична діяльність</vt:lpstr>
      <vt:lpstr>Політична діяльність</vt:lpstr>
      <vt:lpstr>Прем'єр-міністр Канади</vt:lpstr>
      <vt:lpstr>Прем'єр-міністр Канади</vt:lpstr>
      <vt:lpstr>Прем'єр-міністр Канади</vt:lpstr>
      <vt:lpstr>Прем'єр-міністр Канади</vt:lpstr>
      <vt:lpstr>Прем'єр-міністр Канади</vt:lpstr>
      <vt:lpstr>Дякую за увагу!!!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Дмитрий Каленюк</dc:creator>
  <cp:lastModifiedBy>Алексей</cp:lastModifiedBy>
  <cp:revision>21</cp:revision>
  <dcterms:created xsi:type="dcterms:W3CDTF">2012-03-18T09:20:06Z</dcterms:created>
  <dcterms:modified xsi:type="dcterms:W3CDTF">2014-11-23T16:54:00Z</dcterms:modified>
</cp:coreProperties>
</file>