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1" r:id="rId6"/>
    <p:sldId id="260" r:id="rId7"/>
    <p:sldId id="261" r:id="rId8"/>
    <p:sldId id="262" r:id="rId9"/>
    <p:sldId id="264" r:id="rId10"/>
    <p:sldId id="263" r:id="rId11"/>
    <p:sldId id="265" r:id="rId12"/>
    <p:sldId id="267" r:id="rId13"/>
    <p:sldId id="273" r:id="rId14"/>
    <p:sldId id="274" r:id="rId15"/>
    <p:sldId id="276" r:id="rId16"/>
    <p:sldId id="277" r:id="rId17"/>
    <p:sldId id="278" r:id="rId18"/>
    <p:sldId id="275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5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47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1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94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7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5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7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9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6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5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03F72-24B8-4795-8119-2EE9C18B1F14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C8B36-AC0E-411E-B7EB-8662ECC2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2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11988824" cy="82089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90363"/>
            <a:ext cx="2232248" cy="6453336"/>
          </a:xfrm>
        </p:spPr>
        <p:txBody>
          <a:bodyPr vert="wordArtVert">
            <a:noAutofit/>
          </a:bodyPr>
          <a:lstStyle/>
          <a:p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Стародавній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32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 </a:t>
            </a:r>
            <a:br>
              <a:rPr lang="ru-RU" sz="32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Китайський</a:t>
            </a: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32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32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3200" b="1" dirty="0">
                <a:latin typeface="Courier New" pitchFamily="49" charset="0"/>
                <a:cs typeface="Courier New" pitchFamily="49" charset="0"/>
              </a:rPr>
            </a:br>
            <a:r>
              <a:rPr lang="ru-RU" sz="3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200" b="1" dirty="0" err="1" smtClean="0">
                <a:latin typeface="Courier New" pitchFamily="49" charset="0"/>
                <a:cs typeface="Courier New" pitchFamily="49" charset="0"/>
              </a:rPr>
              <a:t>живопис</a:t>
            </a:r>
            <a:endParaRPr lang="ru-RU" sz="3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4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0"/>
            <a:ext cx="5292080" cy="50851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В </a:t>
            </a:r>
            <a:r>
              <a:rPr lang="ru-RU" sz="2000" dirty="0" err="1" smtClean="0"/>
              <a:t>Китаї</a:t>
            </a:r>
            <a:r>
              <a:rPr lang="ru-RU" sz="2000" dirty="0" smtClean="0"/>
              <a:t> </a:t>
            </a:r>
            <a:r>
              <a:rPr lang="ru-RU" sz="2000" dirty="0" err="1" smtClean="0"/>
              <a:t>здавна</a:t>
            </a:r>
            <a:r>
              <a:rPr lang="ru-RU" sz="2000" dirty="0" smtClean="0"/>
              <a:t> </a:t>
            </a:r>
            <a:r>
              <a:rPr lang="ru-RU" sz="2000" dirty="0" err="1" smtClean="0"/>
              <a:t>говорять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близькість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і </a:t>
            </a:r>
            <a:r>
              <a:rPr lang="ru-RU" sz="2000" dirty="0" err="1" smtClean="0"/>
              <a:t>каліграфії</a:t>
            </a:r>
            <a:r>
              <a:rPr lang="ru-RU" sz="2000" dirty="0" smtClean="0"/>
              <a:t>. Художники і </a:t>
            </a:r>
            <a:r>
              <a:rPr lang="ru-RU" sz="2000" dirty="0" err="1" smtClean="0"/>
              <a:t>каліграфи</a:t>
            </a:r>
            <a:r>
              <a:rPr lang="ru-RU" sz="2000" dirty="0" smtClean="0"/>
              <a:t> </a:t>
            </a:r>
            <a:r>
              <a:rPr lang="ru-RU" sz="2000" dirty="0" err="1" smtClean="0"/>
              <a:t>користуються</a:t>
            </a:r>
            <a:r>
              <a:rPr lang="ru-RU" sz="2000" dirty="0" smtClean="0"/>
              <a:t> одними й </a:t>
            </a:r>
            <a:r>
              <a:rPr lang="ru-RU" sz="2000" dirty="0" err="1" smtClean="0"/>
              <a:t>тими</a:t>
            </a:r>
            <a:r>
              <a:rPr lang="ru-RU" sz="2000" dirty="0" smtClean="0"/>
              <a:t> ж </a:t>
            </a:r>
            <a:r>
              <a:rPr lang="ru-RU" sz="2000" dirty="0" err="1" smtClean="0"/>
              <a:t>матеріалами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інструментами</a:t>
            </a:r>
            <a:r>
              <a:rPr lang="ru-RU" sz="2000" dirty="0" smtClean="0"/>
              <a:t> (</a:t>
            </a:r>
            <a:r>
              <a:rPr lang="ru-RU" sz="2000" dirty="0" err="1" smtClean="0"/>
              <a:t>пензель</a:t>
            </a:r>
            <a:r>
              <a:rPr lang="ru-RU" sz="2000" dirty="0" smtClean="0"/>
              <a:t>, </a:t>
            </a:r>
            <a:r>
              <a:rPr lang="ru-RU" sz="2000" dirty="0" err="1" smtClean="0"/>
              <a:t>папір</a:t>
            </a:r>
            <a:r>
              <a:rPr lang="ru-RU" sz="2000" dirty="0" smtClean="0"/>
              <a:t> і туш) і </a:t>
            </a:r>
            <a:r>
              <a:rPr lang="ru-RU" sz="2000" dirty="0" err="1" smtClean="0"/>
              <a:t>однаковим</a:t>
            </a:r>
            <a:r>
              <a:rPr lang="ru-RU" sz="2000" dirty="0" smtClean="0"/>
              <a:t> </a:t>
            </a:r>
            <a:r>
              <a:rPr lang="ru-RU" sz="2000" dirty="0" err="1" smtClean="0"/>
              <a:t>лінійним</a:t>
            </a:r>
            <a:r>
              <a:rPr lang="ru-RU" sz="2000" dirty="0" smtClean="0"/>
              <a:t> способом </a:t>
            </a:r>
            <a:r>
              <a:rPr lang="ru-RU" sz="2000" dirty="0" err="1" smtClean="0"/>
              <a:t>листи</a:t>
            </a:r>
            <a:r>
              <a:rPr lang="ru-RU" sz="2000" dirty="0" smtClean="0"/>
              <a:t>.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каліграфією</a:t>
            </a:r>
            <a:r>
              <a:rPr lang="ru-RU" sz="2000" dirty="0" smtClean="0"/>
              <a:t> і </a:t>
            </a:r>
            <a:r>
              <a:rPr lang="ru-RU" sz="2000" dirty="0" err="1" smtClean="0"/>
              <a:t>живописом</a:t>
            </a:r>
            <a:r>
              <a:rPr lang="ru-RU" sz="2000" dirty="0" smtClean="0"/>
              <a:t> </a:t>
            </a:r>
            <a:r>
              <a:rPr lang="ru-RU" sz="2000" dirty="0" err="1" smtClean="0"/>
              <a:t>стільки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спільного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вважаються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рідними</a:t>
            </a:r>
            <a:r>
              <a:rPr lang="ru-RU" sz="2000" dirty="0" smtClean="0"/>
              <a:t> сестрами. </a:t>
            </a:r>
            <a:r>
              <a:rPr lang="ru-RU" sz="2000" dirty="0" err="1" smtClean="0"/>
              <a:t>Розвиваючись</a:t>
            </a:r>
            <a:r>
              <a:rPr lang="ru-RU" sz="2000" dirty="0" smtClean="0"/>
              <a:t> в </a:t>
            </a:r>
            <a:r>
              <a:rPr lang="ru-RU" sz="2000" dirty="0" err="1" smtClean="0"/>
              <a:t>стилістичному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єдності</a:t>
            </a:r>
            <a:r>
              <a:rPr lang="ru-RU" sz="2000" dirty="0" smtClean="0"/>
              <a:t>, вони </a:t>
            </a:r>
            <a:r>
              <a:rPr lang="ru-RU" sz="2000" dirty="0" err="1" smtClean="0"/>
              <a:t>взаємопов'язані</a:t>
            </a:r>
            <a:r>
              <a:rPr lang="ru-RU" sz="2000" dirty="0" smtClean="0"/>
              <a:t> і </a:t>
            </a:r>
            <a:r>
              <a:rPr lang="ru-RU" sz="2000" dirty="0" err="1" smtClean="0"/>
              <a:t>рухають</a:t>
            </a:r>
            <a:r>
              <a:rPr lang="ru-RU" sz="2000" dirty="0" smtClean="0"/>
              <a:t> один одного вперед. </a:t>
            </a:r>
            <a:r>
              <a:rPr lang="ru-RU" sz="2000" dirty="0" err="1" smtClean="0"/>
              <a:t>Це</a:t>
            </a:r>
            <a:r>
              <a:rPr lang="ru-RU" sz="2000" dirty="0" smtClean="0"/>
              <a:t> говорить про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в </a:t>
            </a:r>
            <a:r>
              <a:rPr lang="ru-RU" sz="2000" dirty="0" err="1" smtClean="0"/>
              <a:t>основі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образотворчого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мистецтва</a:t>
            </a:r>
            <a:r>
              <a:rPr lang="ru-RU" sz="2000" dirty="0" smtClean="0"/>
              <a:t> </a:t>
            </a:r>
            <a:r>
              <a:rPr lang="ru-RU" sz="2000" dirty="0" err="1" smtClean="0"/>
              <a:t>лежить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лінія</a:t>
            </a:r>
            <a:r>
              <a:rPr lang="ru-RU" sz="2000" dirty="0" smtClean="0"/>
              <a:t>. Самими </a:t>
            </a:r>
            <a:r>
              <a:rPr lang="ru-RU" sz="2000" dirty="0" err="1" smtClean="0"/>
              <a:t>простими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лініями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живописці</a:t>
            </a:r>
            <a:r>
              <a:rPr lang="ru-RU" sz="2000" dirty="0" smtClean="0"/>
              <a:t> створили твори </a:t>
            </a:r>
            <a:r>
              <a:rPr lang="ru-RU" sz="2000" dirty="0" err="1" smtClean="0"/>
              <a:t>високого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художнього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досконалості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1" y="-99392"/>
            <a:ext cx="3664227" cy="681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77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4392488" cy="57106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/>
              <a:t>Для </a:t>
            </a:r>
            <a:r>
              <a:rPr lang="ru-RU" sz="1800" dirty="0" err="1" smtClean="0"/>
              <a:t>китайського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живопису</a:t>
            </a:r>
            <a:r>
              <a:rPr lang="ru-RU" sz="1800" dirty="0" smtClean="0"/>
              <a:t> характерна </a:t>
            </a:r>
            <a:r>
              <a:rPr lang="ru-RU" sz="1800" dirty="0" err="1" smtClean="0"/>
              <a:t>Багатоточковий</a:t>
            </a:r>
            <a:r>
              <a:rPr lang="ru-RU" sz="1800" dirty="0" smtClean="0"/>
              <a:t> і </a:t>
            </a:r>
            <a:r>
              <a:rPr lang="ru-RU" sz="1800" dirty="0" err="1" smtClean="0"/>
              <a:t>розсіяна</a:t>
            </a:r>
            <a:r>
              <a:rPr lang="ru-RU" sz="1800" dirty="0" smtClean="0"/>
              <a:t> перспектива, </a:t>
            </a:r>
            <a:r>
              <a:rPr lang="ru-RU" sz="1800" dirty="0" err="1" smtClean="0"/>
              <a:t>лаконічна</a:t>
            </a:r>
            <a:r>
              <a:rPr lang="ru-RU" sz="1800" dirty="0" smtClean="0"/>
              <a:t> і ясна </a:t>
            </a:r>
            <a:r>
              <a:rPr lang="ru-RU" sz="1800" dirty="0" err="1" smtClean="0"/>
              <a:t>композиція</a:t>
            </a:r>
            <a:r>
              <a:rPr lang="ru-RU" sz="1800" dirty="0" smtClean="0"/>
              <a:t> з </a:t>
            </a:r>
            <a:r>
              <a:rPr lang="ru-RU" sz="1800" dirty="0" err="1" smtClean="0"/>
              <a:t>плям</a:t>
            </a:r>
            <a:r>
              <a:rPr lang="ru-RU" sz="1800" dirty="0" smtClean="0"/>
              <a:t> локального </a:t>
            </a:r>
            <a:r>
              <a:rPr lang="ru-RU" sz="1800" dirty="0" err="1" smtClean="0"/>
              <a:t>кольору</a:t>
            </a:r>
            <a:r>
              <a:rPr lang="ru-RU" sz="1800" dirty="0" smtClean="0"/>
              <a:t> з </a:t>
            </a:r>
            <a:r>
              <a:rPr lang="ru-RU" sz="1800" dirty="0" err="1" smtClean="0"/>
              <a:t>виразними</a:t>
            </a:r>
            <a:r>
              <a:rPr lang="ru-RU" sz="1800" dirty="0" smtClean="0"/>
              <a:t> і </a:t>
            </a:r>
            <a:r>
              <a:rPr lang="ru-RU" sz="1800" dirty="0" err="1" smtClean="0"/>
              <a:t>ритмічними</a:t>
            </a:r>
            <a:r>
              <a:rPr lang="ru-RU" sz="1800" dirty="0" smtClean="0"/>
              <a:t> контурами, а </a:t>
            </a:r>
            <a:r>
              <a:rPr lang="ru-RU" sz="1800" dirty="0" err="1" smtClean="0"/>
              <a:t>також</a:t>
            </a:r>
            <a:r>
              <a:rPr lang="ru-RU" sz="1800" dirty="0" smtClean="0"/>
              <a:t> </a:t>
            </a:r>
            <a:r>
              <a:rPr lang="ru-RU" sz="1800" dirty="0" err="1" smtClean="0"/>
              <a:t>площинна</a:t>
            </a:r>
            <a:r>
              <a:rPr lang="ru-RU" sz="1800" dirty="0" smtClean="0"/>
              <a:t> </a:t>
            </a:r>
            <a:r>
              <a:rPr lang="ru-RU" sz="1800" dirty="0" err="1" smtClean="0"/>
              <a:t>живопис</a:t>
            </a:r>
            <a:r>
              <a:rPr lang="ru-RU" sz="1800" dirty="0" smtClean="0"/>
              <a:t> без светотеневой </a:t>
            </a:r>
            <a:r>
              <a:rPr lang="ru-RU" sz="1800" dirty="0" err="1" smtClean="0"/>
              <a:t>ліплення</a:t>
            </a:r>
            <a:r>
              <a:rPr lang="ru-RU" sz="1800" dirty="0" smtClean="0"/>
              <a:t>. </a:t>
            </a:r>
            <a:r>
              <a:rPr lang="ru-RU" sz="1800" dirty="0" err="1" smtClean="0"/>
              <a:t>Китайський</a:t>
            </a:r>
            <a:r>
              <a:rPr lang="ru-RU" sz="1800" dirty="0" smtClean="0"/>
              <a:t> художник </a:t>
            </a:r>
            <a:r>
              <a:rPr lang="ru-RU" sz="1800" dirty="0" err="1" smtClean="0"/>
              <a:t>може</a:t>
            </a:r>
            <a:r>
              <a:rPr lang="ru-RU" sz="1800" dirty="0" smtClean="0"/>
              <a:t> на </a:t>
            </a:r>
            <a:r>
              <a:rPr lang="ru-RU" sz="1800" dirty="0" err="1" smtClean="0"/>
              <a:t>довгому</a:t>
            </a:r>
            <a:r>
              <a:rPr lang="ru-RU" sz="1800" dirty="0" smtClean="0"/>
              <a:t> й </a:t>
            </a:r>
            <a:r>
              <a:rPr lang="ru-RU" sz="1800" dirty="0" err="1" smtClean="0"/>
              <a:t>вузькому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паперовому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шовковому</a:t>
            </a:r>
            <a:r>
              <a:rPr lang="ru-RU" sz="1800" dirty="0" smtClean="0"/>
              <a:t> </a:t>
            </a:r>
            <a:r>
              <a:rPr lang="ru-RU" sz="1800" dirty="0" err="1" smtClean="0"/>
              <a:t>сувої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відтворити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річку</a:t>
            </a:r>
            <a:r>
              <a:rPr lang="ru-RU" sz="1800" dirty="0" smtClean="0"/>
              <a:t>, </a:t>
            </a:r>
            <a:r>
              <a:rPr lang="ru-RU" sz="1800" dirty="0" err="1" smtClean="0"/>
              <a:t>створюючи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відчуття</a:t>
            </a:r>
            <a:r>
              <a:rPr lang="ru-RU" sz="1800" dirty="0" smtClean="0"/>
              <a:t> </a:t>
            </a:r>
            <a:r>
              <a:rPr lang="ru-RU" sz="1800" dirty="0" err="1" smtClean="0"/>
              <a:t>нескінченності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річкового</a:t>
            </a:r>
            <a:r>
              <a:rPr lang="ru-RU" sz="1800" dirty="0" smtClean="0"/>
              <a:t> простору, </a:t>
            </a:r>
            <a:r>
              <a:rPr lang="ru-RU" sz="1800" dirty="0" err="1" smtClean="0"/>
              <a:t>побаченого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зверху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збоку</a:t>
            </a:r>
            <a:r>
              <a:rPr lang="ru-RU" sz="1800" dirty="0" smtClean="0"/>
              <a:t>, а </a:t>
            </a:r>
            <a:r>
              <a:rPr lang="ru-RU" sz="1800" dirty="0" err="1" smtClean="0"/>
              <a:t>також</a:t>
            </a:r>
            <a:r>
              <a:rPr lang="ru-RU" sz="1800" dirty="0" smtClean="0"/>
              <a:t> </a:t>
            </a:r>
            <a:r>
              <a:rPr lang="ru-RU" sz="1800" dirty="0" err="1" smtClean="0"/>
              <a:t>безліч</a:t>
            </a:r>
            <a:r>
              <a:rPr lang="ru-RU" sz="1800" dirty="0" smtClean="0"/>
              <a:t> </a:t>
            </a:r>
            <a:r>
              <a:rPr lang="ru-RU" sz="1800" dirty="0" err="1" smtClean="0"/>
              <a:t>ландшафтів</a:t>
            </a:r>
            <a:r>
              <a:rPr lang="ru-RU" sz="1800" dirty="0" smtClean="0"/>
              <a:t>, </a:t>
            </a:r>
            <a:r>
              <a:rPr lang="ru-RU" sz="1800" dirty="0" err="1" smtClean="0"/>
              <a:t>здавалося</a:t>
            </a:r>
            <a:r>
              <a:rPr lang="ru-RU" sz="1800" dirty="0" smtClean="0"/>
              <a:t> б </a:t>
            </a:r>
            <a:r>
              <a:rPr lang="ru-RU" sz="1800" dirty="0" err="1" smtClean="0"/>
              <a:t>прихованих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від</a:t>
            </a:r>
            <a:r>
              <a:rPr lang="ru-RU" sz="1800" dirty="0" smtClean="0"/>
              <a:t> </a:t>
            </a:r>
            <a:r>
              <a:rPr lang="ru-RU" sz="1800" dirty="0" err="1" smtClean="0"/>
              <a:t>глядачів</a:t>
            </a:r>
            <a:r>
              <a:rPr lang="ru-RU" sz="1800" dirty="0" smtClean="0"/>
              <a:t> </a:t>
            </a:r>
            <a:r>
              <a:rPr lang="ru-RU" sz="1800" dirty="0" err="1" smtClean="0"/>
              <a:t>лінією</a:t>
            </a:r>
            <a:r>
              <a:rPr lang="ru-RU" sz="1800" dirty="0" smtClean="0"/>
              <a:t> горизонту. </a:t>
            </a:r>
            <a:r>
              <a:rPr lang="ru-RU" sz="1800" dirty="0" err="1" smtClean="0"/>
              <a:t>Цього</a:t>
            </a:r>
            <a:r>
              <a:rPr lang="ru-RU" sz="1800" dirty="0" smtClean="0"/>
              <a:t> не </a:t>
            </a:r>
            <a:r>
              <a:rPr lang="ru-RU" sz="1800" dirty="0" err="1" smtClean="0"/>
              <a:t>можна</a:t>
            </a:r>
            <a:r>
              <a:rPr lang="ru-RU" sz="1800" dirty="0" smtClean="0"/>
              <a:t> </a:t>
            </a:r>
            <a:r>
              <a:rPr lang="ru-RU" sz="1800" dirty="0" err="1" smtClean="0"/>
              <a:t>досягти</a:t>
            </a:r>
            <a:r>
              <a:rPr lang="ru-RU" sz="1800" dirty="0" smtClean="0"/>
              <a:t> за </a:t>
            </a:r>
            <a:r>
              <a:rPr lang="ru-RU" sz="1800" dirty="0" err="1" smtClean="0"/>
              <a:t>допомогою</a:t>
            </a:r>
            <a:r>
              <a:rPr lang="ru-RU" sz="1800" dirty="0" smtClean="0"/>
              <a:t> </a:t>
            </a:r>
            <a:r>
              <a:rPr lang="ru-RU" sz="1800" dirty="0" err="1" smtClean="0"/>
              <a:t>фокусній</a:t>
            </a:r>
            <a:r>
              <a:rPr lang="ru-RU" sz="1800" dirty="0" smtClean="0"/>
              <a:t> </a:t>
            </a:r>
            <a:r>
              <a:rPr lang="ru-RU" sz="1800" dirty="0" err="1" smtClean="0"/>
              <a:t>перспективи</a:t>
            </a:r>
            <a:r>
              <a:rPr lang="ru-RU" sz="1800" dirty="0" smtClean="0"/>
              <a:t>. </a:t>
            </a:r>
            <a:r>
              <a:rPr lang="ru-RU" sz="1800" dirty="0" err="1" smtClean="0"/>
              <a:t>Багатопланова</a:t>
            </a:r>
            <a:r>
              <a:rPr lang="ru-RU" sz="1800" dirty="0" smtClean="0"/>
              <a:t> перспектива </a:t>
            </a:r>
            <a:r>
              <a:rPr lang="ru-RU" sz="1800" dirty="0" err="1" smtClean="0"/>
              <a:t>китайського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живопису</a:t>
            </a:r>
            <a:r>
              <a:rPr lang="ru-RU" sz="1800" dirty="0" smtClean="0"/>
              <a:t> </a:t>
            </a:r>
            <a:r>
              <a:rPr lang="ru-RU" sz="1800" dirty="0" err="1" smtClean="0"/>
              <a:t>дозволяє</a:t>
            </a:r>
            <a:r>
              <a:rPr lang="ru-RU" sz="1800" dirty="0" smtClean="0"/>
              <a:t> художнику </a:t>
            </a:r>
            <a:r>
              <a:rPr lang="ru-RU" sz="1800" dirty="0" err="1" smtClean="0"/>
              <a:t>дати</a:t>
            </a:r>
            <a:r>
              <a:rPr lang="ru-RU" sz="1800" dirty="0" smtClean="0"/>
              <a:t> </a:t>
            </a:r>
            <a:r>
              <a:rPr lang="ru-RU" sz="1800" dirty="0" err="1" smtClean="0"/>
              <a:t>повний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простір</a:t>
            </a:r>
            <a:r>
              <a:rPr lang="ru-RU" sz="1800" dirty="0" smtClean="0"/>
              <a:t> </a:t>
            </a:r>
            <a:r>
              <a:rPr lang="ru-RU" sz="1800" dirty="0" err="1" smtClean="0"/>
              <a:t>своїй</a:t>
            </a:r>
            <a:r>
              <a:rPr lang="ru-RU" sz="1800" dirty="0" smtClean="0"/>
              <a:t> </a:t>
            </a:r>
            <a:r>
              <a:rPr lang="ru-RU" sz="1800" dirty="0" err="1" smtClean="0"/>
              <a:t>уяві</a:t>
            </a:r>
            <a:r>
              <a:rPr lang="ru-RU" sz="1800" dirty="0" smtClean="0"/>
              <a:t> і </a:t>
            </a:r>
            <a:r>
              <a:rPr lang="ru-RU" sz="1800" dirty="0" err="1" smtClean="0"/>
              <a:t>створити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художній</a:t>
            </a:r>
            <a:r>
              <a:rPr lang="ru-RU" sz="1800" dirty="0" smtClean="0"/>
              <a:t> </a:t>
            </a:r>
            <a:r>
              <a:rPr lang="ru-RU" sz="1800" dirty="0" err="1" smtClean="0"/>
              <a:t>світ</a:t>
            </a:r>
            <a:r>
              <a:rPr lang="ru-RU" sz="1800" dirty="0" smtClean="0"/>
              <a:t>, не </a:t>
            </a:r>
            <a:r>
              <a:rPr lang="ru-RU" sz="1800" dirty="0" err="1" smtClean="0"/>
              <a:t>зв'язуючи</a:t>
            </a:r>
            <a:r>
              <a:rPr lang="ru-RU" sz="1800" dirty="0" smtClean="0"/>
              <a:t> себе рамками </a:t>
            </a:r>
            <a:r>
              <a:rPr lang="ru-RU" sz="1800" dirty="0" err="1" smtClean="0"/>
              <a:t>обмеженого</a:t>
            </a:r>
            <a:r>
              <a:rPr lang="ru-RU" sz="1800" dirty="0" smtClean="0"/>
              <a:t> горизонтом простору. </a:t>
            </a:r>
            <a:endParaRPr lang="ru-R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34" y="1268760"/>
            <a:ext cx="4779963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49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2252" y="476672"/>
            <a:ext cx="4104456" cy="5661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В образах </a:t>
            </a:r>
            <a:r>
              <a:rPr lang="ru-RU" sz="2000" dirty="0" err="1" smtClean="0"/>
              <a:t>китайського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часто </a:t>
            </a:r>
            <a:r>
              <a:rPr lang="ru-RU" sz="2000" dirty="0" err="1" smtClean="0"/>
              <a:t>втілюються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глибокі</a:t>
            </a:r>
            <a:r>
              <a:rPr lang="ru-RU" sz="2000" dirty="0" smtClean="0"/>
              <a:t> </a:t>
            </a:r>
            <a:r>
              <a:rPr lang="ru-RU" sz="2000" dirty="0" err="1" smtClean="0"/>
              <a:t>філософські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ідеї</a:t>
            </a:r>
            <a:r>
              <a:rPr lang="ru-RU" sz="2000" dirty="0" smtClean="0"/>
              <a:t>. У </a:t>
            </a:r>
            <a:r>
              <a:rPr lang="ru-RU" sz="2000" dirty="0" err="1" smtClean="0"/>
              <a:t>різні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періоди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неї</a:t>
            </a:r>
            <a:r>
              <a:rPr lang="ru-RU" sz="2000" dirty="0" smtClean="0"/>
              <a:t> </a:t>
            </a:r>
            <a:r>
              <a:rPr lang="ru-RU" sz="2000" dirty="0" err="1" smtClean="0"/>
              <a:t>наклали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відбитки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конфуціанство</a:t>
            </a:r>
            <a:r>
              <a:rPr lang="ru-RU" sz="2000" dirty="0" smtClean="0"/>
              <a:t>, даосизм і буддизм. Родоначальник </a:t>
            </a:r>
            <a:r>
              <a:rPr lang="ru-RU" sz="2000" dirty="0" err="1" smtClean="0"/>
              <a:t>теорії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Се </a:t>
            </a:r>
            <a:r>
              <a:rPr lang="ru-RU" sz="2000" dirty="0" err="1" smtClean="0"/>
              <a:t>Хе</a:t>
            </a:r>
            <a:r>
              <a:rPr lang="ru-RU" sz="2000" dirty="0" smtClean="0"/>
              <a:t> у </a:t>
            </a:r>
            <a:r>
              <a:rPr lang="ru-RU" sz="2000" dirty="0" err="1" smtClean="0"/>
              <a:t>своїх</a:t>
            </a:r>
            <a:r>
              <a:rPr lang="ru-RU" sz="2000" dirty="0" smtClean="0"/>
              <a:t> "</a:t>
            </a:r>
            <a:r>
              <a:rPr lang="ru-RU" sz="2000" dirty="0" err="1" smtClean="0"/>
              <a:t>Нотатках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категорії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старовинного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" </a:t>
            </a:r>
            <a:r>
              <a:rPr lang="ru-RU" sz="2000" dirty="0" err="1" smtClean="0"/>
              <a:t>сформулював</a:t>
            </a:r>
            <a:r>
              <a:rPr lang="ru-RU" sz="2000" dirty="0" smtClean="0"/>
              <a:t> </a:t>
            </a:r>
            <a:r>
              <a:rPr lang="ru-RU" sz="2000" dirty="0" err="1" smtClean="0"/>
              <a:t>шість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основних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принципів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повинні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керуватися</a:t>
            </a:r>
            <a:r>
              <a:rPr lang="ru-RU" sz="2000" dirty="0" smtClean="0"/>
              <a:t> художники. І </a:t>
            </a:r>
            <a:r>
              <a:rPr lang="ru-RU" sz="2000" dirty="0" err="1" smtClean="0"/>
              <a:t>найперший</a:t>
            </a:r>
            <a:r>
              <a:rPr lang="ru-RU" sz="2000" dirty="0" smtClean="0"/>
              <a:t> з них </a:t>
            </a:r>
            <a:r>
              <a:rPr lang="ru-RU" sz="2000" dirty="0" err="1" smtClean="0"/>
              <a:t>полягав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вимозі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передати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"одухотворений ритм живого </a:t>
            </a:r>
            <a:r>
              <a:rPr lang="ru-RU" sz="2000" dirty="0" err="1" smtClean="0"/>
              <a:t>руху</a:t>
            </a:r>
            <a:r>
              <a:rPr lang="ru-RU" sz="2000" dirty="0" smtClean="0"/>
              <a:t>",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властивий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всьому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природі</a:t>
            </a:r>
            <a:r>
              <a:rPr lang="ru-RU" sz="2000" dirty="0" smtClean="0"/>
              <a:t>, </a:t>
            </a:r>
            <a:r>
              <a:rPr lang="ru-RU" sz="2000" dirty="0" err="1" smtClean="0"/>
              <a:t>передати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суть, а не </a:t>
            </a:r>
            <a:r>
              <a:rPr lang="ru-RU" sz="2000" dirty="0" err="1" smtClean="0"/>
              <a:t>зовнішнє</a:t>
            </a:r>
            <a:r>
              <a:rPr lang="ru-RU" sz="2000" dirty="0" smtClean="0"/>
              <a:t> </a:t>
            </a:r>
            <a:r>
              <a:rPr lang="ru-RU" sz="2000" dirty="0" err="1" smtClean="0"/>
              <a:t>натуралістичне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зображення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" y="0"/>
            <a:ext cx="5237096" cy="721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1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0709"/>
            <a:ext cx="4024313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78" y="-31687"/>
            <a:ext cx="4104456" cy="72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7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4957773" cy="62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5164137" cy="62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3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7313"/>
            <a:ext cx="4968552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58749"/>
            <a:ext cx="4845015" cy="704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47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9"/>
            <a:ext cx="4638675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1629"/>
            <a:ext cx="4716016" cy="695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18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837459"/>
            <a:ext cx="475252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56859"/>
            <a:ext cx="5260131" cy="52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3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790"/>
            <a:ext cx="8597034" cy="665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29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836712"/>
            <a:ext cx="2304256" cy="5242594"/>
          </a:xfrm>
        </p:spPr>
        <p:txBody>
          <a:bodyPr vert="wordArtVert">
            <a:normAutofit fontScale="90000"/>
          </a:bodyPr>
          <a:lstStyle/>
          <a:p>
            <a:r>
              <a:rPr lang="uk-UA" dirty="0" smtClean="0"/>
              <a:t>Дякуємо за увагу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37" y="29796"/>
            <a:ext cx="6265464" cy="682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84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7634" y="1772816"/>
            <a:ext cx="5112568" cy="29523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err="1" smtClean="0"/>
              <a:t>Китайський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Гохуа</a:t>
            </a:r>
            <a:r>
              <a:rPr lang="ru-RU" sz="2000" dirty="0" smtClean="0"/>
              <a:t> , </a:t>
            </a:r>
            <a:r>
              <a:rPr lang="ru-RU" sz="2000" dirty="0" err="1" smtClean="0"/>
              <a:t>термін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позначання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традиційного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з </a:t>
            </a:r>
            <a:r>
              <a:rPr lang="ru-RU" sz="2000" dirty="0" err="1" smtClean="0"/>
              <a:t>традиційним</a:t>
            </a:r>
            <a:r>
              <a:rPr lang="ru-RU" sz="2000" dirty="0" smtClean="0"/>
              <a:t> же </a:t>
            </a:r>
            <a:r>
              <a:rPr lang="ru-RU" sz="2000" dirty="0" err="1" smtClean="0"/>
              <a:t>використанням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основи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матеріалів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інструментів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56212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9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135" y="1628800"/>
            <a:ext cx="5072267" cy="27223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err="1" smtClean="0"/>
              <a:t>Традиційний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істотно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відрізняється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західної</a:t>
            </a:r>
            <a:r>
              <a:rPr lang="ru-RU" sz="2000" dirty="0" smtClean="0"/>
              <a:t>. За формою вона </a:t>
            </a:r>
            <a:r>
              <a:rPr lang="ru-RU" sz="2000" dirty="0" err="1" smtClean="0"/>
              <a:t>близька</a:t>
            </a:r>
            <a:r>
              <a:rPr lang="ru-RU" sz="2000" dirty="0" smtClean="0"/>
              <a:t> до </a:t>
            </a:r>
            <a:r>
              <a:rPr lang="ru-RU" sz="2000" dirty="0" err="1" smtClean="0"/>
              <a:t>європейського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імпресіонізму</a:t>
            </a:r>
            <a:r>
              <a:rPr lang="ru-RU" sz="2000" dirty="0" smtClean="0"/>
              <a:t> - з </a:t>
            </a:r>
            <a:r>
              <a:rPr lang="ru-RU" sz="2000" dirty="0" err="1" smtClean="0"/>
              <a:t>тією</a:t>
            </a:r>
            <a:r>
              <a:rPr lang="ru-RU" sz="2000" dirty="0" smtClean="0"/>
              <a:t>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різницею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існувала</a:t>
            </a:r>
            <a:r>
              <a:rPr lang="ru-RU" sz="2000" dirty="0" smtClean="0"/>
              <a:t>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за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століть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появи</a:t>
            </a:r>
            <a:r>
              <a:rPr lang="ru-RU" sz="2000" dirty="0" smtClean="0"/>
              <a:t> </a:t>
            </a:r>
            <a:r>
              <a:rPr lang="ru-RU" sz="2000" dirty="0" err="1" smtClean="0"/>
              <a:t>останнього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667"/>
            <a:ext cx="371270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1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838127"/>
            <a:ext cx="5112568" cy="25782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err="1" smtClean="0"/>
              <a:t>Традиційний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як </a:t>
            </a:r>
            <a:r>
              <a:rPr lang="ru-RU" sz="2000" dirty="0" err="1" smtClean="0"/>
              <a:t>ніби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піклується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формальне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відповідно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зображуваного</a:t>
            </a:r>
            <a:r>
              <a:rPr lang="ru-RU" sz="2000" dirty="0" smtClean="0"/>
              <a:t> предмету.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сказати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традиційну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не </a:t>
            </a:r>
            <a:r>
              <a:rPr lang="ru-RU" sz="2000" dirty="0" err="1" smtClean="0"/>
              <a:t>хвилює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правдоподібність</a:t>
            </a:r>
            <a:r>
              <a:rPr lang="ru-RU" sz="2000" dirty="0" smtClean="0"/>
              <a:t> - </a:t>
            </a:r>
            <a:r>
              <a:rPr lang="ru-RU" sz="2000" dirty="0" err="1" smtClean="0"/>
              <a:t>реалізм</a:t>
            </a:r>
            <a:r>
              <a:rPr lang="ru-RU" sz="2000" dirty="0" smtClean="0"/>
              <a:t> нею </a:t>
            </a:r>
            <a:r>
              <a:rPr lang="ru-RU" sz="2000" dirty="0" err="1" smtClean="0"/>
              <a:t>розуміється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глибоко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3" y="116632"/>
            <a:ext cx="324036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91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7416" y="1628800"/>
            <a:ext cx="5256584" cy="28663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Картина -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</a:t>
            </a:r>
            <a:r>
              <a:rPr lang="ru-RU" sz="2000" dirty="0" smtClean="0"/>
              <a:t>, де трава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бути </a:t>
            </a:r>
            <a:r>
              <a:rPr lang="ru-RU" sz="2000" dirty="0" err="1" smtClean="0"/>
              <a:t>чорною</a:t>
            </a:r>
            <a:r>
              <a:rPr lang="ru-RU" sz="2000" dirty="0" smtClean="0"/>
              <a:t>, а </a:t>
            </a:r>
            <a:r>
              <a:rPr lang="ru-RU" sz="2000" dirty="0" err="1" smtClean="0"/>
              <a:t>обличчя</a:t>
            </a:r>
            <a:r>
              <a:rPr lang="ru-RU" sz="2000" dirty="0" smtClean="0"/>
              <a:t> людей - </a:t>
            </a:r>
            <a:r>
              <a:rPr lang="ru-RU" sz="2000" dirty="0" err="1" smtClean="0"/>
              <a:t>червоними</a:t>
            </a:r>
            <a:r>
              <a:rPr lang="ru-RU" sz="2000" dirty="0" smtClean="0"/>
              <a:t>. Але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разом, у </a:t>
            </a:r>
            <a:r>
              <a:rPr lang="ru-RU" sz="2000" dirty="0" err="1" smtClean="0"/>
              <a:t>єдиному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контексті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виглядає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органічно</a:t>
            </a:r>
            <a:r>
              <a:rPr lang="ru-RU" sz="2000" dirty="0" smtClean="0"/>
              <a:t>. </a:t>
            </a:r>
            <a:r>
              <a:rPr lang="ru-RU" sz="2000" dirty="0" err="1" smtClean="0"/>
              <a:t>Завданням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художник </a:t>
            </a:r>
            <a:r>
              <a:rPr lang="ru-RU" sz="2000" dirty="0" err="1" smtClean="0"/>
              <a:t>бачить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гармонійне</a:t>
            </a:r>
            <a:r>
              <a:rPr lang="ru-RU" sz="2000" dirty="0" smtClean="0"/>
              <a:t> </a:t>
            </a:r>
            <a:r>
              <a:rPr lang="ru-RU" sz="2000" dirty="0" err="1" smtClean="0"/>
              <a:t>злиття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людського</a:t>
            </a:r>
            <a:r>
              <a:rPr lang="ru-RU" sz="2000" dirty="0" smtClean="0"/>
              <a:t> і природного, </a:t>
            </a:r>
            <a:r>
              <a:rPr lang="ru-RU" sz="2000" dirty="0" err="1" smtClean="0"/>
              <a:t>тобто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особистості</a:t>
            </a:r>
            <a:r>
              <a:rPr lang="ru-RU" sz="2000" dirty="0" smtClean="0"/>
              <a:t> художника і </a:t>
            </a:r>
            <a:r>
              <a:rPr lang="ru-RU" sz="2000" dirty="0" err="1" smtClean="0"/>
              <a:t>навколишнього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7"/>
            <a:ext cx="3620966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0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979" y="1268760"/>
            <a:ext cx="5256584" cy="308235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Коли </a:t>
            </a:r>
            <a:r>
              <a:rPr lang="ru-RU" sz="2000" dirty="0" err="1" smtClean="0"/>
              <a:t>людське</a:t>
            </a:r>
            <a:r>
              <a:rPr lang="ru-RU" sz="2000" dirty="0" smtClean="0"/>
              <a:t>, </a:t>
            </a:r>
            <a:r>
              <a:rPr lang="ru-RU" sz="2000" dirty="0" err="1" smtClean="0"/>
              <a:t>штучне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відображаючи</a:t>
            </a:r>
            <a:r>
              <a:rPr lang="ru-RU" sz="2000" dirty="0" smtClean="0"/>
              <a:t> предмет, не </a:t>
            </a:r>
            <a:r>
              <a:rPr lang="ru-RU" sz="2000" dirty="0" err="1" smtClean="0"/>
              <a:t>ущемляє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природне</a:t>
            </a:r>
            <a:r>
              <a:rPr lang="ru-RU" sz="2000" dirty="0" smtClean="0"/>
              <a:t> - в </a:t>
            </a:r>
            <a:r>
              <a:rPr lang="ru-RU" sz="2000" dirty="0" err="1" smtClean="0"/>
              <a:t>цей</a:t>
            </a:r>
            <a:r>
              <a:rPr lang="ru-RU" sz="2000" dirty="0" smtClean="0"/>
              <a:t> момент і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справжнє</a:t>
            </a:r>
            <a:r>
              <a:rPr lang="ru-RU" sz="2000" dirty="0" smtClean="0"/>
              <a:t> </a:t>
            </a:r>
            <a:r>
              <a:rPr lang="ru-RU" sz="2000" dirty="0" err="1" smtClean="0"/>
              <a:t>осягнення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суті</a:t>
            </a:r>
            <a:r>
              <a:rPr lang="ru-RU" sz="2000" dirty="0" smtClean="0"/>
              <a:t> речей. </a:t>
            </a:r>
            <a:r>
              <a:rPr lang="ru-RU" sz="2000" dirty="0" err="1" smtClean="0"/>
              <a:t>Сутнісною</a:t>
            </a:r>
            <a:r>
              <a:rPr lang="ru-RU" sz="2000" dirty="0" smtClean="0"/>
              <a:t> </a:t>
            </a:r>
            <a:r>
              <a:rPr lang="ru-RU" sz="2000" dirty="0" err="1" smtClean="0"/>
              <a:t>рисою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китайського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є стиль "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</a:t>
            </a:r>
            <a:r>
              <a:rPr lang="ru-RU" sz="2000" dirty="0" err="1" smtClean="0"/>
              <a:t>ідей</a:t>
            </a:r>
            <a:r>
              <a:rPr lang="ru-RU" sz="2000" dirty="0" smtClean="0"/>
              <a:t>", де </a:t>
            </a:r>
            <a:r>
              <a:rPr lang="ru-RU" sz="2000" dirty="0" err="1" smtClean="0"/>
              <a:t>ідейний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переважає</a:t>
            </a:r>
            <a:r>
              <a:rPr lang="ru-RU" sz="2000" dirty="0" smtClean="0"/>
              <a:t> над </a:t>
            </a:r>
            <a:r>
              <a:rPr lang="ru-RU" sz="2000" dirty="0" err="1" smtClean="0"/>
              <a:t>формальним</a:t>
            </a:r>
            <a:r>
              <a:rPr lang="ru-RU" sz="2000" dirty="0" smtClean="0"/>
              <a:t> </a:t>
            </a:r>
            <a:r>
              <a:rPr lang="ru-RU" sz="2000" dirty="0" err="1" smtClean="0"/>
              <a:t>схожістю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0" y="476672"/>
            <a:ext cx="3553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49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4330824" cy="28663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err="1" smtClean="0"/>
              <a:t>Китайський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</a:t>
            </a:r>
            <a:r>
              <a:rPr lang="ru-RU" sz="2000" dirty="0" smtClean="0"/>
              <a:t> </a:t>
            </a:r>
            <a:r>
              <a:rPr lang="ru-RU" sz="2000" dirty="0" err="1" smtClean="0"/>
              <a:t>рухається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складності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простоти</a:t>
            </a:r>
            <a:r>
              <a:rPr lang="ru-RU" sz="2000" dirty="0" smtClean="0"/>
              <a:t>. У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контексті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велике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приділяється</a:t>
            </a:r>
            <a:r>
              <a:rPr lang="ru-RU" sz="2000" dirty="0" smtClean="0"/>
              <a:t> чистому простору, яке, за </a:t>
            </a:r>
            <a:r>
              <a:rPr lang="ru-RU" sz="2000" dirty="0" err="1" smtClean="0"/>
              <a:t>обставинами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набуває</a:t>
            </a:r>
            <a:r>
              <a:rPr lang="ru-RU" sz="2000" dirty="0" smtClean="0"/>
              <a:t> той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виразний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зміст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64496" cy="690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81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6900" y="1052736"/>
            <a:ext cx="4355976" cy="46087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err="1" smtClean="0"/>
              <a:t>Китайські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картини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пишуться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тушшю</a:t>
            </a:r>
            <a:r>
              <a:rPr lang="ru-RU" sz="2000" dirty="0" smtClean="0"/>
              <a:t>, </a:t>
            </a:r>
            <a:r>
              <a:rPr lang="ru-RU" sz="2000" dirty="0" err="1" smtClean="0"/>
              <a:t>мінеральними</a:t>
            </a:r>
            <a:r>
              <a:rPr lang="ru-RU" sz="2000" dirty="0" smtClean="0"/>
              <a:t> і </a:t>
            </a:r>
            <a:r>
              <a:rPr lang="ru-RU" sz="2000" dirty="0" err="1" smtClean="0"/>
              <a:t>рослинними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фарбами</a:t>
            </a:r>
            <a:r>
              <a:rPr lang="ru-RU" sz="2000" dirty="0" smtClean="0"/>
              <a:t> типу </a:t>
            </a:r>
            <a:r>
              <a:rPr lang="ru-RU" sz="2000" dirty="0" err="1" smtClean="0"/>
              <a:t>акварелі</a:t>
            </a:r>
            <a:r>
              <a:rPr lang="ru-RU" sz="2000" dirty="0" smtClean="0"/>
              <a:t> на </a:t>
            </a:r>
            <a:r>
              <a:rPr lang="ru-RU" sz="2000" dirty="0" err="1" smtClean="0"/>
              <a:t>шовку</a:t>
            </a:r>
            <a:r>
              <a:rPr lang="ru-RU" sz="2000" dirty="0" smtClean="0"/>
              <a:t> (</a:t>
            </a:r>
            <a:r>
              <a:rPr lang="ru-RU" sz="2000" dirty="0" err="1" smtClean="0"/>
              <a:t>іноді</a:t>
            </a:r>
            <a:r>
              <a:rPr lang="ru-RU" sz="2000" dirty="0" smtClean="0"/>
              <a:t> на </a:t>
            </a:r>
            <a:r>
              <a:rPr lang="ru-RU" sz="2000" dirty="0" err="1" smtClean="0"/>
              <a:t>бавовняної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Пеньковий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тканини</a:t>
            </a:r>
            <a:r>
              <a:rPr lang="ru-RU" sz="2000" dirty="0" smtClean="0"/>
              <a:t>)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особливій</a:t>
            </a:r>
            <a:r>
              <a:rPr lang="ru-RU" sz="2000" dirty="0" smtClean="0"/>
              <a:t> </a:t>
            </a:r>
            <a:r>
              <a:rPr lang="ru-RU" sz="2000" dirty="0" err="1" smtClean="0"/>
              <a:t>папері</a:t>
            </a:r>
            <a:r>
              <a:rPr lang="ru-RU" sz="2000" dirty="0" smtClean="0"/>
              <a:t> з </a:t>
            </a:r>
            <a:r>
              <a:rPr lang="ru-RU" sz="2000" dirty="0" err="1" smtClean="0"/>
              <a:t>м'якого</a:t>
            </a:r>
            <a:r>
              <a:rPr lang="ru-RU" sz="2000" dirty="0" smtClean="0"/>
              <a:t> тонкого волокна і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форму </a:t>
            </a:r>
            <a:r>
              <a:rPr lang="ru-RU" sz="2000" dirty="0" err="1" smtClean="0"/>
              <a:t>сувоїв</a:t>
            </a:r>
            <a:r>
              <a:rPr lang="ru-RU" sz="2000" dirty="0" smtClean="0"/>
              <a:t> - </a:t>
            </a:r>
            <a:r>
              <a:rPr lang="ru-RU" sz="2000" dirty="0" err="1" smtClean="0"/>
              <a:t>горизонтальних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розглядання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столі</a:t>
            </a:r>
            <a:r>
              <a:rPr lang="ru-RU" sz="2000" dirty="0" smtClean="0"/>
              <a:t> і </a:t>
            </a:r>
            <a:r>
              <a:rPr lang="ru-RU" sz="2000" dirty="0" err="1" smtClean="0"/>
              <a:t>вертикальних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прикраси</a:t>
            </a:r>
            <a:r>
              <a:rPr lang="ru-RU" sz="2000" dirty="0" smtClean="0"/>
              <a:t> </a:t>
            </a:r>
            <a:r>
              <a:rPr lang="ru-RU" sz="2000" dirty="0" err="1" smtClean="0"/>
              <a:t>стін</a:t>
            </a:r>
            <a:r>
              <a:rPr lang="ru-RU" sz="2000" dirty="0" smtClean="0"/>
              <a:t>. Художники </a:t>
            </a:r>
            <a:r>
              <a:rPr lang="ru-RU" sz="2000" dirty="0" err="1" smtClean="0"/>
              <a:t>користуються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китицями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розмірів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тонких до 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</a:t>
            </a:r>
            <a:r>
              <a:rPr lang="ru-RU" sz="2000" dirty="0" err="1" smtClean="0"/>
              <a:t>товстих</a:t>
            </a:r>
            <a:r>
              <a:rPr lang="ru-RU" sz="2000" dirty="0" smtClean="0"/>
              <a:t> (</a:t>
            </a:r>
            <a:r>
              <a:rPr lang="ru-RU" sz="2000" dirty="0" err="1" smtClean="0"/>
              <a:t>від</a:t>
            </a:r>
            <a:r>
              <a:rPr lang="ru-RU" sz="2000" dirty="0" smtClean="0"/>
              <a:t> 5 </a:t>
            </a:r>
            <a:r>
              <a:rPr lang="ru-RU" sz="2000" dirty="0" err="1" smtClean="0"/>
              <a:t>міліметрів</a:t>
            </a:r>
            <a:r>
              <a:rPr lang="ru-RU" sz="2000" dirty="0" smtClean="0"/>
              <a:t> до 5 </a:t>
            </a:r>
            <a:r>
              <a:rPr lang="ru-RU" sz="2000" dirty="0" err="1" smtClean="0"/>
              <a:t>сантиметрів</a:t>
            </a:r>
            <a:r>
              <a:rPr lang="ru-RU" sz="2000" dirty="0" smtClean="0"/>
              <a:t>). Штрих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бути легким, як </a:t>
            </a:r>
            <a:r>
              <a:rPr lang="ru-RU" sz="2000" dirty="0" err="1" smtClean="0"/>
              <a:t>хмара</a:t>
            </a:r>
            <a:r>
              <a:rPr lang="ru-RU" sz="2000" dirty="0" smtClean="0"/>
              <a:t>,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потужним</a:t>
            </a:r>
            <a:r>
              <a:rPr lang="ru-RU" sz="2000" dirty="0" smtClean="0"/>
              <a:t>, як дракон. 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676775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24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4968552" cy="308235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err="1" smtClean="0"/>
              <a:t>Однією</a:t>
            </a:r>
            <a:r>
              <a:rPr lang="ru-RU" sz="2000" dirty="0" smtClean="0"/>
              <a:t> з </a:t>
            </a:r>
            <a:r>
              <a:rPr lang="ru-RU" sz="2000" dirty="0" err="1" smtClean="0"/>
              <a:t>відмінних</a:t>
            </a:r>
            <a:r>
              <a:rPr lang="ru-RU" sz="2000" dirty="0" smtClean="0"/>
              <a:t> рис </a:t>
            </a:r>
            <a:r>
              <a:rPr lang="ru-RU" sz="2000" dirty="0" err="1" smtClean="0"/>
              <a:t>китайського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є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образи</a:t>
            </a:r>
            <a:r>
              <a:rPr lang="ru-RU" sz="2000" dirty="0" smtClean="0"/>
              <a:t> в </a:t>
            </a:r>
            <a:r>
              <a:rPr lang="ru-RU" sz="2000" dirty="0" err="1" smtClean="0"/>
              <a:t>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створюються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лінійного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малюнка</a:t>
            </a:r>
            <a:r>
              <a:rPr lang="ru-RU" sz="2000" dirty="0" smtClean="0"/>
              <a:t>, в той час як в </a:t>
            </a:r>
            <a:r>
              <a:rPr lang="ru-RU" sz="2000" dirty="0" err="1" smtClean="0"/>
              <a:t>європейській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живопису</a:t>
            </a:r>
            <a:r>
              <a:rPr lang="ru-RU" sz="2000" dirty="0" smtClean="0"/>
              <a:t> </a:t>
            </a:r>
            <a:r>
              <a:rPr lang="ru-RU" sz="2000" dirty="0" err="1" smtClean="0"/>
              <a:t>образи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виражаються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допомогою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об'ємів</a:t>
            </a:r>
            <a:r>
              <a:rPr lang="ru-RU" sz="2000" dirty="0" smtClean="0"/>
              <a:t> і форм, </a:t>
            </a:r>
            <a:r>
              <a:rPr lang="ru-RU" sz="2000" dirty="0" err="1" smtClean="0"/>
              <a:t>кольором</a:t>
            </a:r>
            <a:r>
              <a:rPr lang="ru-RU" sz="2000" dirty="0" smtClean="0"/>
              <a:t> і </a:t>
            </a:r>
            <a:r>
              <a:rPr lang="ru-RU" sz="2000" dirty="0" err="1" smtClean="0"/>
              <a:t>світлотінню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4402137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8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588</Words>
  <Application>Microsoft Office PowerPoint</Application>
  <PresentationFormat>Экран (4:3)</PresentationFormat>
  <Paragraphs>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Стародавній   Китайський   живопис</vt:lpstr>
      <vt:lpstr>Китайський живопис , або Гохуа , термін для позначання традиційного китайського живопису з традиційним же використанням основи, матеріалів та інструментів.</vt:lpstr>
      <vt:lpstr>Традиційний китайський живопис істотно відрізняється від західної. За формою вона близька до європейського імпресіонізму - з тією тільки різницею, що існувала вже за багато століть до появи останнього.</vt:lpstr>
      <vt:lpstr>Традиційний живопис як ніби не піклується про формальне відповідно картини зображуваного предмету. Можна сказати, що традиційну живопис не хвилює правдоподібність - реалізм нею розуміється більш глибоко. </vt:lpstr>
      <vt:lpstr>Картина - це інший світ, де трава може бути чорною, а обличчя людей - червоними. Але всі разом, у єдиному контексті, виглядає органічно. Завданням живопису художник бачить гармонійне злиття людського і природного, тобто особистості художника і навколишнього світу.  </vt:lpstr>
      <vt:lpstr>Коли людське, штучне, відображаючи предмет, не ущемляє природне - в цей момент і відбувається справжнє осягнення суті речей. Сутнісною рисою китайського живопису є стиль "живопис ідей", де ідейний зміст переважає над формальним схожістю.</vt:lpstr>
      <vt:lpstr>Китайський живопис рухається від складності до простоти. У цьому контексті велике значення приділяється чистому простору, яке, за обставинами, набуває той чи інший виразний зміст. </vt:lpstr>
      <vt:lpstr>Китайські картини пишуться тушшю, мінеральними і рослинними фарбами типу акварелі на шовку (іноді на бавовняної або Пеньковий тканини) або на особливій папері з м'якого тонкого волокна і мають форму сувоїв - горизонтальних для розглядання на столі і вертикальних для прикраси стін. Художники користуються китицями різних розмірів, від дуже тонких до дуже товстих (від 5 міліметрів до 5 сантиметрів). Штрих може бути легким, як хмара, чи потужним, як дракон. </vt:lpstr>
      <vt:lpstr>Однією з відмінних рис китайського живопису є те, що образи в ній створюються за допомогою лінійного малюнка, в той час як в європейській живопису образи виражаються за допомогою об'ємів і форм, кольором і світлотінню.</vt:lpstr>
      <vt:lpstr>В Китаї здавна говорять про близькість живопису і каліграфії. Художники і каліграфи користуються одними й тими ж матеріалами та інструментами (пензель, папір і туш) і однаковим лінійним способом листи. Між китайською каліграфією і живописом стільки спільного, що вони вважаються рідними сестрами. Розвиваючись в стилістичному єдності, вони взаємопов'язані і рухають один одного вперед. Це говорить про те, що в основі китайського образотворчого мистецтва лежить лінія. Самими простими лініями китайські живописці створили твори високого художнього досконалості. </vt:lpstr>
      <vt:lpstr>Для китайського живопису характерна Багатоточковий і розсіяна перспектива, лаконічна і ясна композиція з плям локального кольору з виразними і ритмічними контурами, а також площинна живопис без светотеневой ліплення. Китайський художник може на довгому й вузькому паперовому або шовковому сувої відтворити річку, створюючи відчуття нескінченності річкового простору, побаченого зверху або збоку, а також безліч ландшафтів, здавалося б прихованих від глядачів лінією горизонту. Цього не можна досягти за допомогою фокусній перспективи. Багатопланова перспектива китайського живопису дозволяє художнику дати повний простір своїй уяві і створити художній світ, не зв'язуючи себе рамками обмеженого горизонтом простору. </vt:lpstr>
      <vt:lpstr>В образах китайського живопису часто втілюються глибокі філософські ідеї. У різні періоди розвитку живопису на неї наклали свої відбитки конфуціанство, даосизм і буддизм. Родоначальник теорії живопису Се Хе у своїх "Нотатках про категорії старовинного живопису" сформулював шість основних принципів, якими повинні керуватися художники. І найперший з них полягав у вимозі передати в живопису "одухотворений ритм живого руху", який властивий всьому в природі, передати його суть, а не зовнішнє натуралістичне зображення.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2013-12-15T15:28:18Z</dcterms:created>
  <dcterms:modified xsi:type="dcterms:W3CDTF">2013-12-15T18:47:25Z</dcterms:modified>
</cp:coreProperties>
</file>