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FF"/>
    <a:srgbClr val="00CCFF"/>
    <a:srgbClr val="0099FF"/>
    <a:srgbClr val="CC00FF"/>
    <a:srgbClr val="FF9900"/>
    <a:srgbClr val="996633"/>
    <a:srgbClr val="CC6600"/>
    <a:srgbClr val="0000FF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B612F-A6AE-4038-A895-F0766CFBC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F822D-8C2A-41E6-BBFB-8D03DF6C4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E8DC-2AE9-4776-A1CC-4B341C316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610DB-209D-40E5-A206-43D4910C5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A89B4-EAD7-46DB-AB72-7FB955E15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78AD5-0649-4113-8E05-BA1B4671E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0A254-E55C-4FA9-8DAF-19BA1B61A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0F43-0207-45AE-8B1D-CA2F77C97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37768-4D2D-4600-A267-DD3647F9B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A7C28-B203-4CE7-8D54-74E71CBB55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5FC9B-E956-41D9-A473-72D6D1069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271BBBC-E29A-4B06-95C6-A8EEE3610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D1\Track%2010%20-%2010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5%D1%80%D0%B4%D0%B8%D0%BD%D0%B0%D0%BD%D0%B4_II_%D0%93%D0%B0%D0%B1%D1%81%D0%B1%D1%83%D1%80%D0%B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D%D1%96%D0%BC%D0%B5%D1%87%D1%87%D0%B8%D0%BD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1%83%D1%81%D1%82%D0%B0%D0%B2_II_%D0%90%D0%B4%D0%BE%D0%BB%D1%8C%D1%8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k.wikipedia.org/wiki/1632" TargetMode="External"/><Relationship Id="rId4" Type="http://schemas.openxmlformats.org/officeDocument/2006/relationships/hyperlink" Target="http://uk.wikipedia.org/wiki/16_%D0%BB%D0%B8%D1%81%D1%82%D0%BE%D0%BF%D0%B0%D0%B4%D0%B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1%96%D1%88%D0%B5%D0%BB%D1%8C%D1%94_%D0%90%D1%80%D0%BC%D0%B0%D0%BD_%D0%96%D0%B0%D0%BD_%D0%B4%D1%8E_%D0%9F%D0%BB%D0%B5%D1%81%D1%81%D1%96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CC00"/>
            </a:gs>
            <a:gs pos="100000">
              <a:srgbClr val="99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60350"/>
            <a:ext cx="3671888" cy="3024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1954213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2" name="WordArt 8"/>
          <p:cNvSpPr>
            <a:spLocks noChangeArrowheads="1" noChangeShapeType="1" noTextEdit="1"/>
          </p:cNvSpPr>
          <p:nvPr/>
        </p:nvSpPr>
        <p:spPr bwMode="auto">
          <a:xfrm>
            <a:off x="5219700" y="3213100"/>
            <a:ext cx="3744913" cy="863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Мапа західної Європи</a:t>
            </a:r>
          </a:p>
          <a:p>
            <a:pPr algn="ctr"/>
            <a:r>
              <a:rPr lang="ru-RU" sz="3600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Times New Roman"/>
                <a:cs typeface="Times New Roman"/>
              </a:rPr>
              <a:t>на 1648 рік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857500"/>
            <a:ext cx="3240087" cy="1931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941888"/>
            <a:ext cx="2484437" cy="172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5" name="WordArt 12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4716462" cy="2286000"/>
          </a:xfrm>
          <a:prstGeom prst="rect">
            <a:avLst/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Мультимедійна</a:t>
            </a:r>
            <a:r>
              <a:rPr lang="ru-RU" sz="3600" kern="10" dirty="0"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презентація</a:t>
            </a:r>
            <a:endParaRPr lang="ru-RU" sz="3600" kern="10" dirty="0">
              <a:ln w="19050">
                <a:solidFill>
                  <a:srgbClr val="0070C0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3600" kern="10" dirty="0"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 </a:t>
            </a:r>
            <a:r>
              <a:rPr lang="ru-RU" sz="3600" kern="10" dirty="0" err="1"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клас</a:t>
            </a:r>
            <a:r>
              <a:rPr lang="ru-RU" sz="3600" kern="10" dirty="0"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Всесвітня</a:t>
            </a:r>
            <a:r>
              <a:rPr lang="ru-RU" sz="3600" kern="10" dirty="0"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історія</a:t>
            </a:r>
            <a:endParaRPr lang="ru-RU" sz="3600" kern="10" dirty="0">
              <a:ln w="19050">
                <a:solidFill>
                  <a:srgbClr val="0070C0"/>
                </a:solidFill>
                <a:round/>
                <a:headEnd/>
                <a:tailEnd/>
              </a:ln>
              <a:solidFill>
                <a:srgbClr val="CCFF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3600" kern="10" dirty="0"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</a:t>
            </a:r>
            <a:r>
              <a:rPr lang="ru-RU" sz="3600" kern="10" dirty="0" err="1"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Міжнародні</a:t>
            </a:r>
            <a:r>
              <a:rPr lang="ru-RU" sz="3600" kern="10" dirty="0"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відносини</a:t>
            </a:r>
            <a:r>
              <a:rPr lang="ru-RU" sz="3600" kern="10" dirty="0"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.</a:t>
            </a:r>
          </a:p>
          <a:p>
            <a:pPr algn="ctr"/>
            <a:r>
              <a:rPr lang="ru-RU" sz="3600" kern="10" dirty="0" err="1"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Тридцятилітня</a:t>
            </a:r>
            <a:r>
              <a:rPr lang="ru-RU" sz="3600" kern="10" dirty="0"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війна</a:t>
            </a:r>
            <a:r>
              <a:rPr lang="ru-RU" sz="3600" kern="10" dirty="0">
                <a:ln w="19050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</a:t>
            </a: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3492500" y="4437063"/>
            <a:ext cx="5183188" cy="1800225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0000C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Учитель </a:t>
            </a:r>
            <a:r>
              <a:rPr lang="ru-RU" sz="3600" b="1" kern="10" dirty="0" err="1">
                <a:ln w="12700">
                  <a:solidFill>
                    <a:srgbClr val="0000C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історії</a:t>
            </a:r>
            <a:endParaRPr lang="ru-RU" sz="3600" b="1" kern="10" dirty="0">
              <a:ln w="12700">
                <a:solidFill>
                  <a:srgbClr val="0000CC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0000C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ЗОШ №11 м. </a:t>
            </a:r>
            <a:r>
              <a:rPr lang="ru-RU" sz="3600" b="1" kern="10" dirty="0" err="1">
                <a:ln w="12700">
                  <a:solidFill>
                    <a:srgbClr val="0000C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Бердичів</a:t>
            </a:r>
            <a:endParaRPr lang="ru-RU" sz="3600" b="1" kern="10" dirty="0">
              <a:ln w="12700">
                <a:solidFill>
                  <a:srgbClr val="0000CC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3600" b="1" kern="10" dirty="0">
                <a:ln w="12700">
                  <a:solidFill>
                    <a:srgbClr val="0000CC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Кривошея С.Д.</a:t>
            </a:r>
            <a:endParaRPr lang="ru-RU" sz="3600" kern="10" dirty="0">
              <a:ln w="12700">
                <a:solidFill>
                  <a:srgbClr val="0000CC"/>
                </a:solidFill>
                <a:prstDash val="solid"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" name="Track 10 - 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00"/>
            </a:gs>
            <a:gs pos="50000">
              <a:srgbClr val="99CC00"/>
            </a:gs>
            <a:gs pos="100000">
              <a:srgbClr val="CC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920037" cy="1368425"/>
          </a:xfrm>
          <a:prstGeom prst="rect">
            <a:avLst/>
          </a:prstGeom>
          <a:solidFill>
            <a:srgbClr val="FFC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Вестфальський</a:t>
            </a: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мир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05038"/>
            <a:ext cx="4176712" cy="4319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0392" y="2205038"/>
            <a:ext cx="4222783" cy="4367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9" name="WordArt 7"/>
          <p:cNvSpPr>
            <a:spLocks noChangeArrowheads="1" noChangeShapeType="1" noTextEdit="1"/>
          </p:cNvSpPr>
          <p:nvPr/>
        </p:nvSpPr>
        <p:spPr bwMode="auto">
          <a:xfrm>
            <a:off x="785786" y="1643050"/>
            <a:ext cx="7416800" cy="495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24 </a:t>
            </a:r>
            <a:r>
              <a:rPr lang="ru-RU" sz="2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жовтня</a:t>
            </a:r>
            <a:r>
              <a:rPr lang="ru-RU" sz="2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1648 року </a:t>
            </a:r>
            <a:r>
              <a:rPr lang="ru-RU" sz="2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підписання</a:t>
            </a:r>
            <a:r>
              <a:rPr lang="ru-RU" sz="2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миру в </a:t>
            </a:r>
            <a:r>
              <a:rPr lang="ru-RU" sz="24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Мюнстері</a:t>
            </a:r>
            <a:endParaRPr lang="ru-RU" sz="2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CC00"/>
            </a:gs>
            <a:gs pos="100000">
              <a:srgbClr val="CC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428596" y="142852"/>
            <a:ext cx="8064500" cy="1366838"/>
          </a:xfrm>
          <a:prstGeom prst="rect">
            <a:avLst/>
          </a:prstGeom>
          <a:solidFill>
            <a:srgbClr val="FFC000"/>
          </a:solidFill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Підсумки</a:t>
            </a:r>
            <a:r>
              <a:rPr lang="ru-RU" sz="36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6633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війни</a:t>
            </a:r>
            <a:endParaRPr lang="ru-RU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6633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50825" y="1708150"/>
            <a:ext cx="8713788" cy="831850"/>
          </a:xfrm>
          <a:prstGeom prst="rect">
            <a:avLst/>
          </a:prstGeom>
          <a:solidFill>
            <a:srgbClr val="00B0F0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660066"/>
                </a:solidFill>
              </a:rPr>
              <a:t>В </a:t>
            </a:r>
            <a:r>
              <a:rPr lang="ru-RU" sz="2400" b="1" dirty="0" err="1">
                <a:solidFill>
                  <a:srgbClr val="660066"/>
                </a:solidFill>
              </a:rPr>
              <a:t>деякому</a:t>
            </a:r>
            <a:r>
              <a:rPr lang="ru-RU" sz="2400" b="1" dirty="0">
                <a:solidFill>
                  <a:srgbClr val="660066"/>
                </a:solidFill>
              </a:rPr>
              <a:t> </a:t>
            </a:r>
            <a:r>
              <a:rPr lang="ru-RU" sz="2400" b="1" dirty="0" err="1">
                <a:solidFill>
                  <a:srgbClr val="660066"/>
                </a:solidFill>
              </a:rPr>
              <a:t>розумінні</a:t>
            </a:r>
            <a:r>
              <a:rPr lang="ru-RU" sz="2400" b="1" dirty="0">
                <a:solidFill>
                  <a:srgbClr val="660066"/>
                </a:solidFill>
              </a:rPr>
              <a:t> </a:t>
            </a:r>
            <a:r>
              <a:rPr lang="ru-RU" sz="2400" b="1" dirty="0" err="1">
                <a:solidFill>
                  <a:srgbClr val="660066"/>
                </a:solidFill>
              </a:rPr>
              <a:t>саме</a:t>
            </a:r>
            <a:r>
              <a:rPr lang="ru-RU" sz="2400" b="1" dirty="0">
                <a:solidFill>
                  <a:srgbClr val="660066"/>
                </a:solidFill>
              </a:rPr>
              <a:t> </a:t>
            </a:r>
            <a:r>
              <a:rPr lang="ru-RU" sz="2400" b="1" dirty="0" err="1">
                <a:solidFill>
                  <a:srgbClr val="660066"/>
                </a:solidFill>
              </a:rPr>
              <a:t>Вестфальський</a:t>
            </a:r>
            <a:r>
              <a:rPr lang="ru-RU" sz="2400" b="1" dirty="0">
                <a:solidFill>
                  <a:srgbClr val="660066"/>
                </a:solidFill>
              </a:rPr>
              <a:t> мир заклав </a:t>
            </a:r>
            <a:r>
              <a:rPr lang="ru-RU" sz="2400" b="1" dirty="0" err="1">
                <a:solidFill>
                  <a:srgbClr val="660066"/>
                </a:solidFill>
              </a:rPr>
              <a:t>основи</a:t>
            </a:r>
            <a:r>
              <a:rPr lang="ru-RU" sz="2400" b="1" dirty="0">
                <a:solidFill>
                  <a:srgbClr val="660066"/>
                </a:solidFill>
              </a:rPr>
              <a:t> </a:t>
            </a:r>
            <a:r>
              <a:rPr lang="ru-RU" sz="2400" b="1" dirty="0" err="1">
                <a:solidFill>
                  <a:srgbClr val="660066"/>
                </a:solidFill>
              </a:rPr>
              <a:t>сучасної</a:t>
            </a:r>
            <a:r>
              <a:rPr lang="ru-RU" sz="2400" b="1" dirty="0">
                <a:solidFill>
                  <a:srgbClr val="660066"/>
                </a:solidFill>
              </a:rPr>
              <a:t> </a:t>
            </a:r>
            <a:r>
              <a:rPr lang="ru-RU" sz="2400" b="1" dirty="0" err="1">
                <a:solidFill>
                  <a:srgbClr val="660066"/>
                </a:solidFill>
              </a:rPr>
              <a:t>Європи</a:t>
            </a:r>
            <a:r>
              <a:rPr lang="ru-RU" sz="2400" b="1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79388" y="2682875"/>
            <a:ext cx="8351837" cy="1196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00066"/>
                </a:solidFill>
              </a:rPr>
              <a:t>Цей мир </a:t>
            </a:r>
            <a:r>
              <a:rPr lang="ru-RU" sz="2400" b="1" dirty="0" err="1">
                <a:solidFill>
                  <a:srgbClr val="000066"/>
                </a:solidFill>
              </a:rPr>
              <a:t>фактично</a:t>
            </a:r>
            <a:r>
              <a:rPr lang="ru-RU" sz="2400" b="1" dirty="0">
                <a:solidFill>
                  <a:srgbClr val="000066"/>
                </a:solidFill>
              </a:rPr>
              <a:t> </a:t>
            </a:r>
            <a:r>
              <a:rPr lang="ru-RU" sz="2400" b="1" dirty="0" err="1">
                <a:solidFill>
                  <a:srgbClr val="000066"/>
                </a:solidFill>
              </a:rPr>
              <a:t>зрівняв</a:t>
            </a:r>
            <a:r>
              <a:rPr lang="ru-RU" sz="2400" b="1" dirty="0">
                <a:solidFill>
                  <a:srgbClr val="000066"/>
                </a:solidFill>
              </a:rPr>
              <a:t> в правах </a:t>
            </a:r>
            <a:r>
              <a:rPr lang="ru-RU" sz="2400" b="1" dirty="0" err="1">
                <a:solidFill>
                  <a:srgbClr val="000066"/>
                </a:solidFill>
              </a:rPr>
              <a:t>реформоване</a:t>
            </a:r>
            <a:r>
              <a:rPr lang="ru-RU" sz="2400" b="1" dirty="0">
                <a:solidFill>
                  <a:srgbClr val="000066"/>
                </a:solidFill>
              </a:rPr>
              <a:t> </a:t>
            </a:r>
            <a:r>
              <a:rPr lang="ru-RU" sz="2400" b="1" dirty="0" err="1">
                <a:solidFill>
                  <a:srgbClr val="000066"/>
                </a:solidFill>
              </a:rPr>
              <a:t>християнство</a:t>
            </a:r>
            <a:r>
              <a:rPr lang="ru-RU" sz="2400" b="1" dirty="0">
                <a:solidFill>
                  <a:srgbClr val="000066"/>
                </a:solidFill>
              </a:rPr>
              <a:t> (</a:t>
            </a:r>
            <a:r>
              <a:rPr lang="ru-RU" sz="2400" b="1" dirty="0" err="1">
                <a:solidFill>
                  <a:srgbClr val="000066"/>
                </a:solidFill>
              </a:rPr>
              <a:t>різні</a:t>
            </a:r>
            <a:r>
              <a:rPr lang="ru-RU" sz="2400" b="1" dirty="0">
                <a:solidFill>
                  <a:srgbClr val="000066"/>
                </a:solidFill>
              </a:rPr>
              <a:t> </a:t>
            </a:r>
            <a:r>
              <a:rPr lang="ru-RU" sz="2400" b="1" dirty="0" err="1">
                <a:solidFill>
                  <a:srgbClr val="000066"/>
                </a:solidFill>
              </a:rPr>
              <a:t>протестанські</a:t>
            </a:r>
            <a:r>
              <a:rPr lang="ru-RU" sz="2400" b="1" dirty="0">
                <a:solidFill>
                  <a:srgbClr val="000066"/>
                </a:solidFill>
              </a:rPr>
              <a:t> церкви) </a:t>
            </a:r>
            <a:r>
              <a:rPr lang="ru-RU" sz="2400" b="1" dirty="0" err="1">
                <a:solidFill>
                  <a:srgbClr val="000066"/>
                </a:solidFill>
              </a:rPr>
              <a:t>з</a:t>
            </a:r>
            <a:r>
              <a:rPr lang="ru-RU" sz="2400" b="1" dirty="0">
                <a:solidFill>
                  <a:srgbClr val="000066"/>
                </a:solidFill>
              </a:rPr>
              <a:t> </a:t>
            </a:r>
            <a:r>
              <a:rPr lang="ru-RU" sz="2400" b="1" dirty="0" err="1">
                <a:solidFill>
                  <a:srgbClr val="000066"/>
                </a:solidFill>
              </a:rPr>
              <a:t>римо-католицьким</a:t>
            </a:r>
            <a:r>
              <a:rPr lang="ru-RU" sz="2400" b="1" dirty="0">
                <a:solidFill>
                  <a:srgbClr val="000066"/>
                </a:solidFill>
              </a:rPr>
              <a:t> </a:t>
            </a:r>
            <a:r>
              <a:rPr lang="ru-RU" sz="2400" b="1" dirty="0" err="1">
                <a:solidFill>
                  <a:srgbClr val="000066"/>
                </a:solidFill>
              </a:rPr>
              <a:t>християнством</a:t>
            </a:r>
            <a:r>
              <a:rPr lang="ru-RU" sz="2400" b="1" dirty="0">
                <a:solidFill>
                  <a:srgbClr val="000066"/>
                </a:solidFill>
              </a:rPr>
              <a:t>. 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323850" y="4032250"/>
            <a:ext cx="8137525" cy="831850"/>
          </a:xfrm>
          <a:prstGeom prst="rect">
            <a:avLst/>
          </a:prstGeom>
          <a:solidFill>
            <a:srgbClr val="FF99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800000"/>
                </a:solidFill>
              </a:rPr>
              <a:t>На </a:t>
            </a:r>
            <a:r>
              <a:rPr lang="ru-RU" sz="2400" b="1" dirty="0" err="1">
                <a:solidFill>
                  <a:srgbClr val="800000"/>
                </a:solidFill>
              </a:rPr>
              <a:t>міжнародному</a:t>
            </a:r>
            <a:r>
              <a:rPr lang="ru-RU" sz="2400" b="1" dirty="0">
                <a:solidFill>
                  <a:srgbClr val="800000"/>
                </a:solidFill>
              </a:rPr>
              <a:t> </a:t>
            </a:r>
            <a:r>
              <a:rPr lang="ru-RU" sz="2400" b="1" dirty="0" err="1">
                <a:solidFill>
                  <a:srgbClr val="800000"/>
                </a:solidFill>
              </a:rPr>
              <a:t>рівні</a:t>
            </a:r>
            <a:r>
              <a:rPr lang="ru-RU" sz="2400" b="1" dirty="0">
                <a:solidFill>
                  <a:srgbClr val="800000"/>
                </a:solidFill>
              </a:rPr>
              <a:t> </a:t>
            </a:r>
            <a:r>
              <a:rPr lang="ru-RU" sz="2400" b="1" dirty="0" err="1">
                <a:solidFill>
                  <a:srgbClr val="800000"/>
                </a:solidFill>
              </a:rPr>
              <a:t>був</a:t>
            </a:r>
            <a:r>
              <a:rPr lang="ru-RU" sz="2400" b="1" dirty="0">
                <a:solidFill>
                  <a:srgbClr val="800000"/>
                </a:solidFill>
              </a:rPr>
              <a:t> </a:t>
            </a:r>
            <a:r>
              <a:rPr lang="ru-RU" sz="2400" b="1" dirty="0" err="1">
                <a:solidFill>
                  <a:srgbClr val="800000"/>
                </a:solidFill>
              </a:rPr>
              <a:t>визнаний</a:t>
            </a:r>
            <a:r>
              <a:rPr lang="ru-RU" sz="2400" b="1" dirty="0">
                <a:solidFill>
                  <a:srgbClr val="800000"/>
                </a:solidFill>
              </a:rPr>
              <a:t> принцип - чия держава того </a:t>
            </a:r>
            <a:r>
              <a:rPr lang="ru-RU" sz="2400" b="1" dirty="0" err="1">
                <a:solidFill>
                  <a:srgbClr val="800000"/>
                </a:solidFill>
              </a:rPr>
              <a:t>й</a:t>
            </a:r>
            <a:r>
              <a:rPr lang="ru-RU" sz="2400" b="1" dirty="0">
                <a:solidFill>
                  <a:srgbClr val="800000"/>
                </a:solidFill>
              </a:rPr>
              <a:t> </a:t>
            </a:r>
            <a:r>
              <a:rPr lang="ru-RU" sz="2400" b="1" dirty="0" err="1">
                <a:solidFill>
                  <a:srgbClr val="800000"/>
                </a:solidFill>
              </a:rPr>
              <a:t>віра</a:t>
            </a:r>
            <a:r>
              <a:rPr lang="ru-RU" sz="2400" b="1" dirty="0">
                <a:solidFill>
                  <a:srgbClr val="800000"/>
                </a:solidFill>
              </a:rPr>
              <a:t>. 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23850" y="4941888"/>
            <a:ext cx="7920038" cy="831850"/>
          </a:xfrm>
          <a:prstGeom prst="rect">
            <a:avLst/>
          </a:prstGeom>
          <a:solidFill>
            <a:srgbClr val="996633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dirty="0"/>
              <a:t>Країна Німеччина стала роздробленою державою на 200 років.</a:t>
            </a:r>
            <a:endParaRPr lang="ru-RU" sz="2400" b="1" dirty="0"/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303213" y="5872163"/>
            <a:ext cx="7926387" cy="946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 dirty="0">
                <a:solidFill>
                  <a:srgbClr val="002060"/>
                </a:solidFill>
              </a:rPr>
              <a:t>Династія Габсбургів починає</a:t>
            </a:r>
          </a:p>
          <a:p>
            <a:pPr algn="ctr"/>
            <a:r>
              <a:rPr lang="uk-UA" sz="2800" b="1" i="1" dirty="0">
                <a:solidFill>
                  <a:srgbClr val="002060"/>
                </a:solidFill>
              </a:rPr>
              <a:t> ослаблюватися і занепадати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357158" y="142852"/>
            <a:ext cx="7358114" cy="1285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Домашнє</a:t>
            </a:r>
            <a:r>
              <a:rPr lang="ru-RU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завдання</a:t>
            </a:r>
            <a:endParaRPr lang="ru-RU" sz="3600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3315" name="AutoShape 7"/>
          <p:cNvSpPr>
            <a:spLocks noChangeArrowheads="1"/>
          </p:cNvSpPr>
          <p:nvPr/>
        </p:nvSpPr>
        <p:spPr bwMode="auto">
          <a:xfrm>
            <a:off x="1000100" y="1125538"/>
            <a:ext cx="7572428" cy="5518172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WordArt 8"/>
          <p:cNvSpPr>
            <a:spLocks noChangeArrowheads="1" noChangeShapeType="1" noTextEdit="1"/>
          </p:cNvSpPr>
          <p:nvPr/>
        </p:nvSpPr>
        <p:spPr bwMode="auto">
          <a:xfrm>
            <a:off x="1403350" y="2003424"/>
            <a:ext cx="6883426" cy="3854467"/>
          </a:xfrm>
          <a:prstGeom prst="rect">
            <a:avLst/>
          </a:prstGeom>
          <a:solidFill>
            <a:srgbClr val="FFC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Повторити</a:t>
            </a:r>
            <a:r>
              <a:rPr lang="ru-RU" sz="3600" b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b="1" kern="10" dirty="0" err="1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матеріал</a:t>
            </a:r>
            <a:r>
              <a:rPr lang="ru-RU" sz="3600" b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тем: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</a:t>
            </a:r>
            <a:r>
              <a:rPr lang="ru-RU" sz="3600" b="1" kern="10" dirty="0" err="1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Великі</a:t>
            </a:r>
            <a:r>
              <a:rPr lang="ru-RU" sz="3600" b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b="1" kern="10" dirty="0" err="1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географічні</a:t>
            </a:r>
            <a:r>
              <a:rPr lang="ru-RU" sz="3600" b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b="1" kern="10" dirty="0" err="1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відкриття</a:t>
            </a:r>
            <a:r>
              <a:rPr lang="ru-RU" sz="3600" b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",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"Людина </a:t>
            </a:r>
            <a:r>
              <a:rPr lang="ru-RU" sz="3600" b="1" kern="10" dirty="0" err="1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ранньої</a:t>
            </a:r>
            <a:r>
              <a:rPr lang="ru-RU" sz="3600" b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b="1" kern="10" dirty="0" err="1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Нової</a:t>
            </a:r>
            <a:r>
              <a:rPr lang="ru-RU" sz="3600" b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b="1" kern="10" dirty="0" err="1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доби</a:t>
            </a:r>
            <a:r>
              <a:rPr lang="ru-RU" sz="3600" b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",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</a:t>
            </a:r>
            <a:r>
              <a:rPr lang="ru-RU" sz="3600" b="1" kern="10" dirty="0" err="1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Реформація</a:t>
            </a:r>
            <a:r>
              <a:rPr lang="ru-RU" sz="3600" b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b="1" kern="10" dirty="0" err="1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і</a:t>
            </a:r>
            <a:r>
              <a:rPr lang="ru-RU" sz="3600" b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b="1" kern="10" dirty="0" err="1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Контрреформація</a:t>
            </a:r>
            <a:r>
              <a:rPr lang="ru-RU" sz="3600" b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",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</a:t>
            </a:r>
            <a:r>
              <a:rPr lang="ru-RU" sz="3600" b="1" kern="10" dirty="0" err="1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Західноєвропейські</a:t>
            </a:r>
            <a:r>
              <a:rPr lang="ru-RU" sz="3600" b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b="1" kern="10" dirty="0" err="1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держави</a:t>
            </a:r>
            <a:r>
              <a:rPr lang="ru-RU" sz="3600" b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ru-RU" sz="3600" b="1" kern="10" dirty="0"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99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в XVI - пер. пол.  XVII ст."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00"/>
            </a:gs>
            <a:gs pos="100000">
              <a:srgbClr val="CC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8135938" cy="1223962"/>
          </a:xfrm>
          <a:prstGeom prst="rect">
            <a:avLst/>
          </a:prstGeom>
          <a:solidFill>
            <a:srgbClr val="00B0F0"/>
          </a:solidFill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Мета уроку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28596" y="1714488"/>
            <a:ext cx="8358246" cy="4668839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b="1" dirty="0" smtClean="0"/>
              <a:t>визначити особливості міжнародних відносин </a:t>
            </a:r>
            <a:r>
              <a:rPr lang="en-US" b="1" dirty="0" smtClean="0"/>
              <a:t>XVI – XVII</a:t>
            </a:r>
            <a:r>
              <a:rPr lang="uk-UA" b="1" dirty="0" smtClean="0"/>
              <a:t> ст., з</a:t>
            </a:r>
            <a:r>
              <a:rPr lang="en-US" b="1" dirty="0" smtClean="0"/>
              <a:t>’</a:t>
            </a:r>
            <a:r>
              <a:rPr lang="uk-UA" b="1" dirty="0" smtClean="0"/>
              <a:t>ясувати причини, привід, характер, перебіг подій, наслідки Тридцятилітньої війни;</a:t>
            </a:r>
          </a:p>
          <a:p>
            <a:pPr eaLnBrk="1" hangingPunct="1">
              <a:lnSpc>
                <a:spcPct val="90000"/>
              </a:lnSpc>
            </a:pPr>
            <a:r>
              <a:rPr lang="uk-UA" b="1" dirty="0" smtClean="0"/>
              <a:t>формувати вміння визначати причинно-наслідкові </a:t>
            </a:r>
            <a:r>
              <a:rPr lang="uk-UA" b="1" dirty="0" err="1" smtClean="0"/>
              <a:t>зв</a:t>
            </a:r>
            <a:r>
              <a:rPr lang="en-US" b="1" dirty="0" smtClean="0"/>
              <a:t>’</a:t>
            </a:r>
            <a:r>
              <a:rPr lang="uk-UA" b="1" dirty="0" err="1" smtClean="0"/>
              <a:t>язки</a:t>
            </a:r>
            <a:r>
              <a:rPr lang="uk-UA" b="1" dirty="0" smtClean="0"/>
              <a:t> між окремими подіями;</a:t>
            </a:r>
          </a:p>
          <a:p>
            <a:pPr eaLnBrk="1" hangingPunct="1">
              <a:lnSpc>
                <a:spcPct val="90000"/>
              </a:lnSpc>
            </a:pPr>
            <a:r>
              <a:rPr lang="uk-UA" b="1" dirty="0" smtClean="0"/>
              <a:t> виховувати почуття толерантності.</a:t>
            </a:r>
            <a:endParaRPr lang="ru-RU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00"/>
            </a:gs>
            <a:gs pos="100000">
              <a:srgbClr val="CCCC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500034" y="214290"/>
            <a:ext cx="8135938" cy="14398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Основні</a:t>
            </a:r>
            <a:r>
              <a:rPr lang="ru-RU" sz="3600" kern="10" spc="72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spc="72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поняття</a:t>
            </a:r>
            <a:r>
              <a:rPr lang="ru-RU" sz="3600" kern="10" spc="72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spc="72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і</a:t>
            </a:r>
            <a:r>
              <a:rPr lang="ru-RU" sz="3600" kern="10" spc="72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spc="72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терміни</a:t>
            </a:r>
            <a:r>
              <a:rPr lang="ru-RU" sz="3600" kern="10" spc="72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3600" kern="10" spc="720" dirty="0" err="1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дати</a:t>
            </a:r>
            <a:endParaRPr lang="ru-RU" sz="3600" kern="10" spc="72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44675"/>
            <a:ext cx="4249737" cy="4513283"/>
          </a:xfrm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uk-UA" sz="3600" b="1" i="1" dirty="0" smtClean="0"/>
              <a:t>Міжнародні відносини;</a:t>
            </a:r>
          </a:p>
          <a:p>
            <a:pPr eaLnBrk="1" hangingPunct="1"/>
            <a:r>
              <a:rPr lang="uk-UA" sz="3600" b="1" i="1" dirty="0" smtClean="0"/>
              <a:t>Загарбницька війна;</a:t>
            </a:r>
          </a:p>
          <a:p>
            <a:pPr eaLnBrk="1" hangingPunct="1"/>
            <a:r>
              <a:rPr lang="uk-UA" sz="3600" b="1" i="1" dirty="0" smtClean="0"/>
              <a:t>Тридцятилітня війна;</a:t>
            </a:r>
          </a:p>
          <a:p>
            <a:pPr eaLnBrk="1" hangingPunct="1"/>
            <a:r>
              <a:rPr lang="uk-UA" sz="3600" b="1" i="1" dirty="0" smtClean="0"/>
              <a:t>найманці</a:t>
            </a:r>
            <a:endParaRPr lang="ru-RU" sz="3600" b="1" i="1" dirty="0" smtClean="0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7" y="2143116"/>
            <a:ext cx="4249737" cy="431007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uk-UA" sz="3600" b="1" i="1" dirty="0" smtClean="0">
                <a:solidFill>
                  <a:srgbClr val="000099"/>
                </a:solidFill>
              </a:rPr>
              <a:t>1618-1648 рр. – Тридцятилітня війна.</a:t>
            </a:r>
          </a:p>
          <a:p>
            <a:pPr eaLnBrk="1" hangingPunct="1"/>
            <a:r>
              <a:rPr lang="uk-UA" sz="3600" b="1" i="1" dirty="0" smtClean="0">
                <a:solidFill>
                  <a:srgbClr val="000099"/>
                </a:solidFill>
              </a:rPr>
              <a:t>1648 р. – </a:t>
            </a:r>
            <a:r>
              <a:rPr lang="uk-UA" sz="3600" b="1" i="1" dirty="0" err="1" smtClean="0">
                <a:solidFill>
                  <a:srgbClr val="000099"/>
                </a:solidFill>
              </a:rPr>
              <a:t>Вестфальський</a:t>
            </a:r>
            <a:r>
              <a:rPr lang="uk-UA" sz="3600" b="1" i="1" dirty="0" smtClean="0">
                <a:solidFill>
                  <a:srgbClr val="000099"/>
                </a:solidFill>
              </a:rPr>
              <a:t> мир</a:t>
            </a:r>
            <a:r>
              <a:rPr lang="uk-UA" b="1" i="1" dirty="0" smtClean="0">
                <a:solidFill>
                  <a:srgbClr val="000099"/>
                </a:solidFill>
              </a:rPr>
              <a:t>.</a:t>
            </a:r>
            <a:endParaRPr lang="ru-RU" b="1" i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00"/>
            </a:gs>
            <a:gs pos="100000">
              <a:srgbClr val="99CC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785786" y="285728"/>
            <a:ext cx="7056437" cy="1109663"/>
          </a:xfrm>
          <a:prstGeom prst="rect">
            <a:avLst/>
          </a:prstGeom>
          <a:solidFill>
            <a:srgbClr val="FFC0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Причини </a:t>
            </a:r>
            <a:r>
              <a:rPr lang="ru-RU" sz="44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війни</a:t>
            </a:r>
            <a:endParaRPr lang="ru-RU" sz="44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9933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3" name="WordArt 7"/>
          <p:cNvSpPr>
            <a:spLocks noChangeArrowheads="1" noChangeShapeType="1" noTextEdit="1"/>
          </p:cNvSpPr>
          <p:nvPr/>
        </p:nvSpPr>
        <p:spPr bwMode="auto">
          <a:xfrm>
            <a:off x="395288" y="1484313"/>
            <a:ext cx="8497887" cy="4897437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"/>
                <a:cs typeface="Arial"/>
              </a:rPr>
              <a:t>Суперечки</a:t>
            </a: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lang="ru-RU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"/>
                <a:cs typeface="Arial"/>
              </a:rPr>
              <a:t>європейських</a:t>
            </a: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"/>
                <a:cs typeface="Arial"/>
              </a:rPr>
              <a:t> держав,</a:t>
            </a:r>
          </a:p>
          <a:p>
            <a:pPr algn="ctr"/>
            <a:r>
              <a:rPr lang="ru-RU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"/>
                <a:cs typeface="Arial"/>
              </a:rPr>
              <a:t>з</a:t>
            </a: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"/>
                <a:cs typeface="Arial"/>
              </a:rPr>
              <a:t> Габсбургами, за </a:t>
            </a:r>
            <a:r>
              <a:rPr lang="ru-RU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"/>
                <a:cs typeface="Arial"/>
              </a:rPr>
              <a:t>панування</a:t>
            </a: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"/>
                <a:cs typeface="Arial"/>
              </a:rPr>
              <a:t> в </a:t>
            </a:r>
            <a:r>
              <a:rPr lang="ru-RU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"/>
                <a:cs typeface="Arial"/>
              </a:rPr>
              <a:t>Західній</a:t>
            </a: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lang="ru-RU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"/>
                <a:cs typeface="Arial"/>
              </a:rPr>
              <a:t>Європі</a:t>
            </a: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"/>
                <a:cs typeface="Arial"/>
              </a:rPr>
              <a:t>, </a:t>
            </a:r>
          </a:p>
          <a:p>
            <a:pPr algn="ctr"/>
            <a:r>
              <a:rPr lang="ru-RU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"/>
                <a:cs typeface="Arial"/>
              </a:rPr>
              <a:t>були</a:t>
            </a: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lang="ru-RU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"/>
                <a:cs typeface="Arial"/>
              </a:rPr>
              <a:t>основними</a:t>
            </a: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"/>
                <a:cs typeface="Arial"/>
              </a:rPr>
              <a:t> причинами</a:t>
            </a:r>
          </a:p>
          <a:p>
            <a:pPr algn="ctr"/>
            <a:r>
              <a:rPr lang="ru-RU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"/>
                <a:cs typeface="Arial"/>
              </a:rPr>
              <a:t>Тридцятилітньої</a:t>
            </a: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"/>
                <a:cs typeface="Arial"/>
              </a:rPr>
              <a:t> </a:t>
            </a:r>
            <a:r>
              <a:rPr lang="ru-RU" sz="3600" b="1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"/>
                <a:cs typeface="Arial"/>
              </a:rPr>
              <a:t>війни</a:t>
            </a:r>
            <a:r>
              <a:rPr lang="ru-RU" sz="36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00"/>
            </a:gs>
            <a:gs pos="50000">
              <a:srgbClr val="99CC00"/>
            </a:gs>
            <a:gs pos="100000">
              <a:srgbClr val="CC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 rot="20689404">
            <a:off x="1979613" y="260350"/>
            <a:ext cx="5821362" cy="1662113"/>
          </a:xfrm>
          <a:prstGeom prst="rect">
            <a:avLst/>
          </a:prstGeom>
          <a:noFill/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540000" scaled="1"/>
                </a:gradFill>
                <a:latin typeface="Impact"/>
              </a:rPr>
              <a:t>Чеський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540000" scaled="1"/>
                </a:gradFill>
                <a:latin typeface="Impact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540000" scaled="1"/>
                </a:gradFill>
                <a:latin typeface="Impact"/>
              </a:rPr>
              <a:t>період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540000" scaled="1"/>
                </a:gradFill>
                <a:latin typeface="Impact"/>
              </a:rPr>
              <a:t>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540000" scaled="1"/>
                </a:gradFill>
                <a:latin typeface="Impact"/>
              </a:rPr>
              <a:t>війни</a:t>
            </a:r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707070"/>
                  </a:gs>
                  <a:gs pos="50000">
                    <a:srgbClr val="FFFFFF"/>
                  </a:gs>
                  <a:gs pos="100000">
                    <a:srgbClr val="707070"/>
                  </a:gs>
                </a:gsLst>
                <a:lin ang="3540000" scaled="1"/>
              </a:gradFill>
              <a:latin typeface="Impact"/>
            </a:endParaRP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540000" scaled="1"/>
                </a:gradFill>
                <a:latin typeface="Impact"/>
              </a:rPr>
              <a:t>(1618-1623 </a:t>
            </a:r>
            <a:r>
              <a:rPr lang="ru-RU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540000" scaled="1"/>
                </a:gradFill>
                <a:latin typeface="Impact"/>
              </a:rPr>
              <a:t>рр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540000" scaled="1"/>
                </a:gradFill>
                <a:latin typeface="Impact"/>
              </a:rPr>
              <a:t>.)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56" y="2636838"/>
            <a:ext cx="1998894" cy="3649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1643050"/>
            <a:ext cx="327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 dirty="0">
                <a:solidFill>
                  <a:srgbClr val="33CC33"/>
                </a:solidFill>
                <a:hlinkClick r:id="rId3" tooltip="Фердинанд II Габсбург"/>
              </a:rPr>
              <a:t>Фердинанд II Габсбург</a:t>
            </a:r>
            <a:r>
              <a:rPr lang="ru-RU" sz="2000" i="1" dirty="0">
                <a:solidFill>
                  <a:srgbClr val="33CC33"/>
                </a:solidFill>
              </a:rPr>
              <a:t>,</a:t>
            </a:r>
          </a:p>
          <a:p>
            <a:r>
              <a:rPr lang="ru-RU" i="1" dirty="0"/>
              <a:t> </a:t>
            </a:r>
            <a:r>
              <a:rPr lang="ru-RU" b="1" i="1" dirty="0" err="1"/>
              <a:t>імператор</a:t>
            </a:r>
            <a:r>
              <a:rPr lang="ru-RU" b="1" i="1" dirty="0"/>
              <a:t> </a:t>
            </a:r>
            <a:r>
              <a:rPr lang="ru-RU" b="1" i="1" dirty="0" err="1"/>
              <a:t>Священної</a:t>
            </a:r>
            <a:r>
              <a:rPr lang="ru-RU" b="1" i="1" dirty="0"/>
              <a:t> </a:t>
            </a:r>
            <a:r>
              <a:rPr lang="ru-RU" b="1" i="1" dirty="0" err="1"/>
              <a:t>Римської</a:t>
            </a:r>
            <a:r>
              <a:rPr lang="ru-RU" b="1" i="1" dirty="0"/>
              <a:t> </a:t>
            </a:r>
            <a:r>
              <a:rPr lang="ru-RU" dirty="0"/>
              <a:t> </a:t>
            </a:r>
            <a:r>
              <a:rPr lang="ru-RU" b="1" i="1" dirty="0" err="1"/>
              <a:t>імперії</a:t>
            </a:r>
            <a:endParaRPr lang="ru-RU" b="1" i="1" dirty="0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0" y="6400800"/>
            <a:ext cx="201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Король Богемії</a:t>
            </a:r>
            <a:r>
              <a:rPr lang="ru-RU" sz="2400" b="1"/>
              <a:t> </a:t>
            </a:r>
          </a:p>
        </p:txBody>
      </p:sp>
      <p:sp>
        <p:nvSpPr>
          <p:cNvPr id="6150" name="WordArt 8"/>
          <p:cNvSpPr>
            <a:spLocks noChangeArrowheads="1" noChangeShapeType="1" noTextEdit="1"/>
          </p:cNvSpPr>
          <p:nvPr/>
        </p:nvSpPr>
        <p:spPr bwMode="auto">
          <a:xfrm>
            <a:off x="2124075" y="2852739"/>
            <a:ext cx="6805643" cy="36480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Чеський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народ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мужньо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боровся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за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своє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0066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визволення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від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Габсбургів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(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фінансово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під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</a:t>
            </a:r>
          </a:p>
          <a:p>
            <a:pPr algn="ctr"/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тримували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Англія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і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Нідерланди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),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але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перемога</a:t>
            </a:r>
            <a:endParaRPr lang="ru-RU" b="1" kern="10" dirty="0">
              <a:ln w="9525">
                <a:noFill/>
                <a:round/>
                <a:headEnd/>
                <a:tailEnd/>
              </a:ln>
              <a:solidFill>
                <a:srgbClr val="0066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була</a:t>
            </a:r>
            <a:r>
              <a:rPr lang="ru-RU" b="1" kern="10" dirty="0">
                <a:ln w="9525">
                  <a:noFill/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за католиками = Габсбургами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00"/>
            </a:gs>
            <a:gs pos="100000">
              <a:srgbClr val="99CC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272338" cy="104775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Датський</a:t>
            </a: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період</a:t>
            </a: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війни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(1624 - 1629 </a:t>
            </a:r>
            <a:r>
              <a:rPr lang="ru-RU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рр</a:t>
            </a:r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.)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74192"/>
            <a:ext cx="2487642" cy="372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250825" y="2205038"/>
            <a:ext cx="261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 dirty="0" err="1">
                <a:solidFill>
                  <a:srgbClr val="7030A0"/>
                </a:solidFill>
              </a:rPr>
              <a:t>Крістіан</a:t>
            </a:r>
            <a:r>
              <a:rPr lang="ru-RU" b="1" i="1" dirty="0">
                <a:solidFill>
                  <a:srgbClr val="7030A0"/>
                </a:solidFill>
              </a:rPr>
              <a:t> IV </a:t>
            </a:r>
            <a:r>
              <a:rPr lang="ru-RU" b="1" i="1" dirty="0" err="1">
                <a:solidFill>
                  <a:srgbClr val="7030A0"/>
                </a:solidFill>
              </a:rPr>
              <a:t>Данський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3644900"/>
            <a:ext cx="2079886" cy="2641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4787900" y="6308725"/>
            <a:ext cx="4175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b="1" i="1" dirty="0" err="1">
                <a:solidFill>
                  <a:srgbClr val="0070C0"/>
                </a:solidFill>
              </a:rPr>
              <a:t>Альбрехт</a:t>
            </a:r>
            <a:r>
              <a:rPr lang="uk-UA" b="1" i="1" dirty="0">
                <a:solidFill>
                  <a:srgbClr val="0070C0"/>
                </a:solidFill>
              </a:rPr>
              <a:t> фон </a:t>
            </a:r>
            <a:r>
              <a:rPr lang="uk-UA" b="1" i="1" dirty="0" err="1">
                <a:solidFill>
                  <a:srgbClr val="0070C0"/>
                </a:solidFill>
              </a:rPr>
              <a:t>Валленштейн</a:t>
            </a:r>
            <a:r>
              <a:rPr lang="uk-UA" dirty="0">
                <a:solidFill>
                  <a:srgbClr val="0070C0"/>
                </a:solidFill>
              </a:rPr>
              <a:t>                                                              </a:t>
            </a: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2771775" y="1611313"/>
            <a:ext cx="604837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Габсбурги проти Данії,</a:t>
            </a:r>
          </a:p>
          <a:p>
            <a:pPr algn="ctr"/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b="1" dirty="0">
                <a:solidFill>
                  <a:srgbClr val="FF0000"/>
                </a:solidFill>
              </a:rPr>
              <a:t>яку підтримали Швеція та Франція</a:t>
            </a:r>
            <a:r>
              <a:rPr lang="uk-UA" b="1" dirty="0">
                <a:solidFill>
                  <a:srgbClr val="FF0000"/>
                </a:solidFill>
              </a:rPr>
              <a:t>  </a:t>
            </a:r>
            <a:r>
              <a:rPr lang="ru-RU" sz="2400" b="1" i="1" u="sng" dirty="0">
                <a:solidFill>
                  <a:srgbClr val="FF0000"/>
                </a:solidFill>
              </a:rPr>
              <a:t>= </a:t>
            </a:r>
            <a:r>
              <a:rPr lang="uk-UA" sz="2400" b="1" i="1" u="sng" dirty="0">
                <a:solidFill>
                  <a:srgbClr val="FF0000"/>
                </a:solidFill>
              </a:rPr>
              <a:t>Данія </a:t>
            </a:r>
            <a:r>
              <a:rPr lang="uk-UA" sz="2400" b="1" i="1" u="sng" dirty="0">
                <a:solidFill>
                  <a:srgbClr val="C00000"/>
                </a:solidFill>
              </a:rPr>
              <a:t>зазнала поразки </a:t>
            </a:r>
            <a:endParaRPr lang="ru-RU" sz="2400" b="1" i="1" u="sng" dirty="0">
              <a:solidFill>
                <a:srgbClr val="C00000"/>
              </a:solidFill>
            </a:endParaRPr>
          </a:p>
          <a:p>
            <a:pPr algn="ctr"/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Данія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зберегла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території</a:t>
            </a:r>
            <a:r>
              <a:rPr lang="ru-RU" b="1" dirty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але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пообіцяла</a:t>
            </a:r>
            <a:r>
              <a:rPr lang="ru-RU" b="1" dirty="0">
                <a:solidFill>
                  <a:srgbClr val="002060"/>
                </a:solidFill>
              </a:rPr>
              <a:t> не </a:t>
            </a:r>
            <a:r>
              <a:rPr lang="ru-RU" b="1" dirty="0" err="1">
                <a:solidFill>
                  <a:srgbClr val="002060"/>
                </a:solidFill>
              </a:rPr>
              <a:t>втручатись</a:t>
            </a:r>
            <a:r>
              <a:rPr lang="ru-RU" b="1" dirty="0">
                <a:solidFill>
                  <a:srgbClr val="002060"/>
                </a:solidFill>
              </a:rPr>
              <a:t> у </a:t>
            </a:r>
            <a:r>
              <a:rPr lang="ru-RU" b="1" dirty="0" err="1">
                <a:solidFill>
                  <a:srgbClr val="002060"/>
                </a:solidFill>
              </a:rPr>
              <a:t>справи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імперії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Фердинанд </a:t>
            </a:r>
            <a:r>
              <a:rPr lang="ru-RU" b="1" dirty="0" err="1">
                <a:solidFill>
                  <a:srgbClr val="002060"/>
                </a:solidFill>
              </a:rPr>
              <a:t>добився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повного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домінування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hlinkClick r:id="rId4" tooltip="Німеччина"/>
              </a:rPr>
              <a:t>Німеччині</a:t>
            </a:r>
            <a:r>
              <a:rPr lang="ru-RU" b="1" dirty="0"/>
              <a:t>.</a:t>
            </a:r>
          </a:p>
        </p:txBody>
      </p:sp>
      <p:sp>
        <p:nvSpPr>
          <p:cNvPr id="7176" name="Oval 10"/>
          <p:cNvSpPr>
            <a:spLocks noChangeArrowheads="1"/>
          </p:cNvSpPr>
          <p:nvPr/>
        </p:nvSpPr>
        <p:spPr bwMode="auto">
          <a:xfrm>
            <a:off x="3132138" y="3644900"/>
            <a:ext cx="3025775" cy="2592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>
                <a:solidFill>
                  <a:schemeClr val="accent2"/>
                </a:solidFill>
              </a:rPr>
              <a:t>Створив</a:t>
            </a:r>
          </a:p>
          <a:p>
            <a:pPr algn="ctr"/>
            <a:r>
              <a:rPr lang="uk-UA" sz="2000" b="1">
                <a:solidFill>
                  <a:schemeClr val="accent2"/>
                </a:solidFill>
              </a:rPr>
              <a:t>100 тисячну</a:t>
            </a:r>
          </a:p>
          <a:p>
            <a:pPr algn="ctr"/>
            <a:r>
              <a:rPr lang="uk-UA" sz="2000" b="1">
                <a:solidFill>
                  <a:srgbClr val="FF0000"/>
                </a:solidFill>
              </a:rPr>
              <a:t>Найману</a:t>
            </a:r>
          </a:p>
          <a:p>
            <a:pPr algn="ctr"/>
            <a:r>
              <a:rPr lang="uk-UA" sz="2000" b="1">
                <a:solidFill>
                  <a:srgbClr val="FF0000"/>
                </a:solidFill>
              </a:rPr>
              <a:t>армію</a:t>
            </a:r>
          </a:p>
          <a:p>
            <a:pPr algn="ctr"/>
            <a:r>
              <a:rPr lang="uk-UA" sz="2000" b="1" i="1" u="sng">
                <a:solidFill>
                  <a:schemeClr val="accent2"/>
                </a:solidFill>
              </a:rPr>
              <a:t>розгромив </a:t>
            </a:r>
          </a:p>
          <a:p>
            <a:pPr algn="ctr"/>
            <a:r>
              <a:rPr lang="uk-UA" sz="2000" b="1">
                <a:solidFill>
                  <a:schemeClr val="accent2"/>
                </a:solidFill>
              </a:rPr>
              <a:t>датську армію</a:t>
            </a:r>
            <a:endParaRPr lang="ru-RU" sz="2000" b="1">
              <a:solidFill>
                <a:schemeClr val="accent2"/>
              </a:solidFill>
            </a:endParaRPr>
          </a:p>
        </p:txBody>
      </p:sp>
      <p:sp>
        <p:nvSpPr>
          <p:cNvPr id="7177" name="AutoShape 11"/>
          <p:cNvSpPr>
            <a:spLocks noChangeArrowheads="1"/>
          </p:cNvSpPr>
          <p:nvPr/>
        </p:nvSpPr>
        <p:spPr bwMode="auto">
          <a:xfrm rot="10800000">
            <a:off x="5076825" y="4797425"/>
            <a:ext cx="1511300" cy="360363"/>
          </a:xfrm>
          <a:prstGeom prst="rightArrow">
            <a:avLst>
              <a:gd name="adj1" fmla="val 50000"/>
              <a:gd name="adj2" fmla="val 104846"/>
            </a:avLst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00"/>
            </a:gs>
            <a:gs pos="100000">
              <a:srgbClr val="99CC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632700" cy="114300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Швецький</a:t>
            </a:r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період</a:t>
            </a:r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війни</a:t>
            </a:r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  <a:p>
            <a:pPr algn="ctr"/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(1630-1634 </a:t>
            </a:r>
            <a:r>
              <a:rPr lang="ru-RU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рр</a:t>
            </a:r>
            <a:r>
              <a:rPr lang="ru-RU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.)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43277"/>
            <a:ext cx="2819390" cy="4006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755650" y="1484313"/>
            <a:ext cx="2290763" cy="36671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i="1" dirty="0"/>
              <a:t>Густав ІІ Адольф</a:t>
            </a:r>
            <a:r>
              <a:rPr lang="ru-RU" dirty="0"/>
              <a:t> </a:t>
            </a: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9234" y="1557338"/>
            <a:ext cx="2948104" cy="2014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3276600" y="3644900"/>
            <a:ext cx="3600450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 dirty="0">
                <a:cs typeface="Times New Roman" pitchFamily="18" charset="0"/>
              </a:rPr>
              <a:t>Густав Адольф </a:t>
            </a:r>
            <a:r>
              <a:rPr lang="ru-RU" b="1" i="1" dirty="0" err="1">
                <a:cs typeface="Times New Roman" pitchFamily="18" charset="0"/>
              </a:rPr>
              <a:t>висадився</a:t>
            </a:r>
            <a:r>
              <a:rPr lang="ru-RU" b="1" i="1" dirty="0">
                <a:cs typeface="Times New Roman" pitchFamily="18" charset="0"/>
              </a:rPr>
              <a:t> в </a:t>
            </a:r>
            <a:r>
              <a:rPr lang="ru-RU" b="1" i="1" dirty="0" err="1">
                <a:cs typeface="Times New Roman" pitchFamily="18" charset="0"/>
              </a:rPr>
              <a:t>Німеччині</a:t>
            </a:r>
            <a:r>
              <a:rPr lang="ru-RU" b="1" i="1" dirty="0">
                <a:cs typeface="Times New Roman" pitchFamily="18" charset="0"/>
              </a:rPr>
              <a:t>, 4 </a:t>
            </a:r>
            <a:r>
              <a:rPr lang="ru-RU" b="1" i="1" dirty="0" err="1">
                <a:cs typeface="Times New Roman" pitchFamily="18" charset="0"/>
              </a:rPr>
              <a:t>липня</a:t>
            </a:r>
            <a:r>
              <a:rPr lang="ru-RU" b="1" i="1" dirty="0">
                <a:cs typeface="Times New Roman" pitchFamily="18" charset="0"/>
              </a:rPr>
              <a:t> 1630</a:t>
            </a:r>
            <a:endParaRPr lang="ru-RU" b="1" dirty="0"/>
          </a:p>
        </p:txBody>
      </p:sp>
      <p:sp>
        <p:nvSpPr>
          <p:cNvPr id="8199" name="WordArt 10"/>
          <p:cNvSpPr>
            <a:spLocks noChangeArrowheads="1" noChangeShapeType="1" noTextEdit="1"/>
          </p:cNvSpPr>
          <p:nvPr/>
        </p:nvSpPr>
        <p:spPr bwMode="auto">
          <a:xfrm>
            <a:off x="214282" y="5929330"/>
            <a:ext cx="3168650" cy="792163"/>
          </a:xfrm>
          <a:prstGeom prst="rect">
            <a:avLst/>
          </a:prstGeom>
          <a:solidFill>
            <a:srgbClr val="FFC000"/>
          </a:solidFill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Шведський</a:t>
            </a:r>
            <a:r>
              <a:rPr lang="ru-RU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 король</a:t>
            </a:r>
          </a:p>
        </p:txBody>
      </p:sp>
      <p:pic>
        <p:nvPicPr>
          <p:cNvPr id="8200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4292600"/>
            <a:ext cx="5400675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AutoShape 12"/>
          <p:cNvSpPr>
            <a:spLocks noChangeArrowheads="1"/>
          </p:cNvSpPr>
          <p:nvPr/>
        </p:nvSpPr>
        <p:spPr bwMode="auto">
          <a:xfrm rot="747638">
            <a:off x="7481888" y="3216275"/>
            <a:ext cx="504825" cy="1152525"/>
          </a:xfrm>
          <a:prstGeom prst="downArrow">
            <a:avLst>
              <a:gd name="adj1" fmla="val 50000"/>
              <a:gd name="adj2" fmla="val 570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Text Box 13"/>
          <p:cNvSpPr txBox="1">
            <a:spLocks noChangeArrowheads="1"/>
          </p:cNvSpPr>
          <p:nvPr/>
        </p:nvSpPr>
        <p:spPr bwMode="auto">
          <a:xfrm>
            <a:off x="7000875" y="1412875"/>
            <a:ext cx="2058988" cy="19177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 dirty="0"/>
              <a:t>Перемога</a:t>
            </a:r>
          </a:p>
          <a:p>
            <a:r>
              <a:rPr lang="uk-UA" sz="2400" b="1" i="1" dirty="0"/>
              <a:t>шведів</a:t>
            </a:r>
          </a:p>
          <a:p>
            <a:r>
              <a:rPr lang="uk-UA" sz="2400" b="1" dirty="0"/>
              <a:t>під</a:t>
            </a:r>
          </a:p>
          <a:p>
            <a:r>
              <a:rPr lang="uk-UA" sz="2400" b="1" dirty="0" err="1"/>
              <a:t>Брайтенфельдом</a:t>
            </a:r>
            <a:r>
              <a:rPr lang="uk-UA" sz="2400" b="1" dirty="0"/>
              <a:t> 1631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CC00"/>
            </a:gs>
            <a:gs pos="100000">
              <a:srgbClr val="CC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73237"/>
            <a:ext cx="5654705" cy="4773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-4763"/>
            <a:ext cx="8705850" cy="173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</a:rPr>
              <a:t>Смерть короля </a:t>
            </a:r>
            <a:r>
              <a:rPr lang="ru-RU" sz="3600" b="1" i="1" dirty="0">
                <a:solidFill>
                  <a:srgbClr val="C00000"/>
                </a:solidFill>
                <a:hlinkClick r:id="rId3" tooltip="Густав II Адольф"/>
              </a:rPr>
              <a:t>Густава ІІ Адольфа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hlinkClick r:id="rId4" tooltip="16 листопада"/>
              </a:rPr>
              <a:t>16 листопада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>
                <a:solidFill>
                  <a:srgbClr val="C00000"/>
                </a:solidFill>
                <a:hlinkClick r:id="rId5" tooltip="1632"/>
              </a:rPr>
              <a:t>1632</a:t>
            </a:r>
            <a:r>
              <a:rPr lang="ru-RU" sz="3600" b="1" i="1" dirty="0">
                <a:solidFill>
                  <a:srgbClr val="C00000"/>
                </a:solidFill>
              </a:rPr>
              <a:t> в </a:t>
            </a:r>
            <a:r>
              <a:rPr lang="ru-RU" sz="3600" b="1" i="1" dirty="0" err="1">
                <a:solidFill>
                  <a:srgbClr val="C00000"/>
                </a:solidFill>
              </a:rPr>
              <a:t>битві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</a:rPr>
              <a:t>під</a:t>
            </a:r>
            <a:r>
              <a:rPr lang="ru-RU" sz="3600" b="1" i="1" dirty="0">
                <a:solidFill>
                  <a:srgbClr val="C00000"/>
                </a:solidFill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</a:rPr>
              <a:t>Лютценом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372225" y="1412875"/>
            <a:ext cx="2476500" cy="10064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00FF"/>
                </a:solidFill>
              </a:rPr>
              <a:t>Франція у війні</a:t>
            </a:r>
          </a:p>
          <a:p>
            <a:r>
              <a:rPr lang="uk-UA" sz="2000" b="1" dirty="0">
                <a:solidFill>
                  <a:srgbClr val="0000FF"/>
                </a:solidFill>
              </a:rPr>
              <a:t>проти Габсбургів</a:t>
            </a:r>
          </a:p>
          <a:p>
            <a:r>
              <a:rPr lang="uk-UA" sz="2000" b="1" dirty="0">
                <a:solidFill>
                  <a:srgbClr val="0000FF"/>
                </a:solidFill>
              </a:rPr>
              <a:t>долучила Швецію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6084888" y="2565400"/>
            <a:ext cx="2868612" cy="22256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 dirty="0"/>
              <a:t>Війна проходила</a:t>
            </a:r>
          </a:p>
          <a:p>
            <a:r>
              <a:rPr lang="uk-UA" sz="2000" b="1" i="1" dirty="0"/>
              <a:t>з перемінним успіхом</a:t>
            </a:r>
          </a:p>
          <a:p>
            <a:r>
              <a:rPr lang="uk-UA" sz="2000" b="1" i="1" dirty="0"/>
              <a:t>до 1632 р. перемога </a:t>
            </a:r>
          </a:p>
          <a:p>
            <a:r>
              <a:rPr lang="uk-UA" sz="2000" b="1" i="1" dirty="0"/>
              <a:t>була за Швецією.</a:t>
            </a:r>
          </a:p>
          <a:p>
            <a:r>
              <a:rPr lang="uk-UA" sz="2000" b="1" i="1" dirty="0"/>
              <a:t>На 1634 р. перемогу</a:t>
            </a:r>
          </a:p>
          <a:p>
            <a:r>
              <a:rPr lang="uk-UA" sz="2000" b="1" i="1" dirty="0"/>
              <a:t>здобули Габсбурги.</a:t>
            </a:r>
            <a:endParaRPr lang="ru-RU" sz="2000" b="1" i="1" dirty="0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6280150" y="4935538"/>
            <a:ext cx="2170113" cy="14335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00FF"/>
                </a:solidFill>
              </a:rPr>
              <a:t>Габсбурги були</a:t>
            </a:r>
          </a:p>
          <a:p>
            <a:r>
              <a:rPr lang="uk-UA" sz="2000" b="1" dirty="0">
                <a:solidFill>
                  <a:srgbClr val="0000FF"/>
                </a:solidFill>
              </a:rPr>
              <a:t>знесилені.</a:t>
            </a:r>
          </a:p>
          <a:p>
            <a:r>
              <a:rPr lang="uk-UA" sz="2000" b="1" dirty="0">
                <a:solidFill>
                  <a:srgbClr val="0000FF"/>
                </a:solidFill>
              </a:rPr>
              <a:t>У війну вступає</a:t>
            </a:r>
          </a:p>
          <a:p>
            <a:r>
              <a:rPr lang="uk-UA" sz="2800" b="1" dirty="0">
                <a:solidFill>
                  <a:srgbClr val="0000FF"/>
                </a:solidFill>
              </a:rPr>
              <a:t>Франція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00"/>
            </a:gs>
            <a:gs pos="100000">
              <a:srgbClr val="CC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 rot="424054">
            <a:off x="1470025" y="71438"/>
            <a:ext cx="6480175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Французький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період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війни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8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(1635 - 1648 </a:t>
            </a: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рр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.)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924175"/>
            <a:ext cx="2808287" cy="374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0" y="2285992"/>
            <a:ext cx="3143240" cy="461665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400" b="1" i="1" dirty="0"/>
              <a:t>Кардинал </a:t>
            </a:r>
            <a:r>
              <a:rPr lang="ru-RU" sz="2400" b="1" i="1" dirty="0" err="1">
                <a:hlinkClick r:id="rId3" tooltip="Рішельє Арман Жан дю Плессі"/>
              </a:rPr>
              <a:t>Рішельє</a:t>
            </a:r>
            <a:r>
              <a:rPr lang="ru-RU" sz="2400" b="1" dirty="0"/>
              <a:t> </a:t>
            </a:r>
          </a:p>
        </p:txBody>
      </p:sp>
      <p:sp>
        <p:nvSpPr>
          <p:cNvPr id="10245" name="AutoShape 7"/>
          <p:cNvSpPr>
            <a:spLocks noChangeArrowheads="1"/>
          </p:cNvSpPr>
          <p:nvPr/>
        </p:nvSpPr>
        <p:spPr bwMode="auto">
          <a:xfrm>
            <a:off x="3203575" y="2565400"/>
            <a:ext cx="2808288" cy="1295400"/>
          </a:xfrm>
          <a:prstGeom prst="wedgeRectCallout">
            <a:avLst>
              <a:gd name="adj1" fmla="val -43444"/>
              <a:gd name="adj2" fmla="val 60051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b="1">
                <a:solidFill>
                  <a:schemeClr val="accent2"/>
                </a:solidFill>
              </a:rPr>
              <a:t>Керівна роль</a:t>
            </a:r>
          </a:p>
          <a:p>
            <a:pPr algn="ctr"/>
            <a:r>
              <a:rPr lang="uk-UA" b="1">
                <a:solidFill>
                  <a:schemeClr val="accent2"/>
                </a:solidFill>
              </a:rPr>
              <a:t>у антигабсбурзькій</a:t>
            </a:r>
          </a:p>
          <a:p>
            <a:pPr algn="ctr"/>
            <a:r>
              <a:rPr lang="uk-UA" b="1">
                <a:solidFill>
                  <a:schemeClr val="accent2"/>
                </a:solidFill>
              </a:rPr>
              <a:t>коаліції перейшла</a:t>
            </a:r>
          </a:p>
          <a:p>
            <a:pPr algn="ctr"/>
            <a:r>
              <a:rPr lang="uk-UA" b="1">
                <a:solidFill>
                  <a:schemeClr val="accent2"/>
                </a:solidFill>
              </a:rPr>
              <a:t>до </a:t>
            </a:r>
            <a:r>
              <a:rPr lang="uk-UA" sz="2400" b="1">
                <a:solidFill>
                  <a:schemeClr val="accent2"/>
                </a:solidFill>
              </a:rPr>
              <a:t>Франції</a:t>
            </a:r>
            <a:endParaRPr lang="ru-RU" sz="2400" b="1">
              <a:solidFill>
                <a:schemeClr val="accent2"/>
              </a:solidFill>
            </a:endParaRPr>
          </a:p>
        </p:txBody>
      </p:sp>
      <p:sp>
        <p:nvSpPr>
          <p:cNvPr id="10246" name="AutoShape 8"/>
          <p:cNvSpPr>
            <a:spLocks noChangeArrowheads="1"/>
          </p:cNvSpPr>
          <p:nvPr/>
        </p:nvSpPr>
        <p:spPr bwMode="auto">
          <a:xfrm>
            <a:off x="5724525" y="2276475"/>
            <a:ext cx="3419475" cy="2665413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0000CC"/>
                </a:solidFill>
              </a:rPr>
              <a:t>1645-1646 рр. </a:t>
            </a:r>
          </a:p>
          <a:p>
            <a:pPr algn="ctr"/>
            <a:r>
              <a:rPr lang="uk-UA" b="1">
                <a:solidFill>
                  <a:srgbClr val="0000CC"/>
                </a:solidFill>
              </a:rPr>
              <a:t>2-2,5 тис. козаків</a:t>
            </a:r>
          </a:p>
          <a:p>
            <a:pPr algn="ctr"/>
            <a:r>
              <a:rPr lang="uk-UA" b="1">
                <a:solidFill>
                  <a:srgbClr val="0000CC"/>
                </a:solidFill>
              </a:rPr>
              <a:t>на чолі з полковником</a:t>
            </a:r>
          </a:p>
          <a:p>
            <a:pPr algn="ctr"/>
            <a:r>
              <a:rPr lang="uk-UA" b="1">
                <a:solidFill>
                  <a:srgbClr val="0000CC"/>
                </a:solidFill>
              </a:rPr>
              <a:t>Б. Хмельницьким</a:t>
            </a:r>
          </a:p>
          <a:p>
            <a:pPr algn="ctr"/>
            <a:r>
              <a:rPr lang="uk-UA" b="1">
                <a:solidFill>
                  <a:srgbClr val="0000CC"/>
                </a:solidFill>
              </a:rPr>
              <a:t>на боці Франції </a:t>
            </a:r>
          </a:p>
          <a:p>
            <a:pPr algn="ctr"/>
            <a:r>
              <a:rPr lang="uk-UA" b="1">
                <a:solidFill>
                  <a:srgbClr val="0000CC"/>
                </a:solidFill>
              </a:rPr>
              <a:t>розгромили іспанців</a:t>
            </a:r>
          </a:p>
          <a:p>
            <a:pPr algn="ctr"/>
            <a:r>
              <a:rPr lang="uk-UA" b="1">
                <a:solidFill>
                  <a:srgbClr val="0000CC"/>
                </a:solidFill>
              </a:rPr>
              <a:t>у фортеці Дюнкерн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10247" name="AutoShape 11"/>
          <p:cNvSpPr>
            <a:spLocks noChangeArrowheads="1"/>
          </p:cNvSpPr>
          <p:nvPr/>
        </p:nvSpPr>
        <p:spPr bwMode="auto">
          <a:xfrm>
            <a:off x="3059113" y="4724400"/>
            <a:ext cx="6084887" cy="2133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b="1">
                <a:solidFill>
                  <a:srgbClr val="660066"/>
                </a:solidFill>
              </a:rPr>
              <a:t>У 1646 р. шведсько-французька армії</a:t>
            </a:r>
          </a:p>
          <a:p>
            <a:pPr algn="ctr"/>
            <a:r>
              <a:rPr lang="uk-UA" b="1">
                <a:solidFill>
                  <a:srgbClr val="660066"/>
                </a:solidFill>
              </a:rPr>
              <a:t>окупували Німеччину, могли захопити</a:t>
            </a:r>
          </a:p>
          <a:p>
            <a:pPr algn="ctr"/>
            <a:r>
              <a:rPr lang="uk-UA" b="1">
                <a:solidFill>
                  <a:srgbClr val="660066"/>
                </a:solidFill>
              </a:rPr>
              <a:t>Відень. Фердинанд ІІІ прийняв тяжкі умови мирного</a:t>
            </a:r>
          </a:p>
          <a:p>
            <a:pPr algn="ctr"/>
            <a:r>
              <a:rPr lang="uk-UA" b="1">
                <a:solidFill>
                  <a:srgbClr val="660066"/>
                </a:solidFill>
              </a:rPr>
              <a:t>договору</a:t>
            </a:r>
            <a:endParaRPr lang="ru-RU" b="1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467</Words>
  <Application>Microsoft Office PowerPoint</Application>
  <PresentationFormat>Экран (4:3)</PresentationFormat>
  <Paragraphs>106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Admin</cp:lastModifiedBy>
  <cp:revision>16</cp:revision>
  <dcterms:created xsi:type="dcterms:W3CDTF">2010-12-05T15:40:22Z</dcterms:created>
  <dcterms:modified xsi:type="dcterms:W3CDTF">2011-04-04T08:57:23Z</dcterms:modified>
</cp:coreProperties>
</file>