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69" r:id="rId12"/>
    <p:sldId id="265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410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548901-B078-4F68-9881-8C71AA5BC94C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6735D62-268A-45B3-A194-7F7DEE56262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7772400" cy="1975104"/>
          </a:xfrm>
        </p:spPr>
        <p:txBody>
          <a:bodyPr/>
          <a:lstStyle/>
          <a:p>
            <a:r>
              <a:rPr lang="uk-UA" dirty="0" smtClean="0"/>
              <a:t>Чехословаччина у міжвоєнний і повоєнній часи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3809999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6608"/>
            <a:ext cx="81566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968" y="35266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err="1" smtClean="0">
                <a:solidFill>
                  <a:schemeClr val="accent6"/>
                </a:solidFill>
              </a:rPr>
              <a:t>Александр</a:t>
            </a:r>
            <a:r>
              <a:rPr lang="uk-UA" sz="2800" b="1" i="1" u="sng" dirty="0" smtClean="0">
                <a:solidFill>
                  <a:schemeClr val="accent6"/>
                </a:solidFill>
              </a:rPr>
              <a:t> </a:t>
            </a:r>
            <a:r>
              <a:rPr lang="uk-UA" sz="2800" b="1" i="1" u="sng" dirty="0" err="1" smtClean="0">
                <a:solidFill>
                  <a:schemeClr val="accent6"/>
                </a:solidFill>
              </a:rPr>
              <a:t>Дубчек</a:t>
            </a:r>
            <a:endParaRPr lang="ru-RU" sz="2800" b="1" i="1" u="sng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57600" cy="37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724128" y="328376"/>
            <a:ext cx="239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chemeClr val="accent6"/>
                </a:solidFill>
              </a:rPr>
              <a:t>Густав Гусак</a:t>
            </a:r>
            <a:endParaRPr lang="ru-RU" sz="2800" b="1" i="1" u="sng" dirty="0">
              <a:solidFill>
                <a:schemeClr val="accent6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08" y="1052736"/>
            <a:ext cx="3673892" cy="527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04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/>
              <a:t>У</a:t>
            </a:r>
            <a:r>
              <a:rPr lang="ru-RU" sz="1600" b="1" i="1" dirty="0"/>
              <a:t> </a:t>
            </a:r>
            <a:r>
              <a:rPr lang="ru-RU" sz="1600" b="1" i="1" dirty="0" err="1"/>
              <a:t>серпні</a:t>
            </a:r>
            <a:r>
              <a:rPr lang="ru-RU" sz="1600" b="1" i="1" dirty="0"/>
              <a:t> 1968 СРСР </a:t>
            </a:r>
            <a:r>
              <a:rPr lang="ru-RU" sz="1600" b="1" i="1" dirty="0" err="1"/>
              <a:t>скоїв</a:t>
            </a:r>
            <a:r>
              <a:rPr lang="ru-RU" sz="1600" b="1" i="1" dirty="0"/>
              <a:t> </a:t>
            </a:r>
            <a:r>
              <a:rPr lang="ru-RU" sz="1600" b="1" i="1" dirty="0" err="1"/>
              <a:t>збройне</a:t>
            </a:r>
            <a:r>
              <a:rPr lang="ru-RU" sz="1600" b="1" i="1" dirty="0"/>
              <a:t> </a:t>
            </a:r>
            <a:r>
              <a:rPr lang="ru-RU" sz="1600" b="1" i="1" dirty="0" err="1"/>
              <a:t>вторгнення</a:t>
            </a:r>
            <a:r>
              <a:rPr lang="ru-RU" sz="1600" b="1" i="1" dirty="0"/>
              <a:t> до </a:t>
            </a:r>
            <a:r>
              <a:rPr lang="ru-RU" sz="1600" b="1" i="1" dirty="0" smtClean="0"/>
              <a:t>ЧССР</a:t>
            </a:r>
            <a:r>
              <a:rPr lang="ru-RU" sz="1600" b="1" i="1" dirty="0"/>
              <a:t> </a:t>
            </a:r>
            <a:r>
              <a:rPr lang="ru-RU" sz="1600" b="1" i="1" dirty="0" smtClean="0"/>
              <a:t>і </a:t>
            </a:r>
            <a:r>
              <a:rPr lang="ru-RU" sz="1600" b="1" i="1" dirty="0" err="1"/>
              <a:t>припинив</a:t>
            </a:r>
            <a:r>
              <a:rPr lang="ru-RU" sz="1600" b="1" i="1" dirty="0"/>
              <a:t> </a:t>
            </a:r>
            <a:r>
              <a:rPr lang="ru-RU" sz="1600" b="1" i="1" dirty="0" err="1"/>
              <a:t>експеримент</a:t>
            </a:r>
            <a:r>
              <a:rPr lang="ru-RU" sz="1600" b="1" i="1" dirty="0"/>
              <a:t> «демократичного </a:t>
            </a:r>
            <a:r>
              <a:rPr lang="ru-RU" sz="1600" b="1" i="1" dirty="0" err="1"/>
              <a:t>соціалізму</a:t>
            </a:r>
            <a:r>
              <a:rPr lang="ru-RU" sz="1600" b="1" i="1" dirty="0"/>
              <a:t>». ЧССР </a:t>
            </a:r>
            <a:r>
              <a:rPr lang="ru-RU" sz="1600" b="1" i="1" dirty="0" err="1"/>
              <a:t>опинилася</a:t>
            </a:r>
            <a:r>
              <a:rPr lang="ru-RU" sz="1600" b="1" i="1" dirty="0"/>
              <a:t> </a:t>
            </a:r>
            <a:r>
              <a:rPr lang="ru-RU" sz="1600" b="1" i="1" dirty="0" err="1"/>
              <a:t>під</a:t>
            </a:r>
            <a:r>
              <a:rPr lang="ru-RU" sz="1600" b="1" i="1" dirty="0"/>
              <a:t> </a:t>
            </a:r>
            <a:r>
              <a:rPr lang="ru-RU" sz="1600" b="1" i="1" dirty="0" err="1"/>
              <a:t>радянською</a:t>
            </a:r>
            <a:r>
              <a:rPr lang="ru-RU" sz="1600" b="1" i="1" dirty="0"/>
              <a:t> </a:t>
            </a:r>
            <a:r>
              <a:rPr lang="ru-RU" sz="1600" b="1" i="1" dirty="0" err="1"/>
              <a:t>окупацією</a:t>
            </a:r>
            <a:r>
              <a:rPr lang="ru-RU" sz="1600" b="1" i="1" dirty="0"/>
              <a:t>, </a:t>
            </a:r>
            <a:r>
              <a:rPr lang="ru-RU" sz="1600" b="1" i="1" dirty="0" err="1"/>
              <a:t>хоча</a:t>
            </a:r>
            <a:r>
              <a:rPr lang="ru-RU" sz="1600" b="1" i="1" dirty="0"/>
              <a:t> </a:t>
            </a:r>
            <a:r>
              <a:rPr lang="ru-RU" sz="1600" b="1" i="1" dirty="0" err="1"/>
              <a:t>пасивний</a:t>
            </a:r>
            <a:r>
              <a:rPr lang="ru-RU" sz="1600" b="1" i="1" dirty="0"/>
              <a:t> </a:t>
            </a:r>
            <a:r>
              <a:rPr lang="ru-RU" sz="1600" b="1" i="1" dirty="0" err="1"/>
              <a:t>опір</a:t>
            </a:r>
            <a:r>
              <a:rPr lang="ru-RU" sz="1600" b="1" i="1" dirty="0"/>
              <a:t>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інтелектуальних</a:t>
            </a:r>
            <a:r>
              <a:rPr lang="ru-RU" sz="1600" b="1" i="1" dirty="0"/>
              <a:t> </a:t>
            </a:r>
            <a:r>
              <a:rPr lang="ru-RU" sz="1600" b="1" i="1" dirty="0" err="1"/>
              <a:t>кіл</a:t>
            </a:r>
            <a:r>
              <a:rPr lang="ru-RU" sz="1600" b="1" i="1" dirty="0"/>
              <a:t> (</a:t>
            </a:r>
            <a:r>
              <a:rPr lang="ru-RU" sz="1600" b="1" i="1" dirty="0" err="1"/>
              <a:t>рух</a:t>
            </a:r>
            <a:r>
              <a:rPr lang="ru-RU" sz="1600" b="1" i="1" dirty="0"/>
              <a:t> «</a:t>
            </a:r>
            <a:r>
              <a:rPr lang="ru-RU" sz="1600" b="1" i="1" dirty="0" err="1"/>
              <a:t>Хартії</a:t>
            </a:r>
            <a:r>
              <a:rPr lang="ru-RU" sz="1600" b="1" i="1" dirty="0"/>
              <a:t> 77») </a:t>
            </a:r>
            <a:r>
              <a:rPr lang="ru-RU" sz="1600" b="1" i="1" dirty="0" err="1"/>
              <a:t>тривав</a:t>
            </a:r>
            <a:r>
              <a:rPr lang="ru-RU" sz="1600" b="1" i="1" dirty="0"/>
              <a:t>. До </a:t>
            </a:r>
            <a:r>
              <a:rPr lang="ru-RU" sz="1600" b="1" i="1" dirty="0" err="1"/>
              <a:t>влади</a:t>
            </a:r>
            <a:r>
              <a:rPr lang="ru-RU" sz="1600" b="1" i="1" dirty="0"/>
              <a:t> в </a:t>
            </a:r>
            <a:r>
              <a:rPr lang="ru-RU" sz="1600" b="1" i="1" dirty="0" err="1"/>
              <a:t>Празі</a:t>
            </a:r>
            <a:r>
              <a:rPr lang="ru-RU" sz="1600" b="1" i="1" dirty="0"/>
              <a:t> та </a:t>
            </a:r>
            <a:r>
              <a:rPr lang="ru-RU" sz="1600" b="1" i="1" dirty="0" err="1"/>
              <a:t>Братиславі</a:t>
            </a:r>
            <a:r>
              <a:rPr lang="ru-RU" sz="1600" b="1" i="1" dirty="0"/>
              <a:t> </a:t>
            </a:r>
            <a:r>
              <a:rPr lang="ru-RU" sz="1600" b="1" i="1" dirty="0" err="1"/>
              <a:t>прийшли</a:t>
            </a:r>
            <a:r>
              <a:rPr lang="ru-RU" sz="1600" b="1" i="1" dirty="0"/>
              <a:t> </a:t>
            </a:r>
            <a:r>
              <a:rPr lang="ru-RU" sz="1600" b="1" i="1" dirty="0" err="1"/>
              <a:t>виразно</a:t>
            </a:r>
            <a:r>
              <a:rPr lang="ru-RU" sz="1600" b="1" i="1" dirty="0"/>
              <a:t> </a:t>
            </a:r>
            <a:r>
              <a:rPr lang="ru-RU" sz="1600" b="1" i="1" dirty="0" err="1"/>
              <a:t>прорадянські</a:t>
            </a:r>
            <a:r>
              <a:rPr lang="ru-RU" sz="1600" b="1" i="1" dirty="0"/>
              <a:t> </a:t>
            </a:r>
            <a:r>
              <a:rPr lang="ru-RU" sz="1600" b="1" i="1" dirty="0" err="1"/>
              <a:t>елементи</a:t>
            </a:r>
            <a:r>
              <a:rPr lang="ru-RU" sz="1600" b="1" i="1" dirty="0"/>
              <a:t>,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яких</a:t>
            </a:r>
            <a:r>
              <a:rPr lang="ru-RU" sz="1600" b="1" i="1" dirty="0"/>
              <a:t> </a:t>
            </a:r>
            <a:r>
              <a:rPr lang="ru-RU" sz="1600" b="1" i="1" dirty="0" err="1"/>
              <a:t>визначну</a:t>
            </a:r>
            <a:r>
              <a:rPr lang="ru-RU" sz="1600" b="1" i="1" dirty="0"/>
              <a:t> роль </a:t>
            </a:r>
            <a:r>
              <a:rPr lang="ru-RU" sz="1600" b="1" i="1" dirty="0" err="1"/>
              <a:t>відігравав</a:t>
            </a:r>
            <a:r>
              <a:rPr lang="ru-RU" sz="1600" b="1" i="1" dirty="0"/>
              <a:t> член </a:t>
            </a:r>
            <a:r>
              <a:rPr lang="ru-RU" sz="1600" b="1" i="1" dirty="0" err="1"/>
              <a:t>політбюро</a:t>
            </a:r>
            <a:r>
              <a:rPr lang="ru-RU" sz="1600" b="1" i="1" dirty="0"/>
              <a:t> КПЧ, </a:t>
            </a:r>
            <a:r>
              <a:rPr lang="ru-RU" sz="1600" b="1" i="1" dirty="0" err="1"/>
              <a:t>українець</a:t>
            </a:r>
            <a:r>
              <a:rPr lang="ru-RU" sz="1600" b="1" i="1" dirty="0"/>
              <a:t> В. </a:t>
            </a:r>
            <a:r>
              <a:rPr lang="ru-RU" sz="1600" b="1" i="1" dirty="0" err="1"/>
              <a:t>Біляк</a:t>
            </a:r>
            <a:r>
              <a:rPr lang="ru-RU" sz="1600" b="1" i="1" dirty="0"/>
              <a:t>. </a:t>
            </a:r>
            <a:r>
              <a:rPr lang="ru-RU" sz="1600" b="1" i="1" dirty="0" err="1"/>
              <a:t>Генеральним</a:t>
            </a:r>
            <a:r>
              <a:rPr lang="ru-RU" sz="1600" b="1" i="1" dirty="0"/>
              <a:t> секретарем </a:t>
            </a:r>
            <a:r>
              <a:rPr lang="ru-RU" sz="1600" b="1" i="1" dirty="0" err="1"/>
              <a:t>партії</a:t>
            </a:r>
            <a:r>
              <a:rPr lang="ru-RU" sz="1600" b="1" i="1" dirty="0"/>
              <a:t>, а </a:t>
            </a:r>
            <a:r>
              <a:rPr lang="ru-RU" sz="1600" b="1" i="1" dirty="0" err="1"/>
              <a:t>згодом</a:t>
            </a:r>
            <a:r>
              <a:rPr lang="ru-RU" sz="1600" b="1" i="1" dirty="0"/>
              <a:t> і президентом ЧССР (</a:t>
            </a:r>
            <a:r>
              <a:rPr lang="ru-RU" sz="1600" b="1" i="1" dirty="0" err="1"/>
              <a:t>після</a:t>
            </a:r>
            <a:r>
              <a:rPr lang="ru-RU" sz="1600" b="1" i="1" dirty="0"/>
              <a:t> Л. </a:t>
            </a:r>
            <a:r>
              <a:rPr lang="ru-RU" sz="1600" b="1" i="1" dirty="0" err="1"/>
              <a:t>Свободи</a:t>
            </a:r>
            <a:r>
              <a:rPr lang="ru-RU" sz="1600" b="1" i="1" dirty="0"/>
              <a:t>) став словак Ґ. Гусак; у 1970-х </a:t>
            </a:r>
            <a:r>
              <a:rPr lang="ru-RU" sz="1600" b="1" i="1" dirty="0" err="1"/>
              <a:t>pp</a:t>
            </a:r>
            <a:r>
              <a:rPr lang="ru-RU" sz="1600" b="1" i="1" dirty="0"/>
              <a:t>. </a:t>
            </a:r>
            <a:r>
              <a:rPr lang="ru-RU" sz="1600" b="1" i="1" dirty="0" err="1"/>
              <a:t>країна</a:t>
            </a:r>
            <a:r>
              <a:rPr lang="ru-RU" sz="1600" b="1" i="1" dirty="0"/>
              <a:t> стала </a:t>
            </a:r>
            <a:r>
              <a:rPr lang="ru-RU" sz="1600" b="1" i="1" dirty="0" err="1"/>
              <a:t>однією</a:t>
            </a:r>
            <a:r>
              <a:rPr lang="ru-RU" sz="1600" b="1" i="1" dirty="0"/>
              <a:t> з </a:t>
            </a:r>
            <a:r>
              <a:rPr lang="ru-RU" sz="1600" b="1" i="1" dirty="0" err="1"/>
              <a:t>найбільш</a:t>
            </a:r>
            <a:r>
              <a:rPr lang="ru-RU" sz="1600" b="1" i="1" dirty="0"/>
              <a:t> </a:t>
            </a:r>
            <a:r>
              <a:rPr lang="ru-RU" sz="1600" b="1" i="1" dirty="0" err="1"/>
              <a:t>інтеґрованих</a:t>
            </a:r>
            <a:r>
              <a:rPr lang="ru-RU" sz="1600" b="1" i="1" dirty="0"/>
              <a:t> і </a:t>
            </a:r>
            <a:r>
              <a:rPr lang="ru-RU" sz="1600" b="1" i="1" dirty="0" err="1"/>
              <a:t>контрольованих</a:t>
            </a:r>
            <a:r>
              <a:rPr lang="ru-RU" sz="1600" b="1" i="1" dirty="0"/>
              <a:t> держав </a:t>
            </a:r>
            <a:r>
              <a:rPr lang="ru-RU" sz="1600" b="1" i="1" dirty="0" err="1"/>
              <a:t>радянського</a:t>
            </a:r>
            <a:r>
              <a:rPr lang="ru-RU" sz="1600" b="1" i="1" dirty="0"/>
              <a:t> блоку.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56490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err="1"/>
              <a:t>Економічні</a:t>
            </a:r>
            <a:r>
              <a:rPr lang="ru-RU" sz="1600" b="1" i="1" dirty="0"/>
              <a:t> </a:t>
            </a:r>
            <a:r>
              <a:rPr lang="ru-RU" sz="1600" b="1" i="1" dirty="0" err="1"/>
              <a:t>взаємини</a:t>
            </a:r>
            <a:r>
              <a:rPr lang="ru-RU" sz="1600" b="1" i="1" dirty="0"/>
              <a:t> </a:t>
            </a:r>
            <a:r>
              <a:rPr lang="ru-RU" sz="1600" b="1" i="1" dirty="0" err="1"/>
              <a:t>між</a:t>
            </a:r>
            <a:r>
              <a:rPr lang="ru-RU" sz="1600" b="1" i="1" dirty="0"/>
              <a:t> ЧССР і УРСР </a:t>
            </a:r>
            <a:r>
              <a:rPr lang="ru-RU" sz="1600" b="1" i="1" dirty="0" err="1"/>
              <a:t>визначалися</a:t>
            </a:r>
            <a:r>
              <a:rPr lang="ru-RU" sz="1600" b="1" i="1" dirty="0"/>
              <a:t> факторами </a:t>
            </a:r>
            <a:r>
              <a:rPr lang="ru-RU" sz="1600" b="1" i="1" dirty="0" err="1"/>
              <a:t>їхнього</a:t>
            </a:r>
            <a:r>
              <a:rPr lang="ru-RU" sz="1600" b="1" i="1" dirty="0"/>
              <a:t> </a:t>
            </a:r>
            <a:r>
              <a:rPr lang="ru-RU" sz="1600" b="1" i="1" dirty="0" err="1"/>
              <a:t>сусідства</a:t>
            </a:r>
            <a:r>
              <a:rPr lang="ru-RU" sz="1600" b="1" i="1" dirty="0"/>
              <a:t>, </a:t>
            </a:r>
            <a:r>
              <a:rPr lang="ru-RU" sz="1600" b="1" i="1" dirty="0" err="1"/>
              <a:t>спільного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перебування</a:t>
            </a:r>
            <a:r>
              <a:rPr lang="ru-RU" sz="1600" b="1" i="1" dirty="0"/>
              <a:t> в </a:t>
            </a:r>
            <a:r>
              <a:rPr lang="ru-RU" sz="1600" b="1" i="1" dirty="0" err="1"/>
              <a:t>Раді</a:t>
            </a:r>
            <a:r>
              <a:rPr lang="ru-RU" sz="1600" b="1" i="1" dirty="0"/>
              <a:t> </a:t>
            </a:r>
            <a:r>
              <a:rPr lang="ru-RU" sz="1600" b="1" i="1" dirty="0" err="1"/>
              <a:t>Економічної</a:t>
            </a:r>
            <a:r>
              <a:rPr lang="ru-RU" sz="1600" b="1" i="1" dirty="0"/>
              <a:t> </a:t>
            </a:r>
            <a:r>
              <a:rPr lang="ru-RU" sz="1600" b="1" i="1" dirty="0" err="1"/>
              <a:t>Взаємодопомоги</a:t>
            </a:r>
            <a:r>
              <a:rPr lang="ru-RU" sz="1600" b="1" i="1" dirty="0"/>
              <a:t> й </a:t>
            </a:r>
            <a:r>
              <a:rPr lang="ru-RU" sz="1600" b="1" i="1" dirty="0" err="1"/>
              <a:t>господарською</a:t>
            </a:r>
            <a:r>
              <a:rPr lang="ru-RU" sz="1600" b="1" i="1" dirty="0"/>
              <a:t> структурою та ресурсами </a:t>
            </a:r>
            <a:r>
              <a:rPr lang="ru-RU" sz="1600" b="1" i="1" dirty="0" err="1"/>
              <a:t>обидвох</a:t>
            </a:r>
            <a:r>
              <a:rPr lang="ru-RU" sz="1600" b="1" i="1" dirty="0"/>
              <a:t> </a:t>
            </a:r>
            <a:r>
              <a:rPr lang="ru-RU" sz="1600" b="1" i="1" dirty="0" err="1"/>
              <a:t>країн</a:t>
            </a:r>
            <a:r>
              <a:rPr lang="ru-RU" sz="1600" b="1" i="1" dirty="0"/>
              <a:t>, </a:t>
            </a:r>
            <a:r>
              <a:rPr lang="ru-RU" sz="1600" b="1" i="1" dirty="0" err="1"/>
              <a:t>які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значною</a:t>
            </a:r>
            <a:r>
              <a:rPr lang="ru-RU" sz="1600" b="1" i="1" dirty="0"/>
              <a:t> </a:t>
            </a:r>
            <a:r>
              <a:rPr lang="ru-RU" sz="1600" b="1" i="1" dirty="0" err="1"/>
              <a:t>мірою</a:t>
            </a:r>
            <a:r>
              <a:rPr lang="ru-RU" sz="1600" b="1" i="1" dirty="0"/>
              <a:t> </a:t>
            </a:r>
            <a:r>
              <a:rPr lang="ru-RU" sz="1600" b="1" i="1" dirty="0" err="1"/>
              <a:t>взаємодоповнювалися</a:t>
            </a:r>
            <a:r>
              <a:rPr lang="ru-RU" sz="1600" b="1" i="1" dirty="0"/>
              <a:t>. В 1966 ЧССР </a:t>
            </a:r>
            <a:r>
              <a:rPr lang="ru-RU" sz="1600" b="1" i="1" dirty="0" err="1"/>
              <a:t>посідала</a:t>
            </a:r>
            <a:r>
              <a:rPr lang="ru-RU" sz="1600" b="1" i="1" dirty="0"/>
              <a:t> друге </a:t>
            </a:r>
            <a:r>
              <a:rPr lang="ru-RU" sz="1600" b="1" i="1" dirty="0" err="1"/>
              <a:t>місце</a:t>
            </a:r>
            <a:r>
              <a:rPr lang="ru-RU" sz="1600" b="1" i="1" dirty="0"/>
              <a:t> в </a:t>
            </a:r>
            <a:r>
              <a:rPr lang="ru-RU" sz="1600" b="1" i="1" dirty="0" err="1"/>
              <a:t>експорті</a:t>
            </a:r>
            <a:r>
              <a:rPr lang="ru-RU" sz="1600" b="1" i="1" dirty="0"/>
              <a:t> УРСР; у 1967 весь </a:t>
            </a:r>
            <a:r>
              <a:rPr lang="ru-RU" sz="1600" b="1" i="1" dirty="0" err="1"/>
              <a:t>торговельний</a:t>
            </a:r>
            <a:r>
              <a:rPr lang="ru-RU" sz="1600" b="1" i="1" dirty="0"/>
              <a:t> </a:t>
            </a:r>
            <a:r>
              <a:rPr lang="ru-RU" sz="1600" b="1" i="1" dirty="0" err="1"/>
              <a:t>обіг</a:t>
            </a:r>
            <a:r>
              <a:rPr lang="ru-RU" sz="1600" b="1" i="1" dirty="0"/>
              <a:t> </a:t>
            </a:r>
            <a:r>
              <a:rPr lang="ru-RU" sz="1600" b="1" i="1" dirty="0" err="1"/>
              <a:t>між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Україною</a:t>
            </a:r>
            <a:r>
              <a:rPr lang="ru-RU" sz="1600" b="1" i="1" dirty="0"/>
              <a:t> і ЧССР </a:t>
            </a:r>
            <a:r>
              <a:rPr lang="ru-RU" sz="1600" b="1" i="1" dirty="0" err="1"/>
              <a:t>перевищив</a:t>
            </a:r>
            <a:r>
              <a:rPr lang="ru-RU" sz="1600" b="1" i="1" dirty="0"/>
              <a:t> 550 млн </a:t>
            </a:r>
            <a:r>
              <a:rPr lang="ru-RU" sz="1600" b="1" i="1" dirty="0" err="1" smtClean="0"/>
              <a:t>карб</a:t>
            </a:r>
            <a:r>
              <a:rPr lang="ru-RU" sz="1600" b="1" i="1" dirty="0" smtClean="0"/>
              <a:t>. </a:t>
            </a:r>
            <a:r>
              <a:rPr lang="ru-RU" sz="1600" b="1" i="1" dirty="0"/>
              <a:t>У </a:t>
            </a:r>
            <a:r>
              <a:rPr lang="ru-RU" sz="1600" b="1" i="1" dirty="0" smtClean="0"/>
              <a:t>1967</a:t>
            </a:r>
            <a:r>
              <a:rPr lang="ru-RU" sz="1600" b="1" i="1" dirty="0"/>
              <a:t> </a:t>
            </a:r>
            <a:r>
              <a:rPr lang="ru-RU" sz="1600" b="1" i="1" dirty="0" err="1" smtClean="0"/>
              <a:t>було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відкрито</a:t>
            </a:r>
            <a:r>
              <a:rPr lang="ru-RU" sz="1600" b="1" i="1" dirty="0"/>
              <a:t> </a:t>
            </a:r>
            <a:r>
              <a:rPr lang="ru-RU" sz="1600" b="1" i="1" dirty="0" err="1"/>
              <a:t>газогін</a:t>
            </a:r>
            <a:r>
              <a:rPr lang="ru-RU" sz="1600" b="1" i="1" dirty="0"/>
              <a:t> «Дружба», </a:t>
            </a:r>
            <a:r>
              <a:rPr lang="ru-RU" sz="1600" b="1" i="1" dirty="0" err="1"/>
              <a:t>який</a:t>
            </a:r>
            <a:r>
              <a:rPr lang="ru-RU" sz="1600" b="1" i="1" dirty="0"/>
              <a:t> </a:t>
            </a:r>
            <a:r>
              <a:rPr lang="ru-RU" sz="1600" b="1" i="1" dirty="0" err="1"/>
              <a:t>постачав</a:t>
            </a:r>
            <a:r>
              <a:rPr lang="ru-RU" sz="1600" b="1" i="1" dirty="0"/>
              <a:t> ЧССР </a:t>
            </a:r>
            <a:r>
              <a:rPr lang="ru-RU" sz="1600" b="1" i="1" dirty="0" err="1"/>
              <a:t>природний</a:t>
            </a:r>
            <a:r>
              <a:rPr lang="ru-RU" sz="1600" b="1" i="1" dirty="0"/>
              <a:t> газ з </a:t>
            </a:r>
            <a:r>
              <a:rPr lang="ru-RU" sz="1600" b="1" i="1" dirty="0" err="1"/>
              <a:t>Дашави</a:t>
            </a:r>
            <a:r>
              <a:rPr lang="ru-RU" sz="1600" b="1" i="1" dirty="0"/>
              <a:t>. Через </a:t>
            </a:r>
            <a:r>
              <a:rPr lang="ru-RU" sz="1600" b="1" i="1" dirty="0" err="1"/>
              <a:t>міжнародну</a:t>
            </a:r>
            <a:r>
              <a:rPr lang="ru-RU" sz="1600" b="1" i="1" dirty="0"/>
              <a:t> </a:t>
            </a:r>
            <a:r>
              <a:rPr lang="ru-RU" sz="1600" b="1" i="1" dirty="0" err="1"/>
              <a:t>електропровідну</a:t>
            </a:r>
            <a:r>
              <a:rPr lang="ru-RU" sz="1600" b="1" i="1" dirty="0"/>
              <a:t> мережу «Мир» </a:t>
            </a:r>
            <a:r>
              <a:rPr lang="ru-RU" sz="1600" b="1" i="1" dirty="0" err="1"/>
              <a:t>Україна</a:t>
            </a:r>
            <a:r>
              <a:rPr lang="ru-RU" sz="1600" b="1" i="1" dirty="0"/>
              <a:t> </a:t>
            </a:r>
            <a:r>
              <a:rPr lang="ru-RU" sz="1600" b="1" i="1" dirty="0" err="1"/>
              <a:t>постачала</a:t>
            </a:r>
            <a:r>
              <a:rPr lang="ru-RU" sz="1600" b="1" i="1" dirty="0"/>
              <a:t> ЧССР </a:t>
            </a:r>
            <a:r>
              <a:rPr lang="ru-RU" sz="1600" b="1" i="1" dirty="0" err="1"/>
              <a:t>електроенергію</a:t>
            </a:r>
            <a:r>
              <a:rPr lang="ru-RU" sz="1600" b="1" i="1" dirty="0"/>
              <a:t>. УРСР брала участь в </a:t>
            </a:r>
            <a:r>
              <a:rPr lang="ru-RU" sz="1600" b="1" i="1" dirty="0" err="1"/>
              <a:t>устаткуванні</a:t>
            </a:r>
            <a:r>
              <a:rPr lang="ru-RU" sz="1600" b="1" i="1" dirty="0"/>
              <a:t> потужного </a:t>
            </a:r>
            <a:r>
              <a:rPr lang="ru-RU" sz="1600" b="1" i="1" dirty="0" err="1"/>
              <a:t>східнословацького</a:t>
            </a:r>
            <a:r>
              <a:rPr lang="ru-RU" sz="1600" b="1" i="1" dirty="0"/>
              <a:t> </a:t>
            </a:r>
            <a:r>
              <a:rPr lang="ru-RU" sz="1600" b="1" i="1" dirty="0" err="1"/>
              <a:t>металозаводу</a:t>
            </a:r>
            <a:r>
              <a:rPr lang="ru-RU" sz="1600" b="1" i="1" dirty="0"/>
              <a:t> в </a:t>
            </a:r>
            <a:r>
              <a:rPr lang="ru-RU" sz="1600" b="1" i="1" dirty="0" err="1"/>
              <a:t>Кошицях</a:t>
            </a:r>
            <a:r>
              <a:rPr lang="ru-RU" sz="1600" b="1" i="1" dirty="0"/>
              <a:t>. </a:t>
            </a:r>
            <a:r>
              <a:rPr lang="ru-RU" sz="1600" b="1" i="1" dirty="0" err="1" smtClean="0"/>
              <a:t>Ввозилися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товари</a:t>
            </a:r>
            <a:r>
              <a:rPr lang="ru-RU" sz="1600" b="1" i="1" dirty="0"/>
              <a:t> </a:t>
            </a:r>
            <a:r>
              <a:rPr lang="ru-RU" sz="1600" b="1" i="1" dirty="0" err="1"/>
              <a:t>чехословацького</a:t>
            </a:r>
            <a:r>
              <a:rPr lang="ru-RU" sz="1600" b="1" i="1" dirty="0"/>
              <a:t> </a:t>
            </a:r>
            <a:r>
              <a:rPr lang="ru-RU" sz="1600" b="1" i="1" dirty="0" err="1"/>
              <a:t>імпорту</a:t>
            </a:r>
            <a:r>
              <a:rPr lang="ru-RU" sz="1600" b="1" i="1" dirty="0"/>
              <a:t> й до </a:t>
            </a:r>
            <a:r>
              <a:rPr lang="ru-RU" sz="1600" b="1" i="1" dirty="0" smtClean="0"/>
              <a:t>УРСР. </a:t>
            </a:r>
            <a:r>
              <a:rPr lang="ru-RU" sz="1600" b="1" i="1" dirty="0" err="1"/>
              <a:t>Економічні</a:t>
            </a:r>
            <a:r>
              <a:rPr lang="ru-RU" sz="1600" b="1" i="1" dirty="0"/>
              <a:t> </a:t>
            </a:r>
            <a:r>
              <a:rPr lang="ru-RU" sz="1600" b="1" i="1" dirty="0" err="1"/>
              <a:t>зв'язки</a:t>
            </a:r>
            <a:r>
              <a:rPr lang="ru-RU" sz="1600" b="1" i="1" dirty="0"/>
              <a:t> та </a:t>
            </a:r>
            <a:r>
              <a:rPr lang="ru-RU" sz="1600" b="1" i="1" dirty="0" err="1"/>
              <a:t>співпраця</a:t>
            </a:r>
            <a:r>
              <a:rPr lang="ru-RU" sz="1600" b="1" i="1" dirty="0"/>
              <a:t> </a:t>
            </a:r>
            <a:r>
              <a:rPr lang="ru-RU" sz="1600" b="1" i="1" dirty="0" err="1"/>
              <a:t>між</a:t>
            </a:r>
            <a:r>
              <a:rPr lang="ru-RU" sz="1600" b="1" i="1" dirty="0"/>
              <a:t> ЧССР та УРСР </a:t>
            </a:r>
            <a:r>
              <a:rPr lang="ru-RU" sz="1600" b="1" i="1" dirty="0" err="1"/>
              <a:t>укладено</a:t>
            </a:r>
            <a:r>
              <a:rPr lang="ru-RU" sz="1600" b="1" i="1" dirty="0"/>
              <a:t> в </a:t>
            </a:r>
            <a:r>
              <a:rPr lang="ru-RU" sz="1600" b="1" i="1" dirty="0" err="1"/>
              <a:t>плані</a:t>
            </a:r>
            <a:r>
              <a:rPr lang="ru-RU" sz="1600" b="1" i="1" dirty="0"/>
              <a:t> </a:t>
            </a:r>
            <a:r>
              <a:rPr lang="ru-RU" sz="1600" b="1" i="1" dirty="0" err="1"/>
              <a:t>загальнорадянської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економічної</a:t>
            </a:r>
            <a:r>
              <a:rPr lang="ru-RU" sz="1600" b="1" i="1" dirty="0"/>
              <a:t> </a:t>
            </a:r>
            <a:r>
              <a:rPr lang="ru-RU" sz="1600" b="1" i="1" dirty="0" err="1"/>
              <a:t>політики</a:t>
            </a:r>
            <a:r>
              <a:rPr lang="ru-RU" sz="1600" b="1" i="1" dirty="0"/>
              <a:t>, часто без </a:t>
            </a:r>
            <a:r>
              <a:rPr lang="ru-RU" sz="1600" b="1" i="1" dirty="0" err="1"/>
              <a:t>урахування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господарських</a:t>
            </a:r>
            <a:r>
              <a:rPr lang="ru-RU" sz="1600" b="1" i="1" dirty="0"/>
              <a:t> </a:t>
            </a:r>
            <a:r>
              <a:rPr lang="ru-RU" sz="1600" b="1" i="1" dirty="0" err="1"/>
              <a:t>інтересів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України</a:t>
            </a:r>
            <a:r>
              <a:rPr lang="ru-RU" sz="1600" b="1" i="1" dirty="0"/>
              <a:t>. В </a:t>
            </a:r>
            <a:r>
              <a:rPr lang="ru-RU" sz="1600" b="1" i="1" dirty="0" err="1"/>
              <a:t>організації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культурних</a:t>
            </a:r>
            <a:r>
              <a:rPr lang="ru-RU" sz="1600" b="1" i="1" dirty="0"/>
              <a:t> </a:t>
            </a:r>
            <a:r>
              <a:rPr lang="ru-RU" sz="1600" b="1" i="1" dirty="0" err="1"/>
              <a:t>зв'язків</a:t>
            </a:r>
            <a:r>
              <a:rPr lang="ru-RU" sz="1600" b="1" i="1" dirty="0"/>
              <a:t> </a:t>
            </a:r>
            <a:r>
              <a:rPr lang="ru-RU" sz="1600" b="1" i="1" dirty="0" err="1"/>
              <a:t>деяку</a:t>
            </a:r>
            <a:r>
              <a:rPr lang="ru-RU" sz="1600" b="1" i="1" dirty="0"/>
              <a:t> роль </a:t>
            </a:r>
            <a:r>
              <a:rPr lang="ru-RU" sz="1600" b="1" i="1" dirty="0" err="1"/>
              <a:t>відігравали</a:t>
            </a:r>
            <a:r>
              <a:rPr lang="ru-RU" sz="1600" b="1" i="1" dirty="0"/>
              <a:t> </a:t>
            </a:r>
            <a:r>
              <a:rPr lang="ru-RU" sz="1600" b="1" i="1" dirty="0" err="1"/>
              <a:t>республіканські</a:t>
            </a:r>
            <a:r>
              <a:rPr lang="ru-RU" sz="1600" b="1" i="1" dirty="0"/>
              <a:t> установи </a:t>
            </a:r>
            <a:r>
              <a:rPr lang="ru-RU" sz="1600" b="1" i="1" dirty="0" smtClean="0"/>
              <a:t> та </a:t>
            </a:r>
            <a:r>
              <a:rPr lang="ru-RU" sz="1600" b="1" i="1" dirty="0" err="1"/>
              <a:t>міжобласні</a:t>
            </a:r>
            <a:r>
              <a:rPr lang="ru-RU" sz="1600" b="1" i="1" dirty="0"/>
              <a:t> й </a:t>
            </a:r>
            <a:r>
              <a:rPr lang="ru-RU" sz="1600" b="1" i="1" dirty="0" err="1"/>
              <a:t>міжінституційні</a:t>
            </a:r>
            <a:r>
              <a:rPr lang="ru-RU" sz="1600" b="1" i="1" dirty="0"/>
              <a:t> </a:t>
            </a:r>
            <a:r>
              <a:rPr lang="ru-RU" sz="1600" b="1" i="1" dirty="0" err="1"/>
              <a:t>форми</a:t>
            </a:r>
            <a:r>
              <a:rPr lang="ru-RU" sz="1600" b="1" i="1" dirty="0"/>
              <a:t> </a:t>
            </a:r>
            <a:r>
              <a:rPr lang="ru-RU" sz="1600" b="1" i="1" dirty="0" err="1" smtClean="0"/>
              <a:t>співпраці</a:t>
            </a:r>
            <a:r>
              <a:rPr lang="ru-RU" sz="1600" b="1" i="1" dirty="0" smtClean="0"/>
              <a:t>. </a:t>
            </a:r>
            <a:r>
              <a:rPr lang="ru-RU" sz="1600" b="1" i="1" dirty="0" err="1"/>
              <a:t>Іноді</a:t>
            </a:r>
            <a:r>
              <a:rPr lang="ru-RU" sz="1600" b="1" i="1" dirty="0"/>
              <a:t> </a:t>
            </a:r>
            <a:r>
              <a:rPr lang="ru-RU" sz="1600" b="1" i="1" dirty="0" err="1"/>
              <a:t>відбувалися</a:t>
            </a:r>
            <a:r>
              <a:rPr lang="ru-RU" sz="1600" b="1" i="1" dirty="0"/>
              <a:t> </a:t>
            </a:r>
            <a:r>
              <a:rPr lang="ru-RU" sz="1600" b="1" i="1" dirty="0" err="1"/>
              <a:t>дні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культури</a:t>
            </a:r>
            <a:r>
              <a:rPr lang="ru-RU" sz="1600" b="1" i="1" dirty="0"/>
              <a:t> в ЧССР та </a:t>
            </a:r>
            <a:r>
              <a:rPr lang="ru-RU" sz="1600" b="1" i="1" dirty="0" err="1"/>
              <a:t>чехословацькі</a:t>
            </a:r>
            <a:r>
              <a:rPr lang="ru-RU" sz="1600" b="1" i="1" dirty="0"/>
              <a:t> </a:t>
            </a:r>
            <a:r>
              <a:rPr lang="ru-RU" sz="1600" b="1" i="1" dirty="0" err="1"/>
              <a:t>дні</a:t>
            </a:r>
            <a:r>
              <a:rPr lang="ru-RU" sz="1600" b="1" i="1" dirty="0"/>
              <a:t> в </a:t>
            </a:r>
            <a:r>
              <a:rPr lang="ru-RU" sz="1600" b="1" i="1" dirty="0" err="1"/>
              <a:t>Україні</a:t>
            </a:r>
            <a:r>
              <a:rPr lang="ru-RU" sz="1600" b="1" i="1" dirty="0"/>
              <a:t>. В </a:t>
            </a:r>
            <a:r>
              <a:rPr lang="ru-RU" sz="1600" b="1" i="1" dirty="0" err="1"/>
              <a:t>Києві</a:t>
            </a:r>
            <a:r>
              <a:rPr lang="ru-RU" sz="1600" b="1" i="1" dirty="0"/>
              <a:t> </a:t>
            </a:r>
            <a:r>
              <a:rPr lang="ru-RU" sz="1600" b="1" i="1" dirty="0" err="1"/>
              <a:t>діяло</a:t>
            </a:r>
            <a:r>
              <a:rPr lang="ru-RU" sz="1600" b="1" i="1" dirty="0"/>
              <a:t> </a:t>
            </a:r>
            <a:r>
              <a:rPr lang="ru-RU" sz="1600" b="1" i="1" dirty="0" err="1"/>
              <a:t>генеральне</a:t>
            </a:r>
            <a:r>
              <a:rPr lang="ru-RU" sz="1600" b="1" i="1" dirty="0"/>
              <a:t> консульство ЧССР. УРСР не мала </a:t>
            </a:r>
            <a:r>
              <a:rPr lang="ru-RU" sz="1600" b="1" i="1" dirty="0" err="1"/>
              <a:t>жодного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представництва</a:t>
            </a:r>
            <a:r>
              <a:rPr lang="ru-RU" sz="1600" b="1" i="1" dirty="0"/>
              <a:t> в ЧССР.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9789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016" y="187492"/>
            <a:ext cx="8078464" cy="8287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Оксамитова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революція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1989р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4694" y="1362214"/>
            <a:ext cx="785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Привід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Розправа </a:t>
            </a:r>
            <a:r>
              <a:rPr lang="uk-UA" dirty="0" err="1" smtClean="0"/>
              <a:t>ОМОНу</a:t>
            </a:r>
            <a:r>
              <a:rPr lang="uk-UA" dirty="0" smtClean="0"/>
              <a:t> над демонстрантами в Празі 17 листопада 1989р.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810" y="2060848"/>
            <a:ext cx="7855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1BF410"/>
                </a:solidFill>
              </a:rPr>
              <a:t>Хроніка</a:t>
            </a:r>
            <a:r>
              <a:rPr lang="uk-UA" b="1" dirty="0" smtClean="0">
                <a:solidFill>
                  <a:srgbClr val="1BF410"/>
                </a:solidFill>
              </a:rPr>
              <a:t> подій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19 листопада – створення опозиційних «Громадянського форуму» та «Громадськості проти насильства»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27 листопада – загальнонаціональний двогодинний </a:t>
            </a:r>
            <a:r>
              <a:rPr lang="uk-UA" dirty="0" err="1" smtClean="0"/>
              <a:t>сирайк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30 листопада – скасування статті Конституції про керівну роль КПЧ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Заміна назви держави із ЧССР на </a:t>
            </a:r>
            <a:r>
              <a:rPr lang="uk-UA" dirty="0" err="1" smtClean="0"/>
              <a:t>Чехо-Словацьку</a:t>
            </a:r>
            <a:r>
              <a:rPr lang="uk-UA" dirty="0" smtClean="0"/>
              <a:t>  Федеративну Республіку (ЧСФР)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28 грудня 1989 – обрання президентом дисидента В.</a:t>
            </a:r>
            <a:r>
              <a:rPr lang="uk-UA" dirty="0" err="1" smtClean="0"/>
              <a:t>Гавеля</a:t>
            </a:r>
            <a:r>
              <a:rPr lang="uk-UA" dirty="0" smtClean="0"/>
              <a:t>, головою парламенту А.</a:t>
            </a:r>
            <a:r>
              <a:rPr lang="uk-UA" dirty="0" err="1" smtClean="0"/>
              <a:t>Дубчека</a:t>
            </a:r>
            <a:r>
              <a:rPr lang="uk-UA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206" y="4891895"/>
            <a:ext cx="762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Результати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1990 – перемога опозиції на виборах до Федеральних зборів.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Початок демократизації країни.</a:t>
            </a:r>
          </a:p>
        </p:txBody>
      </p:sp>
    </p:spTree>
    <p:extLst>
      <p:ext uri="{BB962C8B-B14F-4D97-AF65-F5344CB8AC3E}">
        <p14:creationId xmlns:p14="http://schemas.microsoft.com/office/powerpoint/2010/main" val="166593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583" y="836297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У </a:t>
            </a:r>
            <a:r>
              <a:rPr lang="ru-RU" b="1" dirty="0" smtClean="0"/>
              <a:t>1989</a:t>
            </a:r>
            <a:r>
              <a:rPr lang="ru-RU" b="1" dirty="0"/>
              <a:t> </a:t>
            </a:r>
            <a:r>
              <a:rPr lang="ru-RU" b="1" dirty="0" err="1" smtClean="0"/>
              <a:t>комуністи</a:t>
            </a:r>
            <a:r>
              <a:rPr lang="ru-RU" b="1" dirty="0" smtClean="0"/>
              <a:t> </a:t>
            </a:r>
            <a:r>
              <a:rPr lang="ru-RU" b="1" dirty="0" err="1"/>
              <a:t>втратили</a:t>
            </a:r>
            <a:r>
              <a:rPr lang="ru-RU" b="1" dirty="0"/>
              <a:t> </a:t>
            </a:r>
            <a:r>
              <a:rPr lang="ru-RU" b="1" dirty="0" err="1"/>
              <a:t>владу</a:t>
            </a:r>
            <a:r>
              <a:rPr lang="ru-RU" b="1" dirty="0"/>
              <a:t> в </a:t>
            </a:r>
            <a:r>
              <a:rPr lang="ru-RU" b="1" dirty="0" err="1"/>
              <a:t>результаті</a:t>
            </a:r>
            <a:r>
              <a:rPr lang="ru-RU" b="1" dirty="0"/>
              <a:t> </a:t>
            </a:r>
            <a:r>
              <a:rPr lang="ru-RU" b="1" dirty="0" err="1"/>
              <a:t>Оксамитової</a:t>
            </a:r>
            <a:r>
              <a:rPr lang="ru-RU" b="1" dirty="0"/>
              <a:t> </a:t>
            </a:r>
            <a:r>
              <a:rPr lang="ru-RU" b="1" dirty="0" err="1"/>
              <a:t>революції</a:t>
            </a:r>
            <a:r>
              <a:rPr lang="ru-RU" b="1" dirty="0"/>
              <a:t>, а </a:t>
            </a:r>
            <a:r>
              <a:rPr lang="ru-RU" b="1" dirty="0" err="1"/>
              <a:t>країну</a:t>
            </a:r>
            <a:r>
              <a:rPr lang="ru-RU" b="1" dirty="0"/>
              <a:t> </a:t>
            </a:r>
            <a:r>
              <a:rPr lang="ru-RU" b="1" dirty="0" err="1"/>
              <a:t>очолив</a:t>
            </a:r>
            <a:r>
              <a:rPr lang="ru-RU" b="1" dirty="0"/>
              <a:t> </a:t>
            </a:r>
            <a:r>
              <a:rPr lang="ru-RU" b="1" dirty="0" err="1"/>
              <a:t>письменник-дисидент</a:t>
            </a:r>
            <a:r>
              <a:rPr lang="ru-RU" b="1" dirty="0"/>
              <a:t> Вацлав </a:t>
            </a:r>
            <a:r>
              <a:rPr lang="ru-RU" b="1" dirty="0" err="1"/>
              <a:t>Гавел</a:t>
            </a:r>
            <a:r>
              <a:rPr lang="ru-RU" b="1" dirty="0"/>
              <a:t> — </a:t>
            </a:r>
            <a:r>
              <a:rPr lang="ru-RU" b="1" dirty="0" err="1"/>
              <a:t>останній</a:t>
            </a:r>
            <a:r>
              <a:rPr lang="ru-RU" b="1" dirty="0"/>
              <a:t> президент </a:t>
            </a:r>
            <a:r>
              <a:rPr lang="ru-RU" b="1" dirty="0" err="1"/>
              <a:t>Чехословаччини</a:t>
            </a:r>
            <a:r>
              <a:rPr lang="ru-RU" b="1" dirty="0"/>
              <a:t> і перший президент </a:t>
            </a:r>
            <a:r>
              <a:rPr lang="ru-RU" b="1" dirty="0" err="1"/>
              <a:t>Чехії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У </a:t>
            </a:r>
            <a:r>
              <a:rPr lang="ru-RU" b="1" dirty="0" smtClean="0"/>
              <a:t>1989–1992</a:t>
            </a:r>
            <a:r>
              <a:rPr lang="ru-RU" b="1" dirty="0"/>
              <a:t> </a:t>
            </a:r>
            <a:r>
              <a:rPr lang="ru-RU" b="1" dirty="0" err="1" smtClean="0"/>
              <a:t>країна</a:t>
            </a:r>
            <a:r>
              <a:rPr lang="ru-RU" b="1" dirty="0" smtClean="0"/>
              <a:t> </a:t>
            </a:r>
            <a:r>
              <a:rPr lang="ru-RU" b="1" dirty="0"/>
              <a:t>носила </a:t>
            </a:r>
            <a:r>
              <a:rPr lang="ru-RU" b="1" dirty="0" err="1"/>
              <a:t>назву</a:t>
            </a:r>
            <a:r>
              <a:rPr lang="ru-RU" b="1" dirty="0"/>
              <a:t> «</a:t>
            </a:r>
            <a:r>
              <a:rPr lang="ru-RU" b="1" dirty="0" err="1"/>
              <a:t>Чесько-Словацька</a:t>
            </a:r>
            <a:r>
              <a:rPr lang="ru-RU" b="1" dirty="0"/>
              <a:t> </a:t>
            </a:r>
            <a:r>
              <a:rPr lang="ru-RU" b="1" dirty="0" err="1"/>
              <a:t>Федеративна</a:t>
            </a:r>
            <a:r>
              <a:rPr lang="ru-RU" b="1" dirty="0"/>
              <a:t> </a:t>
            </a:r>
            <a:r>
              <a:rPr lang="ru-RU" b="1" dirty="0" err="1"/>
              <a:t>Республіка</a:t>
            </a:r>
            <a:r>
              <a:rPr lang="ru-RU" b="1" dirty="0"/>
              <a:t>», </a:t>
            </a:r>
            <a:r>
              <a:rPr lang="ru-RU" b="1" dirty="0" err="1"/>
              <a:t>проте</a:t>
            </a:r>
            <a:r>
              <a:rPr lang="ru-RU" b="1" dirty="0"/>
              <a:t> </a:t>
            </a:r>
            <a:r>
              <a:rPr lang="ru-RU" b="1" dirty="0" err="1"/>
              <a:t>федерація</a:t>
            </a:r>
            <a:r>
              <a:rPr lang="ru-RU" b="1" dirty="0"/>
              <a:t> </a:t>
            </a:r>
            <a:r>
              <a:rPr lang="ru-RU" b="1" dirty="0" err="1"/>
              <a:t>виявилася</a:t>
            </a:r>
            <a:r>
              <a:rPr lang="ru-RU" b="1" dirty="0"/>
              <a:t> </a:t>
            </a:r>
            <a:r>
              <a:rPr lang="ru-RU" b="1" dirty="0" err="1"/>
              <a:t>нестабільною</a:t>
            </a:r>
            <a:r>
              <a:rPr lang="ru-RU" b="1" dirty="0"/>
              <a:t>. 17 </a:t>
            </a:r>
            <a:r>
              <a:rPr lang="ru-RU" b="1" dirty="0" err="1" smtClean="0"/>
              <a:t>липня</a:t>
            </a:r>
            <a:r>
              <a:rPr lang="ru-RU" b="1" dirty="0"/>
              <a:t> </a:t>
            </a:r>
            <a:r>
              <a:rPr lang="ru-RU" b="1" dirty="0" smtClean="0"/>
              <a:t>1992</a:t>
            </a:r>
            <a:r>
              <a:rPr lang="ru-RU" b="1" dirty="0"/>
              <a:t> року Народна рада </a:t>
            </a:r>
            <a:r>
              <a:rPr lang="ru-RU" b="1" dirty="0" err="1"/>
              <a:t>Словаччини</a:t>
            </a:r>
            <a:r>
              <a:rPr lang="ru-RU" b="1" dirty="0"/>
              <a:t> </a:t>
            </a:r>
            <a:r>
              <a:rPr lang="ru-RU" b="1" dirty="0" err="1"/>
              <a:t>приймає</a:t>
            </a:r>
            <a:r>
              <a:rPr lang="ru-RU" b="1" dirty="0"/>
              <a:t> </a:t>
            </a:r>
            <a:r>
              <a:rPr lang="ru-RU" b="1" dirty="0" err="1"/>
              <a:t>декларацію</a:t>
            </a:r>
            <a:r>
              <a:rPr lang="ru-RU" b="1" dirty="0"/>
              <a:t> про </a:t>
            </a:r>
            <a:r>
              <a:rPr lang="ru-RU" b="1" dirty="0" err="1"/>
              <a:t>незалежність</a:t>
            </a:r>
            <a:r>
              <a:rPr lang="ru-RU" b="1" dirty="0"/>
              <a:t> </a:t>
            </a:r>
            <a:r>
              <a:rPr lang="ru-RU" b="1" dirty="0" err="1"/>
              <a:t>Словацької</a:t>
            </a:r>
            <a:r>
              <a:rPr lang="ru-RU" b="1" dirty="0"/>
              <a:t> </a:t>
            </a:r>
            <a:r>
              <a:rPr lang="ru-RU" b="1" dirty="0" err="1"/>
              <a:t>республіки</a:t>
            </a:r>
            <a:r>
              <a:rPr lang="ru-RU" b="1" dirty="0"/>
              <a:t>. Остаточною ж датою </a:t>
            </a:r>
            <a:r>
              <a:rPr lang="ru-RU" b="1" dirty="0" err="1"/>
              <a:t>розпаду</a:t>
            </a:r>
            <a:r>
              <a:rPr lang="ru-RU" b="1" dirty="0"/>
              <a:t> </a:t>
            </a:r>
            <a:r>
              <a:rPr lang="ru-RU" b="1" dirty="0" err="1"/>
              <a:t>Чехословаччини</a:t>
            </a:r>
            <a:r>
              <a:rPr lang="ru-RU" b="1" dirty="0"/>
              <a:t> </a:t>
            </a:r>
            <a:r>
              <a:rPr lang="ru-RU" b="1" dirty="0" err="1"/>
              <a:t>вважають</a:t>
            </a:r>
            <a:r>
              <a:rPr lang="ru-RU" b="1" dirty="0"/>
              <a:t> 1 </a:t>
            </a:r>
            <a:r>
              <a:rPr lang="ru-RU" b="1" dirty="0" err="1" smtClean="0"/>
              <a:t>січня</a:t>
            </a:r>
            <a:r>
              <a:rPr lang="ru-RU" b="1" dirty="0"/>
              <a:t> </a:t>
            </a:r>
            <a:r>
              <a:rPr lang="ru-RU" b="1" dirty="0" smtClean="0"/>
              <a:t>1993</a:t>
            </a:r>
            <a:r>
              <a:rPr lang="ru-RU" b="1" dirty="0"/>
              <a:t> року. </a:t>
            </a:r>
            <a:r>
              <a:rPr lang="ru-RU" b="1" dirty="0" err="1"/>
              <a:t>Провідну</a:t>
            </a:r>
            <a:r>
              <a:rPr lang="ru-RU" b="1" dirty="0"/>
              <a:t> роль у </a:t>
            </a:r>
            <a:r>
              <a:rPr lang="ru-RU" b="1" dirty="0" err="1"/>
              <a:t>веденні</a:t>
            </a:r>
            <a:r>
              <a:rPr lang="ru-RU" b="1" dirty="0"/>
              <a:t> </a:t>
            </a:r>
            <a:r>
              <a:rPr lang="ru-RU" b="1" dirty="0" err="1"/>
              <a:t>мирних</a:t>
            </a:r>
            <a:r>
              <a:rPr lang="ru-RU" b="1" dirty="0"/>
              <a:t> </a:t>
            </a:r>
            <a:r>
              <a:rPr lang="ru-RU" b="1" dirty="0" err="1"/>
              <a:t>переговорів</a:t>
            </a:r>
            <a:r>
              <a:rPr lang="ru-RU" b="1" dirty="0"/>
              <a:t> з </a:t>
            </a:r>
            <a:r>
              <a:rPr lang="ru-RU" b="1" dirty="0" err="1"/>
              <a:t>розділення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 </a:t>
            </a:r>
            <a:r>
              <a:rPr lang="ru-RU" b="1" dirty="0" err="1"/>
              <a:t>відіграли</a:t>
            </a:r>
            <a:r>
              <a:rPr lang="ru-RU" b="1" dirty="0"/>
              <a:t> </a:t>
            </a:r>
            <a:r>
              <a:rPr lang="ru-RU" b="1" dirty="0" err="1"/>
              <a:t>тодішні</a:t>
            </a:r>
            <a:r>
              <a:rPr lang="ru-RU" b="1" dirty="0"/>
              <a:t> </a:t>
            </a:r>
            <a:r>
              <a:rPr lang="ru-RU" b="1" dirty="0" err="1"/>
              <a:t>прем'єр-міністри</a:t>
            </a:r>
            <a:r>
              <a:rPr lang="ru-RU" b="1" dirty="0"/>
              <a:t> </a:t>
            </a:r>
            <a:r>
              <a:rPr lang="ru-RU" b="1" dirty="0" err="1"/>
              <a:t>республік</a:t>
            </a:r>
            <a:r>
              <a:rPr lang="ru-RU" b="1" dirty="0"/>
              <a:t> Вацлав Клаус та Владимир </a:t>
            </a:r>
            <a:r>
              <a:rPr lang="ru-RU" b="1" dirty="0" err="1"/>
              <a:t>Мечіар</a:t>
            </a:r>
            <a:r>
              <a:rPr lang="ru-RU" b="1" dirty="0"/>
              <a:t>. </a:t>
            </a:r>
            <a:r>
              <a:rPr lang="ru-RU" b="1" dirty="0" err="1"/>
              <a:t>Завдяки</a:t>
            </a:r>
            <a:r>
              <a:rPr lang="ru-RU" b="1" dirty="0"/>
              <a:t> мирному </a:t>
            </a:r>
            <a:r>
              <a:rPr lang="ru-RU" b="1" dirty="0" err="1"/>
              <a:t>протіканню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розділу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,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розділ</a:t>
            </a:r>
            <a:r>
              <a:rPr lang="ru-RU" b="1" dirty="0"/>
              <a:t> </a:t>
            </a:r>
            <a:r>
              <a:rPr lang="ru-RU" b="1" dirty="0" err="1"/>
              <a:t>іноді</a:t>
            </a:r>
            <a:r>
              <a:rPr lang="ru-RU" b="1" dirty="0"/>
              <a:t> </a:t>
            </a:r>
            <a:r>
              <a:rPr lang="ru-RU" b="1" dirty="0" err="1"/>
              <a:t>називають</a:t>
            </a:r>
            <a:r>
              <a:rPr lang="ru-RU" b="1" dirty="0"/>
              <a:t> «</a:t>
            </a:r>
            <a:r>
              <a:rPr lang="ru-RU" b="1" dirty="0" err="1"/>
              <a:t>Оксамитовим</a:t>
            </a:r>
            <a:r>
              <a:rPr lang="ru-RU" b="1" dirty="0"/>
              <a:t> </a:t>
            </a:r>
            <a:r>
              <a:rPr lang="ru-RU" b="1" dirty="0" err="1"/>
              <a:t>розлученням</a:t>
            </a:r>
            <a:r>
              <a:rPr lang="ru-RU" b="1" dirty="0"/>
              <a:t>».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2160240" cy="833717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</a:t>
            </a:r>
            <a:endParaRPr lang="ru-RU" sz="4400" b="1" dirty="0">
              <a:solidFill>
                <a:srgbClr val="FF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41" y="360216"/>
            <a:ext cx="4014522" cy="5669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8769" y="6056860"/>
            <a:ext cx="384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Вацлав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Гавел</a:t>
            </a:r>
            <a:endParaRPr lang="ru-RU" sz="28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9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77631"/>
            <a:ext cx="7776864" cy="4150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2540000" cy="1701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22900"/>
            <a:ext cx="2702694" cy="180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292" y="313492"/>
            <a:ext cx="2657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Вацлав </a:t>
            </a:r>
            <a:r>
              <a:rPr lang="ru-RU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Гавел</a:t>
            </a:r>
            <a:endParaRPr lang="ru-RU" sz="28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4552" y="199680"/>
            <a:ext cx="384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 Ковач</a:t>
            </a:r>
            <a:endParaRPr lang="ru-RU" sz="28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85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16824" cy="864096"/>
          </a:xfrm>
        </p:spPr>
        <p:txBody>
          <a:bodyPr/>
          <a:lstStyle/>
          <a:p>
            <a:r>
              <a:rPr lang="ru-RU" sz="2800" b="1" dirty="0" err="1">
                <a:solidFill>
                  <a:srgbClr val="FFFF00"/>
                </a:solidFill>
              </a:rPr>
              <a:t>Чехословаччина</a:t>
            </a:r>
            <a:r>
              <a:rPr lang="ru-RU" sz="2800" b="1" dirty="0">
                <a:solidFill>
                  <a:srgbClr val="FFFF00"/>
                </a:solidFill>
              </a:rPr>
              <a:t> у 1920–1938 роках. </a:t>
            </a:r>
            <a:r>
              <a:rPr lang="ru-RU" sz="2800" b="1" dirty="0" err="1">
                <a:solidFill>
                  <a:srgbClr val="FFFF00"/>
                </a:solidFill>
              </a:rPr>
              <a:t>Фізична</a:t>
            </a:r>
            <a:r>
              <a:rPr lang="ru-RU" sz="2800" b="1" dirty="0">
                <a:solidFill>
                  <a:srgbClr val="FFFF00"/>
                </a:solidFill>
              </a:rPr>
              <a:t> карта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1" y="1700808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313784" cy="900712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Міжвоєнний період</a:t>
            </a:r>
            <a:endParaRPr lang="ru-RU" sz="4400" b="1" dirty="0">
              <a:solidFill>
                <a:srgbClr val="FF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777" y="1196752"/>
            <a:ext cx="783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Так звана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РЕСПУБЛІКА </a:t>
            </a:r>
            <a:r>
              <a:rPr lang="ru-RU" b="1" dirty="0" smtClean="0"/>
              <a:t>ЧСР </a:t>
            </a:r>
            <a:r>
              <a:rPr lang="ru-RU" b="1" dirty="0"/>
              <a:t>(1919–1938)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багатонаціональною</a:t>
            </a:r>
            <a:r>
              <a:rPr lang="ru-RU" b="1" dirty="0"/>
              <a:t> державою. </a:t>
            </a:r>
            <a:r>
              <a:rPr lang="ru-RU" b="1" dirty="0" err="1"/>
              <a:t>Крім</a:t>
            </a:r>
            <a:r>
              <a:rPr lang="ru-RU" b="1" dirty="0"/>
              <a:t> </a:t>
            </a:r>
            <a:r>
              <a:rPr lang="ru-RU" b="1" dirty="0" err="1"/>
              <a:t>чехів</a:t>
            </a:r>
            <a:r>
              <a:rPr lang="ru-RU" b="1" dirty="0"/>
              <a:t> і </a:t>
            </a:r>
            <a:r>
              <a:rPr lang="ru-RU" b="1" dirty="0" err="1"/>
              <a:t>словаків</a:t>
            </a:r>
            <a:r>
              <a:rPr lang="ru-RU" b="1" dirty="0"/>
              <a:t>, в ЧСР жили </a:t>
            </a:r>
            <a:r>
              <a:rPr lang="ru-RU" b="1" dirty="0" err="1"/>
              <a:t>німці</a:t>
            </a:r>
            <a:r>
              <a:rPr lang="ru-RU" b="1" dirty="0"/>
              <a:t> (23 % </a:t>
            </a:r>
            <a:r>
              <a:rPr lang="ru-RU" b="1" dirty="0" err="1"/>
              <a:t>населення</a:t>
            </a:r>
            <a:r>
              <a:rPr lang="ru-RU" b="1" dirty="0"/>
              <a:t>), </a:t>
            </a:r>
            <a:r>
              <a:rPr lang="ru-RU" b="1" dirty="0" err="1"/>
              <a:t>угорці</a:t>
            </a:r>
            <a:r>
              <a:rPr lang="ru-RU" b="1" dirty="0"/>
              <a:t> (5,6 %), поляки (0,6 %) й </a:t>
            </a:r>
            <a:r>
              <a:rPr lang="ru-RU" b="1" dirty="0" err="1"/>
              <a:t>закарпатські</a:t>
            </a:r>
            <a:r>
              <a:rPr lang="ru-RU" b="1" dirty="0"/>
              <a:t> </a:t>
            </a:r>
            <a:r>
              <a:rPr lang="ru-RU" b="1" dirty="0" err="1"/>
              <a:t>українці</a:t>
            </a:r>
            <a:r>
              <a:rPr lang="ru-RU" b="1" dirty="0"/>
              <a:t> (3,85 %).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" y="2120082"/>
            <a:ext cx="7344816" cy="44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4881736" cy="828704"/>
          </a:xfrm>
        </p:spPr>
        <p:txBody>
          <a:bodyPr/>
          <a:lstStyle/>
          <a:p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РЕСПУБЛІКА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08419"/>
            <a:ext cx="741568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Останні </a:t>
            </a:r>
            <a:r>
              <a:rPr lang="ru-RU" b="1" dirty="0" err="1" smtClean="0"/>
              <a:t>приєдналися</a:t>
            </a:r>
            <a:r>
              <a:rPr lang="ru-RU" b="1" dirty="0" smtClean="0"/>
              <a:t> до ЧСР у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</a:t>
            </a:r>
            <a:r>
              <a:rPr lang="ru-RU" b="1" dirty="0" err="1" smtClean="0"/>
              <a:t>домовлення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представниками</a:t>
            </a:r>
            <a:r>
              <a:rPr lang="ru-RU" b="1" dirty="0" smtClean="0"/>
              <a:t> </a:t>
            </a:r>
            <a:r>
              <a:rPr lang="ru-RU" b="1" dirty="0" err="1" smtClean="0"/>
              <a:t>закарпатської</a:t>
            </a:r>
            <a:r>
              <a:rPr lang="ru-RU" b="1" dirty="0" smtClean="0"/>
              <a:t> </a:t>
            </a:r>
            <a:r>
              <a:rPr lang="ru-RU" b="1" dirty="0" err="1" smtClean="0"/>
              <a:t>еміграції</a:t>
            </a:r>
            <a:r>
              <a:rPr lang="ru-RU" b="1" dirty="0" smtClean="0"/>
              <a:t> в США і Т. </a:t>
            </a:r>
            <a:r>
              <a:rPr lang="ru-RU" b="1" dirty="0" err="1" smtClean="0"/>
              <a:t>Масариком</a:t>
            </a:r>
            <a:r>
              <a:rPr lang="ru-RU" b="1" dirty="0" smtClean="0"/>
              <a:t> та </a:t>
            </a:r>
            <a:r>
              <a:rPr lang="ru-RU" b="1" dirty="0" err="1" smtClean="0"/>
              <a:t>рішення</a:t>
            </a:r>
            <a:r>
              <a:rPr lang="ru-RU" b="1" dirty="0" smtClean="0"/>
              <a:t> </a:t>
            </a:r>
            <a:r>
              <a:rPr lang="ru-RU" b="1" dirty="0" err="1" smtClean="0"/>
              <a:t>Руської</a:t>
            </a:r>
            <a:r>
              <a:rPr lang="ru-RU" b="1" dirty="0" smtClean="0"/>
              <a:t> </a:t>
            </a:r>
            <a:r>
              <a:rPr lang="ru-RU" b="1" dirty="0" err="1" smtClean="0"/>
              <a:t>Центральної</a:t>
            </a:r>
            <a:r>
              <a:rPr lang="ru-RU" b="1" dirty="0" smtClean="0"/>
              <a:t> Ради в </a:t>
            </a:r>
            <a:r>
              <a:rPr lang="ru-RU" b="1" dirty="0" err="1" smtClean="0"/>
              <a:t>Ужгороді</a:t>
            </a:r>
            <a:r>
              <a:rPr lang="ru-RU" b="1" dirty="0" smtClean="0"/>
              <a:t> 9. 5. 1919;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санкціоноване</a:t>
            </a:r>
            <a:r>
              <a:rPr lang="ru-RU" b="1" dirty="0" smtClean="0"/>
              <a:t> Сен-</a:t>
            </a:r>
            <a:r>
              <a:rPr lang="ru-RU" b="1" dirty="0" err="1" smtClean="0"/>
              <a:t>Жерменським</a:t>
            </a:r>
            <a:r>
              <a:rPr lang="ru-RU" b="1" dirty="0" smtClean="0"/>
              <a:t> договором 10. 9. 1919,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гарантував</a:t>
            </a:r>
            <a:r>
              <a:rPr lang="ru-RU" b="1" dirty="0" smtClean="0"/>
              <a:t> </a:t>
            </a:r>
            <a:r>
              <a:rPr lang="ru-RU" b="1" dirty="0" err="1" smtClean="0"/>
              <a:t>Підкарпатській</a:t>
            </a:r>
            <a:r>
              <a:rPr lang="ru-RU" b="1" dirty="0" smtClean="0"/>
              <a:t> </a:t>
            </a:r>
            <a:r>
              <a:rPr lang="ru-RU" b="1" dirty="0" err="1" smtClean="0"/>
              <a:t>Русі</a:t>
            </a:r>
            <a:r>
              <a:rPr lang="ru-RU" b="1" dirty="0" smtClean="0"/>
              <a:t> статус автономного краю в рамках ЧСР. Прага </a:t>
            </a:r>
            <a:r>
              <a:rPr lang="ru-RU" b="1" dirty="0" err="1" smtClean="0"/>
              <a:t>хронічно</a:t>
            </a:r>
            <a:r>
              <a:rPr lang="ru-RU" b="1" dirty="0" smtClean="0"/>
              <a:t> мала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з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меншостями</a:t>
            </a:r>
            <a:r>
              <a:rPr lang="ru-RU" b="1" dirty="0" smtClean="0"/>
              <a:t>,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чином з </a:t>
            </a:r>
            <a:r>
              <a:rPr lang="ru-RU" b="1" dirty="0" err="1" smtClean="0"/>
              <a:t>німцями</a:t>
            </a:r>
            <a:r>
              <a:rPr lang="ru-RU" b="1" dirty="0" smtClean="0"/>
              <a:t> й </a:t>
            </a:r>
            <a:r>
              <a:rPr lang="ru-RU" b="1" dirty="0" err="1" smtClean="0"/>
              <a:t>угорцями</a:t>
            </a:r>
            <a:r>
              <a:rPr lang="ru-RU" b="1" dirty="0" smtClean="0"/>
              <a:t>, у </a:t>
            </a:r>
            <a:r>
              <a:rPr lang="ru-RU" b="1" dirty="0" err="1" smtClean="0"/>
              <a:t>справі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велася</a:t>
            </a:r>
            <a:r>
              <a:rPr lang="ru-RU" b="1" dirty="0" smtClean="0"/>
              <a:t> </a:t>
            </a:r>
            <a:r>
              <a:rPr lang="ru-RU" b="1" dirty="0" err="1" smtClean="0"/>
              <a:t>ревізіоністична</a:t>
            </a:r>
            <a:r>
              <a:rPr lang="ru-RU" b="1" dirty="0" smtClean="0"/>
              <a:t> </a:t>
            </a:r>
            <a:r>
              <a:rPr lang="ru-RU" b="1" dirty="0" err="1" smtClean="0"/>
              <a:t>акція</a:t>
            </a:r>
            <a:r>
              <a:rPr lang="ru-RU" b="1" dirty="0" smtClean="0"/>
              <a:t> з боку </a:t>
            </a:r>
            <a:r>
              <a:rPr lang="ru-RU" b="1" dirty="0" err="1" smtClean="0"/>
              <a:t>Німеччини</a:t>
            </a:r>
            <a:r>
              <a:rPr lang="ru-RU" b="1" dirty="0" smtClean="0"/>
              <a:t> й </a:t>
            </a:r>
            <a:r>
              <a:rPr lang="ru-RU" b="1" dirty="0" err="1" smtClean="0"/>
              <a:t>Угорщини</a:t>
            </a:r>
            <a:r>
              <a:rPr lang="ru-RU" b="1" dirty="0" smtClean="0"/>
              <a:t>. Словаки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домагалися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територіально-політичної</a:t>
            </a:r>
            <a:r>
              <a:rPr lang="ru-RU" b="1" dirty="0" smtClean="0"/>
              <a:t> </a:t>
            </a:r>
            <a:r>
              <a:rPr lang="ru-RU" b="1" dirty="0" err="1" smtClean="0"/>
              <a:t>автономії</a:t>
            </a:r>
            <a:r>
              <a:rPr lang="ru-RU" b="1" dirty="0" smtClean="0"/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err="1" smtClean="0"/>
              <a:t>Восени</a:t>
            </a:r>
            <a:r>
              <a:rPr lang="ru-RU" b="1" dirty="0" smtClean="0"/>
              <a:t> 1938 </a:t>
            </a:r>
            <a:r>
              <a:rPr lang="ru-RU" b="1" dirty="0" err="1" smtClean="0"/>
              <a:t>гітлерівська</a:t>
            </a:r>
            <a:r>
              <a:rPr lang="ru-RU" b="1" dirty="0" smtClean="0"/>
              <a:t> </a:t>
            </a:r>
            <a:r>
              <a:rPr lang="ru-RU" b="1" dirty="0" err="1" smtClean="0"/>
              <a:t>Німеччина</a:t>
            </a:r>
            <a:r>
              <a:rPr lang="ru-RU" b="1" dirty="0" smtClean="0"/>
              <a:t>, </a:t>
            </a:r>
            <a:r>
              <a:rPr lang="ru-RU" b="1" dirty="0" err="1" smtClean="0"/>
              <a:t>підтримувана</a:t>
            </a:r>
            <a:r>
              <a:rPr lang="ru-RU" b="1" dirty="0" smtClean="0"/>
              <a:t> </a:t>
            </a:r>
            <a:r>
              <a:rPr lang="ru-RU" b="1" dirty="0" err="1" smtClean="0"/>
              <a:t>Угорщиною</a:t>
            </a:r>
            <a:r>
              <a:rPr lang="ru-RU" b="1" dirty="0" smtClean="0"/>
              <a:t> й </a:t>
            </a:r>
            <a:r>
              <a:rPr lang="ru-RU" b="1" dirty="0" err="1" smtClean="0"/>
              <a:t>Польщею</a:t>
            </a:r>
            <a:r>
              <a:rPr lang="ru-RU" b="1" dirty="0" smtClean="0"/>
              <a:t>; створила </a:t>
            </a:r>
            <a:r>
              <a:rPr lang="ru-RU" b="1" dirty="0" err="1" smtClean="0"/>
              <a:t>міжнародну</a:t>
            </a:r>
            <a:r>
              <a:rPr lang="ru-RU" b="1" dirty="0" smtClean="0"/>
              <a:t> кризу </a:t>
            </a:r>
            <a:r>
              <a:rPr lang="ru-RU" b="1" dirty="0" err="1" smtClean="0"/>
              <a:t>довкола</a:t>
            </a:r>
            <a:r>
              <a:rPr lang="ru-RU" b="1" dirty="0" smtClean="0"/>
              <a:t> ЧСР. Для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</a:t>
            </a:r>
            <a:r>
              <a:rPr lang="ru-RU" b="1" dirty="0" err="1" smtClean="0"/>
              <a:t>власної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в </a:t>
            </a:r>
            <a:r>
              <a:rPr lang="ru-RU" b="1" dirty="0" err="1" smtClean="0"/>
              <a:t>Чехословаччині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утворені</a:t>
            </a:r>
            <a:r>
              <a:rPr lang="ru-RU" b="1" dirty="0" smtClean="0"/>
              <a:t> </a:t>
            </a:r>
            <a:r>
              <a:rPr lang="ru-RU" b="1" dirty="0" err="1" smtClean="0"/>
              <a:t>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Гвардії</a:t>
            </a:r>
            <a:r>
              <a:rPr lang="ru-RU" b="1" dirty="0" smtClean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 </a:t>
            </a:r>
            <a:r>
              <a:rPr lang="ru-RU" b="1" dirty="0" err="1" smtClean="0"/>
              <a:t>Мюнхенська</a:t>
            </a:r>
            <a:r>
              <a:rPr lang="ru-RU" b="1" dirty="0" smtClean="0"/>
              <a:t> </a:t>
            </a:r>
            <a:r>
              <a:rPr lang="ru-RU" b="1" dirty="0" err="1" smtClean="0"/>
              <a:t>конференція</a:t>
            </a:r>
            <a:r>
              <a:rPr lang="ru-RU" b="1" dirty="0" smtClean="0"/>
              <a:t> 30. 9. 1938 </a:t>
            </a:r>
            <a:r>
              <a:rPr lang="ru-RU" b="1" dirty="0" err="1" smtClean="0"/>
              <a:t>схвалила</a:t>
            </a:r>
            <a:r>
              <a:rPr lang="ru-RU" b="1" dirty="0" smtClean="0"/>
              <a:t> </a:t>
            </a:r>
            <a:r>
              <a:rPr lang="ru-RU" b="1" dirty="0" err="1" smtClean="0"/>
              <a:t>перехід</a:t>
            </a:r>
            <a:r>
              <a:rPr lang="ru-RU" b="1" dirty="0" smtClean="0"/>
              <a:t> </a:t>
            </a:r>
            <a:r>
              <a:rPr lang="ru-RU" b="1" dirty="0" err="1" smtClean="0"/>
              <a:t>чеських</a:t>
            </a:r>
            <a:r>
              <a:rPr lang="ru-RU" b="1" dirty="0" smtClean="0"/>
              <a:t> земель (</a:t>
            </a:r>
            <a:r>
              <a:rPr lang="ru-RU" b="1" dirty="0" err="1" smtClean="0"/>
              <a:t>Судетська</a:t>
            </a:r>
            <a:r>
              <a:rPr lang="ru-RU" b="1" dirty="0" smtClean="0"/>
              <a:t> область) на </a:t>
            </a:r>
            <a:r>
              <a:rPr lang="ru-RU" b="1" dirty="0" err="1" smtClean="0"/>
              <a:t>окраїнах</a:t>
            </a:r>
            <a:r>
              <a:rPr lang="ru-RU" b="1" dirty="0" smtClean="0"/>
              <a:t> </a:t>
            </a:r>
            <a:r>
              <a:rPr lang="ru-RU" b="1" dirty="0" err="1" smtClean="0"/>
              <a:t>Богемії</a:t>
            </a:r>
            <a:r>
              <a:rPr lang="ru-RU" b="1" dirty="0" smtClean="0"/>
              <a:t> й </a:t>
            </a:r>
            <a:r>
              <a:rPr lang="ru-RU" b="1" dirty="0" err="1" smtClean="0"/>
              <a:t>Моравії</a:t>
            </a:r>
            <a:r>
              <a:rPr lang="ru-RU" b="1" dirty="0" smtClean="0"/>
              <a:t> до </a:t>
            </a:r>
            <a:r>
              <a:rPr lang="ru-RU" b="1" dirty="0" err="1" smtClean="0"/>
              <a:t>німецького</a:t>
            </a:r>
            <a:r>
              <a:rPr lang="ru-RU" b="1" dirty="0" smtClean="0"/>
              <a:t> </a:t>
            </a:r>
            <a:r>
              <a:rPr lang="ru-RU" b="1" dirty="0" err="1" smtClean="0"/>
              <a:t>Райху</a:t>
            </a:r>
            <a:r>
              <a:rPr lang="ru-RU" b="1" dirty="0" smtClean="0"/>
              <a:t>.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тиском</a:t>
            </a:r>
            <a:r>
              <a:rPr lang="ru-RU" b="1" dirty="0" smtClean="0"/>
              <a:t> </a:t>
            </a:r>
            <a:r>
              <a:rPr lang="ru-RU" b="1" dirty="0" err="1" smtClean="0"/>
              <a:t>Польщі</a:t>
            </a:r>
            <a:r>
              <a:rPr lang="ru-RU" b="1" dirty="0" smtClean="0"/>
              <a:t> уряд ЧСР </a:t>
            </a:r>
            <a:r>
              <a:rPr lang="ru-RU" b="1" dirty="0" err="1" smtClean="0"/>
              <a:t>віддав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 </a:t>
            </a:r>
            <a:r>
              <a:rPr lang="ru-RU" b="1" dirty="0" err="1" smtClean="0"/>
              <a:t>Тешинську</a:t>
            </a:r>
            <a:r>
              <a:rPr lang="ru-RU" b="1" dirty="0" smtClean="0"/>
              <a:t> </a:t>
            </a:r>
            <a:r>
              <a:rPr lang="ru-RU" b="1" dirty="0" err="1" smtClean="0"/>
              <a:t>Сілезію</a:t>
            </a:r>
            <a:r>
              <a:rPr lang="ru-RU" b="1" dirty="0" smtClean="0"/>
              <a:t> 2.11.1938, а </a:t>
            </a:r>
            <a:r>
              <a:rPr lang="ru-RU" b="1" dirty="0" err="1" smtClean="0"/>
              <a:t>Угорщині</a:t>
            </a:r>
            <a:r>
              <a:rPr lang="ru-RU" b="1" dirty="0" smtClean="0"/>
              <a:t> за результатами </a:t>
            </a:r>
            <a:r>
              <a:rPr lang="ru-RU" b="1" dirty="0" err="1" smtClean="0"/>
              <a:t>Віденського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арбітражу</a:t>
            </a:r>
            <a:r>
              <a:rPr lang="ru-RU" b="1" dirty="0" smtClean="0"/>
              <a:t> передано </a:t>
            </a:r>
            <a:r>
              <a:rPr lang="ru-RU" b="1" dirty="0" err="1" smtClean="0"/>
              <a:t>південні</a:t>
            </a:r>
            <a:r>
              <a:rPr lang="ru-RU" b="1" dirty="0" smtClean="0"/>
              <a:t> </a:t>
            </a:r>
            <a:r>
              <a:rPr lang="ru-RU" b="1" dirty="0" err="1" smtClean="0"/>
              <a:t>окраїни</a:t>
            </a:r>
            <a:r>
              <a:rPr lang="ru-RU" b="1" dirty="0" smtClean="0"/>
              <a:t> </a:t>
            </a:r>
            <a:r>
              <a:rPr lang="ru-RU" b="1" dirty="0" err="1" smtClean="0"/>
              <a:t>Словаччини</a:t>
            </a:r>
            <a:r>
              <a:rPr lang="ru-RU" b="1" dirty="0" smtClean="0"/>
              <a:t> і </a:t>
            </a:r>
            <a:r>
              <a:rPr lang="ru-RU" b="1" dirty="0" err="1" smtClean="0"/>
              <a:t>Карпатської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99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2808312" cy="792088"/>
          </a:xfrm>
        </p:spPr>
        <p:txBody>
          <a:bodyPr/>
          <a:lstStyle/>
          <a:p>
            <a:r>
              <a:rPr lang="uk-UA" b="1" i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b="1" i="1" dirty="0">
              <a:solidFill>
                <a:srgbClr val="FF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48064" y="225082"/>
            <a:ext cx="2664296" cy="122413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b="1" i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Зовнішня політика</a:t>
            </a:r>
            <a:endParaRPr lang="ru-RU" b="1" i="1" dirty="0">
              <a:solidFill>
                <a:srgbClr val="FF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994" y="1412776"/>
            <a:ext cx="36541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1600" b="1" dirty="0"/>
              <a:t>Нова Чехословацька Республіка з</a:t>
            </a:r>
            <a:r>
              <a:rPr lang="ru-RU" sz="1600" b="1" dirty="0"/>
              <a:t> </a:t>
            </a:r>
            <a:r>
              <a:rPr lang="uk-UA" sz="1600" b="1" dirty="0"/>
              <a:t>населенням</a:t>
            </a:r>
            <a:r>
              <a:rPr lang="ru-RU" sz="1600" b="1" dirty="0"/>
              <a:t> </a:t>
            </a:r>
            <a:r>
              <a:rPr lang="uk-UA" sz="1600" b="1" dirty="0"/>
              <a:t>понад 13,5 </a:t>
            </a:r>
            <a:r>
              <a:rPr lang="uk-UA" sz="1600" b="1" dirty="0" err="1"/>
              <a:t>млн</a:t>
            </a:r>
            <a:r>
              <a:rPr lang="uk-UA" sz="1600" b="1" dirty="0"/>
              <a:t> осіб успадкувала від</a:t>
            </a:r>
            <a:r>
              <a:rPr lang="ru-RU" sz="1600" b="1" dirty="0"/>
              <a:t> </a:t>
            </a:r>
            <a:r>
              <a:rPr lang="uk-UA" sz="1600" b="1" dirty="0"/>
              <a:t>Австро-Угорщини</a:t>
            </a:r>
            <a:r>
              <a:rPr lang="ru-RU" sz="1600" b="1" dirty="0"/>
              <a:t> </a:t>
            </a:r>
            <a:r>
              <a:rPr lang="uk-UA" sz="1600" b="1" dirty="0" err="1" smtClean="0"/>
              <a:t>фарфоровуі</a:t>
            </a:r>
            <a:r>
              <a:rPr lang="uk-UA" sz="1600" b="1" dirty="0" smtClean="0"/>
              <a:t>  </a:t>
            </a:r>
            <a:r>
              <a:rPr lang="uk-UA" sz="1600" b="1" dirty="0"/>
              <a:t>скляну</a:t>
            </a:r>
            <a:r>
              <a:rPr lang="ru-RU" sz="1600" b="1" dirty="0"/>
              <a:t> </a:t>
            </a:r>
            <a:r>
              <a:rPr lang="uk-UA" sz="1600" b="1" dirty="0" smtClean="0"/>
              <a:t>промисловість</a:t>
            </a:r>
            <a:r>
              <a:rPr lang="uk-UA" sz="1600" b="1" dirty="0"/>
              <a:t>,</a:t>
            </a:r>
            <a:r>
              <a:rPr lang="uk-UA" sz="1600" b="1" dirty="0" smtClean="0"/>
              <a:t> </a:t>
            </a:r>
            <a:r>
              <a:rPr lang="uk-UA" sz="1600" b="1" dirty="0"/>
              <a:t>цукрові заводи; більше 40% винокурних і пивоварних заводів; «</a:t>
            </a:r>
            <a:r>
              <a:rPr lang="uk-UA" sz="1600" b="1" dirty="0" err="1"/>
              <a:t>Škoda</a:t>
            </a:r>
            <a:r>
              <a:rPr lang="uk-UA" sz="1600" b="1" dirty="0"/>
              <a:t> </a:t>
            </a:r>
            <a:r>
              <a:rPr lang="uk-UA" sz="1600" b="1" dirty="0" err="1"/>
              <a:t>Holding» </a:t>
            </a:r>
            <a:r>
              <a:rPr lang="uk-UA" sz="1600" b="1" u="sng" dirty="0" err="1"/>
              <a:t>Пльзе</a:t>
            </a:r>
            <a:r>
              <a:rPr lang="uk-UA" sz="1600" b="1" u="sng" dirty="0"/>
              <a:t>ні</a:t>
            </a:r>
            <a:r>
              <a:rPr lang="uk-UA" sz="1600" b="1" dirty="0"/>
              <a:t>, яка виробляла озброєння, локомотиви, автомобілі, машини; хімічну промисловість північної Чехії. Сімнадцять відсотків від вартості всієї угорської промисловості, яка склалася в Словаччині</a:t>
            </a:r>
            <a:r>
              <a:rPr lang="ru-RU" sz="1600" b="1" dirty="0"/>
              <a:t> </a:t>
            </a:r>
            <a:r>
              <a:rPr lang="uk-UA" sz="1600" b="1" dirty="0"/>
              <a:t>в кінці 19-го століття також перейшла до Чехословацької республіки. </a:t>
            </a:r>
            <a:r>
              <a:rPr lang="ru-RU" sz="1600" b="1" dirty="0" err="1"/>
              <a:t>Чехословакія</a:t>
            </a:r>
            <a:r>
              <a:rPr lang="ru-RU" sz="1600" b="1" dirty="0"/>
              <a:t> </a:t>
            </a:r>
            <a:r>
              <a:rPr lang="ru-RU" sz="1600" b="1" dirty="0" err="1"/>
              <a:t>була</a:t>
            </a:r>
            <a:r>
              <a:rPr lang="ru-RU" sz="1600" b="1" dirty="0"/>
              <a:t> </a:t>
            </a:r>
            <a:r>
              <a:rPr lang="ru-RU" sz="1600" b="1" dirty="0" err="1"/>
              <a:t>одією</a:t>
            </a:r>
            <a:r>
              <a:rPr lang="ru-RU" sz="1600" b="1" dirty="0"/>
              <a:t> з десяти </a:t>
            </a:r>
            <a:r>
              <a:rPr lang="ru-RU" sz="1600" b="1" dirty="0" err="1"/>
              <a:t>найбільш</a:t>
            </a:r>
            <a:r>
              <a:rPr lang="ru-RU" sz="1600" b="1" dirty="0"/>
              <a:t> </a:t>
            </a:r>
            <a:r>
              <a:rPr lang="ru-RU" sz="1600" b="1" dirty="0" err="1"/>
              <a:t>промислово</a:t>
            </a:r>
            <a:r>
              <a:rPr lang="ru-RU" sz="1600" b="1" dirty="0"/>
              <a:t> </a:t>
            </a:r>
            <a:r>
              <a:rPr lang="ru-RU" sz="1600" b="1" dirty="0" err="1"/>
              <a:t>розвинених</a:t>
            </a:r>
            <a:r>
              <a:rPr lang="ru-RU" sz="1600" b="1" dirty="0"/>
              <a:t> держав в </a:t>
            </a:r>
            <a:r>
              <a:rPr lang="ru-RU" sz="1600" b="1" dirty="0" err="1"/>
              <a:t>світі</a:t>
            </a:r>
            <a:r>
              <a:rPr lang="ru-RU" sz="1600" b="1" dirty="0"/>
              <a:t> на той час.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449218"/>
            <a:ext cx="33046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Чехословаччина</a:t>
            </a:r>
            <a:r>
              <a:rPr lang="ru-RU" sz="1600" b="1" dirty="0"/>
              <a:t> </a:t>
            </a:r>
            <a:r>
              <a:rPr lang="ru-RU" sz="1600" b="1" dirty="0" err="1"/>
              <a:t>була</a:t>
            </a:r>
            <a:r>
              <a:rPr lang="ru-RU" sz="1600" b="1" dirty="0"/>
              <a:t> членом </a:t>
            </a:r>
            <a:r>
              <a:rPr lang="ru-RU" sz="1600" b="1" u="sng" dirty="0" err="1"/>
              <a:t>Малої</a:t>
            </a:r>
            <a:r>
              <a:rPr lang="ru-RU" sz="1600" b="1" u="sng" dirty="0"/>
              <a:t> </a:t>
            </a:r>
            <a:r>
              <a:rPr lang="ru-RU" sz="1600" b="1" u="sng" dirty="0" err="1"/>
              <a:t>Антанти</a:t>
            </a:r>
            <a:r>
              <a:rPr lang="ru-RU" sz="1600" b="1" dirty="0"/>
              <a:t>, у </a:t>
            </a:r>
            <a:r>
              <a:rPr lang="ru-RU" sz="1600" b="1" dirty="0" err="1"/>
              <a:t>міжнародній</a:t>
            </a:r>
            <a:r>
              <a:rPr lang="ru-RU" sz="1600" b="1" dirty="0"/>
              <a:t> </a:t>
            </a:r>
            <a:r>
              <a:rPr lang="ru-RU" sz="1600" b="1" dirty="0" err="1"/>
              <a:t>політиці</a:t>
            </a:r>
            <a:r>
              <a:rPr lang="ru-RU" sz="1600" b="1" dirty="0"/>
              <a:t> не </a:t>
            </a:r>
            <a:r>
              <a:rPr lang="ru-RU" sz="1600" b="1" dirty="0" err="1"/>
              <a:t>протидіяла</a:t>
            </a:r>
            <a:r>
              <a:rPr lang="ru-RU" sz="1600" b="1" dirty="0"/>
              <a:t> проекту </a:t>
            </a:r>
            <a:r>
              <a:rPr lang="ru-RU" sz="1600" b="1" u="sng" dirty="0" err="1"/>
              <a:t>Міжмор'я</a:t>
            </a:r>
            <a:r>
              <a:rPr lang="ru-RU" sz="1600" b="1" dirty="0"/>
              <a:t>, тому не мала </a:t>
            </a:r>
            <a:r>
              <a:rPr lang="ru-RU" sz="1600" b="1" dirty="0" err="1"/>
              <a:t>добрі</a:t>
            </a:r>
            <a:r>
              <a:rPr lang="ru-RU" sz="1600" b="1" dirty="0"/>
              <a:t> </a:t>
            </a:r>
            <a:r>
              <a:rPr lang="ru-RU" sz="1600" b="1" dirty="0" err="1"/>
              <a:t>сусідські</a:t>
            </a:r>
            <a:r>
              <a:rPr lang="ru-RU" sz="1600" b="1" dirty="0"/>
              <a:t> </a:t>
            </a:r>
            <a:r>
              <a:rPr lang="ru-RU" sz="1600" b="1" dirty="0" err="1"/>
              <a:t>стосунки</a:t>
            </a:r>
            <a:r>
              <a:rPr lang="ru-RU" sz="1600" b="1" dirty="0"/>
              <a:t> з </a:t>
            </a:r>
            <a:r>
              <a:rPr lang="ru-RU" sz="1600" b="1" dirty="0" err="1"/>
              <a:t>Польщею</a:t>
            </a:r>
            <a:r>
              <a:rPr lang="ru-RU" sz="1600" b="1" dirty="0"/>
              <a:t> та </a:t>
            </a:r>
            <a:r>
              <a:rPr lang="ru-RU" sz="1600" b="1" u="sng" dirty="0" err="1"/>
              <a:t>Угорщиною</a:t>
            </a:r>
            <a:r>
              <a:rPr lang="ru-RU" sz="1600" b="1" dirty="0"/>
              <a:t>. </a:t>
            </a:r>
            <a:r>
              <a:rPr lang="ru-RU" sz="1600" b="1" dirty="0" err="1"/>
              <a:t>Було</a:t>
            </a:r>
            <a:r>
              <a:rPr lang="ru-RU" sz="1600" b="1" dirty="0"/>
              <a:t> </a:t>
            </a:r>
            <a:r>
              <a:rPr lang="ru-RU" sz="1600" b="1" dirty="0" err="1"/>
              <a:t>обрано</a:t>
            </a:r>
            <a:r>
              <a:rPr lang="ru-RU" sz="1600" b="1" dirty="0"/>
              <a:t> </a:t>
            </a:r>
            <a:r>
              <a:rPr lang="ru-RU" sz="1600" b="1" dirty="0" err="1"/>
              <a:t>військовий</a:t>
            </a:r>
            <a:r>
              <a:rPr lang="ru-RU" sz="1600" b="1" dirty="0"/>
              <a:t> союз з </a:t>
            </a:r>
            <a:r>
              <a:rPr lang="ru-RU" sz="1600" b="1" dirty="0" err="1"/>
              <a:t>Францією</a:t>
            </a:r>
            <a:r>
              <a:rPr lang="ru-RU" sz="1600" b="1" dirty="0"/>
              <a:t> та </a:t>
            </a:r>
            <a:r>
              <a:rPr lang="ru-RU" sz="1600" b="1" dirty="0" err="1"/>
              <a:t>Радянським</a:t>
            </a:r>
            <a:r>
              <a:rPr lang="ru-RU" sz="1600" b="1" dirty="0"/>
              <a:t> Союзом, </a:t>
            </a:r>
            <a:r>
              <a:rPr lang="ru-RU" sz="1600" b="1" dirty="0" err="1"/>
              <a:t>який</a:t>
            </a:r>
            <a:r>
              <a:rPr lang="ru-RU" sz="1600" b="1" dirty="0"/>
              <a:t> у </a:t>
            </a:r>
            <a:r>
              <a:rPr lang="ru-RU" sz="1600" b="1" dirty="0" err="1"/>
              <a:t>вирішальний</a:t>
            </a:r>
            <a:r>
              <a:rPr lang="ru-RU" sz="1600" b="1" dirty="0"/>
              <a:t> момент </a:t>
            </a:r>
            <a:r>
              <a:rPr lang="ru-RU" sz="1600" b="1" dirty="0" err="1"/>
              <a:t>виявилися</a:t>
            </a:r>
            <a:r>
              <a:rPr lang="ru-RU" sz="1600" b="1" dirty="0"/>
              <a:t> </a:t>
            </a:r>
            <a:r>
              <a:rPr lang="ru-RU" sz="1600" b="1" dirty="0" err="1"/>
              <a:t>неефективними</a:t>
            </a:r>
            <a:r>
              <a:rPr lang="ru-RU" sz="1600" b="1" dirty="0"/>
              <a:t>. У 1938 р., </a:t>
            </a:r>
            <a:r>
              <a:rPr lang="ru-RU" sz="1600" b="1" dirty="0" err="1"/>
              <a:t>після</a:t>
            </a:r>
            <a:r>
              <a:rPr lang="ru-RU" sz="1600" b="1" dirty="0"/>
              <a:t> </a:t>
            </a:r>
            <a:r>
              <a:rPr lang="ru-RU" sz="1600" b="1" dirty="0" err="1"/>
              <a:t>втрати</a:t>
            </a:r>
            <a:r>
              <a:rPr lang="ru-RU" sz="1600" b="1" dirty="0"/>
              <a:t> </a:t>
            </a:r>
            <a:r>
              <a:rPr lang="ru-RU" sz="1600" b="1" dirty="0" err="1"/>
              <a:t>Судетів</a:t>
            </a:r>
            <a:r>
              <a:rPr lang="ru-RU" sz="1600" b="1" dirty="0"/>
              <a:t>, держава </a:t>
            </a:r>
            <a:r>
              <a:rPr lang="ru-RU" sz="1600" b="1" dirty="0" err="1"/>
              <a:t>була</a:t>
            </a:r>
            <a:r>
              <a:rPr lang="ru-RU" sz="1600" b="1" dirty="0"/>
              <a:t> </a:t>
            </a:r>
            <a:r>
              <a:rPr lang="ru-RU" sz="1600" b="1" dirty="0" err="1"/>
              <a:t>перетворена</a:t>
            </a:r>
            <a:r>
              <a:rPr lang="ru-RU" sz="1600" b="1" dirty="0"/>
              <a:t> в </a:t>
            </a:r>
            <a:r>
              <a:rPr lang="ru-RU" sz="1600" b="1" u="sng" dirty="0"/>
              <a:t>Другу </a:t>
            </a:r>
            <a:r>
              <a:rPr lang="ru-RU" sz="1600" b="1" u="sng" dirty="0" err="1"/>
              <a:t>Чехословацьку</a:t>
            </a:r>
            <a:r>
              <a:rPr lang="ru-RU" sz="1600" b="1" u="sng" dirty="0"/>
              <a:t> </a:t>
            </a:r>
            <a:r>
              <a:rPr lang="ru-RU" sz="1600" b="1" u="sng" dirty="0" err="1"/>
              <a:t>Республіку</a:t>
            </a:r>
            <a:r>
              <a:rPr lang="ru-RU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03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8662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«Друга», </a:t>
            </a:r>
            <a:r>
              <a:rPr lang="ru-RU" b="1" dirty="0" err="1"/>
              <a:t>обкраяна</a:t>
            </a:r>
            <a:r>
              <a:rPr lang="ru-RU" b="1" dirty="0"/>
              <a:t>, </a:t>
            </a:r>
            <a:r>
              <a:rPr lang="ru-RU" b="1" dirty="0" err="1"/>
              <a:t>республіка</a:t>
            </a:r>
            <a:r>
              <a:rPr lang="ru-RU" b="1" dirty="0"/>
              <a:t>, на </a:t>
            </a:r>
            <a:r>
              <a:rPr lang="ru-RU" b="1" dirty="0" err="1"/>
              <a:t>чолі</a:t>
            </a:r>
            <a:r>
              <a:rPr lang="ru-RU" b="1" dirty="0"/>
              <a:t> з президентом Е. </a:t>
            </a:r>
            <a:r>
              <a:rPr lang="ru-RU" b="1" dirty="0" err="1"/>
              <a:t>Гахою</a:t>
            </a:r>
            <a:r>
              <a:rPr lang="ru-RU" b="1" dirty="0"/>
              <a:t>, </a:t>
            </a:r>
            <a:r>
              <a:rPr lang="ru-RU" b="1" dirty="0" err="1"/>
              <a:t>проіснувала</a:t>
            </a:r>
            <a:r>
              <a:rPr lang="ru-RU" b="1" dirty="0"/>
              <a:t> до </a:t>
            </a:r>
            <a:r>
              <a:rPr lang="ru-RU" b="1" dirty="0" err="1"/>
              <a:t>середини</a:t>
            </a:r>
            <a:r>
              <a:rPr lang="ru-RU" b="1" dirty="0"/>
              <a:t> </a:t>
            </a:r>
            <a:r>
              <a:rPr lang="ru-RU" b="1" dirty="0" err="1"/>
              <a:t>березня</a:t>
            </a:r>
            <a:r>
              <a:rPr lang="ru-RU" b="1" dirty="0"/>
              <a:t> 1939 як </a:t>
            </a:r>
            <a:r>
              <a:rPr lang="ru-RU" b="1" dirty="0" err="1"/>
              <a:t>федеративна</a:t>
            </a:r>
            <a:r>
              <a:rPr lang="ru-RU" b="1" dirty="0"/>
              <a:t> держава з широкою </a:t>
            </a:r>
            <a:r>
              <a:rPr lang="ru-RU" b="1" dirty="0" err="1"/>
              <a:t>автономією</a:t>
            </a:r>
            <a:r>
              <a:rPr lang="ru-RU" b="1" dirty="0"/>
              <a:t>, </a:t>
            </a:r>
            <a:r>
              <a:rPr lang="ru-RU" b="1" dirty="0" err="1"/>
              <a:t>наданою</a:t>
            </a:r>
            <a:r>
              <a:rPr lang="ru-RU" b="1" dirty="0"/>
              <a:t> </a:t>
            </a:r>
            <a:r>
              <a:rPr lang="ru-RU" b="1" dirty="0" err="1"/>
              <a:t>Словаччині</a:t>
            </a:r>
            <a:r>
              <a:rPr lang="ru-RU" b="1" dirty="0"/>
              <a:t>, за законом 22. 11. 1938 </a:t>
            </a:r>
            <a:r>
              <a:rPr lang="ru-RU" b="1" dirty="0" err="1"/>
              <a:t>Карпатській</a:t>
            </a:r>
            <a:r>
              <a:rPr lang="ru-RU" b="1" dirty="0"/>
              <a:t> </a:t>
            </a:r>
            <a:r>
              <a:rPr lang="ru-RU" b="1" dirty="0" err="1" smtClean="0"/>
              <a:t>Україні</a:t>
            </a:r>
            <a:r>
              <a:rPr lang="ru-RU" b="1" dirty="0" smtClean="0"/>
              <a:t>. </a:t>
            </a:r>
            <a:r>
              <a:rPr lang="ru-RU" b="1" dirty="0"/>
              <a:t>15. 3. 1939 </a:t>
            </a:r>
            <a:r>
              <a:rPr lang="ru-RU" b="1" dirty="0" err="1"/>
              <a:t>Богемію</a:t>
            </a:r>
            <a:r>
              <a:rPr lang="ru-RU" b="1" dirty="0"/>
              <a:t> й </a:t>
            </a:r>
            <a:r>
              <a:rPr lang="ru-RU" b="1" dirty="0" err="1"/>
              <a:t>Моравію</a:t>
            </a:r>
            <a:r>
              <a:rPr lang="ru-RU" b="1" dirty="0"/>
              <a:t> </a:t>
            </a:r>
            <a:r>
              <a:rPr lang="ru-RU" b="1" dirty="0" err="1"/>
              <a:t>окупували</a:t>
            </a:r>
            <a:r>
              <a:rPr lang="ru-RU" b="1" dirty="0"/>
              <a:t> </a:t>
            </a:r>
            <a:r>
              <a:rPr lang="ru-RU" b="1" dirty="0" err="1"/>
              <a:t>німці</a:t>
            </a:r>
            <a:r>
              <a:rPr lang="ru-RU" b="1" dirty="0"/>
              <a:t>, ставши «протекторатом», а </a:t>
            </a:r>
            <a:r>
              <a:rPr lang="ru-RU" b="1" dirty="0" err="1"/>
              <a:t>Словаччина</a:t>
            </a:r>
            <a:r>
              <a:rPr lang="ru-RU" b="1" dirty="0"/>
              <a:t> і </a:t>
            </a:r>
            <a:r>
              <a:rPr lang="ru-RU" b="1" dirty="0" err="1"/>
              <a:t>Карпатська</a:t>
            </a:r>
            <a:r>
              <a:rPr lang="ru-RU" b="1" dirty="0"/>
              <a:t> </a:t>
            </a:r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оголосили</a:t>
            </a:r>
            <a:r>
              <a:rPr lang="ru-RU" b="1" dirty="0"/>
              <a:t> </a:t>
            </a:r>
            <a:r>
              <a:rPr lang="ru-RU" b="1" dirty="0" err="1"/>
              <a:t>самостійність</a:t>
            </a:r>
            <a:r>
              <a:rPr lang="ru-RU" b="1" dirty="0"/>
              <a:t>; </a:t>
            </a:r>
            <a:r>
              <a:rPr lang="ru-RU" b="1" dirty="0" err="1"/>
              <a:t>останню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невдовзі</a:t>
            </a:r>
            <a:r>
              <a:rPr lang="ru-RU" b="1" dirty="0"/>
              <a:t> </a:t>
            </a:r>
            <a:r>
              <a:rPr lang="ru-RU" b="1" dirty="0" err="1"/>
              <a:t>окупувала</a:t>
            </a:r>
            <a:r>
              <a:rPr lang="ru-RU" b="1" dirty="0"/>
              <a:t> </a:t>
            </a:r>
            <a:r>
              <a:rPr lang="ru-RU" b="1" dirty="0" err="1" smtClean="0"/>
              <a:t>Угорщина</a:t>
            </a:r>
            <a:r>
              <a:rPr lang="ru-RU" b="1" dirty="0" smtClean="0"/>
              <a:t>. </a:t>
            </a:r>
            <a:r>
              <a:rPr lang="ru-RU" b="1" dirty="0"/>
              <a:t>З 1940 у </a:t>
            </a:r>
            <a:r>
              <a:rPr lang="ru-RU" b="1" dirty="0" err="1" smtClean="0"/>
              <a:t>Лондоні</a:t>
            </a:r>
            <a:r>
              <a:rPr lang="ru-RU" b="1" dirty="0"/>
              <a:t>  </a:t>
            </a:r>
            <a:r>
              <a:rPr lang="ru-RU" b="1" dirty="0" err="1"/>
              <a:t>оформився</a:t>
            </a:r>
            <a:r>
              <a:rPr lang="ru-RU" b="1" dirty="0"/>
              <a:t> уряд ЧСР в </a:t>
            </a:r>
            <a:r>
              <a:rPr lang="ru-RU" b="1" dirty="0" err="1"/>
              <a:t>екзилі</a:t>
            </a:r>
            <a:r>
              <a:rPr lang="ru-RU" b="1" dirty="0"/>
              <a:t> на </a:t>
            </a:r>
            <a:r>
              <a:rPr lang="ru-RU" b="1" dirty="0" err="1"/>
              <a:t>чолі</a:t>
            </a:r>
            <a:r>
              <a:rPr lang="ru-RU" b="1" dirty="0"/>
              <a:t> з президентом Е. </a:t>
            </a:r>
            <a:r>
              <a:rPr lang="ru-RU" b="1" dirty="0" err="1"/>
              <a:t>Бенешем</a:t>
            </a:r>
            <a:r>
              <a:rPr lang="ru-RU" b="1" dirty="0"/>
              <a:t>, </a:t>
            </a:r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визнали</a:t>
            </a:r>
            <a:r>
              <a:rPr lang="ru-RU" b="1" dirty="0"/>
              <a:t> </a:t>
            </a:r>
            <a:r>
              <a:rPr lang="ru-RU" b="1" dirty="0" err="1"/>
              <a:t>альянти</a:t>
            </a:r>
            <a:r>
              <a:rPr lang="ru-RU" b="1" dirty="0"/>
              <a:t>. У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уряді</a:t>
            </a:r>
            <a:r>
              <a:rPr lang="ru-RU" b="1" dirty="0"/>
              <a:t> </a:t>
            </a:r>
            <a:r>
              <a:rPr lang="ru-RU" b="1" dirty="0" err="1"/>
              <a:t>інтереси</a:t>
            </a:r>
            <a:r>
              <a:rPr lang="ru-RU" b="1" dirty="0"/>
              <a:t> </a:t>
            </a:r>
            <a:r>
              <a:rPr lang="ru-RU" b="1" dirty="0" err="1"/>
              <a:t>підкарпатських</a:t>
            </a:r>
            <a:r>
              <a:rPr lang="ru-RU" b="1" dirty="0"/>
              <a:t> </a:t>
            </a:r>
            <a:r>
              <a:rPr lang="ru-RU" b="1" dirty="0" err="1"/>
              <a:t>русинів</a:t>
            </a:r>
            <a:r>
              <a:rPr lang="ru-RU" b="1" dirty="0"/>
              <a:t> </a:t>
            </a:r>
            <a:r>
              <a:rPr lang="ru-RU" b="1" dirty="0" err="1"/>
              <a:t>обстоювали</a:t>
            </a:r>
            <a:r>
              <a:rPr lang="ru-RU" b="1" dirty="0"/>
              <a:t> П. </a:t>
            </a:r>
            <a:r>
              <a:rPr lang="ru-RU" b="1" dirty="0" err="1"/>
              <a:t>Цібере</a:t>
            </a:r>
            <a:r>
              <a:rPr lang="ru-RU" b="1" dirty="0"/>
              <a:t> й І. </a:t>
            </a:r>
            <a:r>
              <a:rPr lang="ru-RU" b="1" dirty="0" err="1"/>
              <a:t>Петрущак</a:t>
            </a:r>
            <a:r>
              <a:rPr lang="ru-RU" b="1" dirty="0"/>
              <a:t>. В СРСР генерал Л. Свобода </a:t>
            </a:r>
            <a:r>
              <a:rPr lang="ru-RU" b="1" dirty="0" err="1"/>
              <a:t>організував</a:t>
            </a:r>
            <a:r>
              <a:rPr lang="ru-RU" b="1" dirty="0"/>
              <a:t> в 1943 р. </a:t>
            </a:r>
            <a:r>
              <a:rPr lang="ru-RU" b="1" dirty="0" err="1"/>
              <a:t>Чехословацьку</a:t>
            </a:r>
            <a:r>
              <a:rPr lang="ru-RU" b="1" dirty="0"/>
              <a:t> бригаду для </a:t>
            </a:r>
            <a:r>
              <a:rPr lang="ru-RU" b="1" dirty="0" err="1"/>
              <a:t>боротьби</a:t>
            </a:r>
            <a:r>
              <a:rPr lang="ru-RU" b="1" dirty="0"/>
              <a:t> з </a:t>
            </a:r>
            <a:r>
              <a:rPr lang="ru-RU" b="1" dirty="0" err="1"/>
              <a:t>німцями</a:t>
            </a:r>
            <a:r>
              <a:rPr lang="ru-RU" b="1" dirty="0"/>
              <a:t> на </a:t>
            </a:r>
            <a:r>
              <a:rPr lang="ru-RU" b="1" dirty="0" err="1"/>
              <a:t>боці</a:t>
            </a:r>
            <a:r>
              <a:rPr lang="ru-RU" b="1" dirty="0"/>
              <a:t> </a:t>
            </a:r>
            <a:r>
              <a:rPr lang="ru-RU" b="1" dirty="0" err="1"/>
              <a:t>альянтів</a:t>
            </a:r>
            <a:r>
              <a:rPr lang="ru-RU" b="1" dirty="0"/>
              <a:t>, у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опинилося</a:t>
            </a:r>
            <a:r>
              <a:rPr lang="ru-RU" b="1" dirty="0"/>
              <a:t> </a:t>
            </a:r>
            <a:r>
              <a:rPr lang="ru-RU" b="1" dirty="0" err="1"/>
              <a:t>чимало</a:t>
            </a:r>
            <a:r>
              <a:rPr lang="ru-RU" b="1" dirty="0"/>
              <a:t> </a:t>
            </a:r>
            <a:r>
              <a:rPr lang="ru-RU" b="1" dirty="0" err="1"/>
              <a:t>підкарпатських</a:t>
            </a:r>
            <a:r>
              <a:rPr lang="ru-RU" b="1" dirty="0"/>
              <a:t> </a:t>
            </a:r>
            <a:r>
              <a:rPr lang="ru-RU" b="1" dirty="0" err="1"/>
              <a:t>русинів</a:t>
            </a:r>
            <a:r>
              <a:rPr lang="ru-RU" b="1" dirty="0"/>
              <a:t>.</a:t>
            </a:r>
          </a:p>
          <a:p>
            <a:r>
              <a:rPr lang="uk-UA" b="1" dirty="0"/>
              <a:t> 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52024"/>
            <a:ext cx="4881736" cy="8287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РЕСПУБЛІКА </a:t>
            </a:r>
            <a:endParaRPr lang="ru-RU" dirty="0"/>
          </a:p>
        </p:txBody>
      </p:sp>
      <p:pic>
        <p:nvPicPr>
          <p:cNvPr id="6" name="Рисунок 5" descr="рмбь " title="пеьрор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44" y="3524250"/>
            <a:ext cx="6048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961856" cy="900712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61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Пововоєнний період</a:t>
            </a:r>
            <a:endParaRPr lang="ru-RU" sz="4400" b="1" dirty="0">
              <a:solidFill>
                <a:srgbClr val="FF61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1374" y="1772816"/>
            <a:ext cx="7669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1944-1945 </a:t>
            </a:r>
            <a:r>
              <a:rPr lang="ru-RU" b="1" dirty="0" err="1"/>
              <a:t>територія</a:t>
            </a:r>
            <a:r>
              <a:rPr lang="ru-RU" b="1" dirty="0"/>
              <a:t> ЧСР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окупована</a:t>
            </a:r>
            <a:r>
              <a:rPr lang="ru-RU" b="1" dirty="0"/>
              <a:t> </a:t>
            </a:r>
            <a:r>
              <a:rPr lang="ru-RU" b="1" dirty="0" err="1"/>
              <a:t>радянськими</a:t>
            </a:r>
            <a:r>
              <a:rPr lang="ru-RU" b="1" dirty="0"/>
              <a:t> </a:t>
            </a:r>
            <a:r>
              <a:rPr lang="ru-RU" b="1" dirty="0" err="1"/>
              <a:t>військами</a:t>
            </a:r>
            <a:r>
              <a:rPr lang="ru-RU" b="1" dirty="0"/>
              <a:t> </a:t>
            </a:r>
            <a:r>
              <a:rPr lang="ru-RU" b="1" dirty="0" smtClean="0"/>
              <a:t>,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/>
              <a:t>принесло </a:t>
            </a:r>
            <a:r>
              <a:rPr lang="ru-RU" b="1" dirty="0" err="1"/>
              <a:t>кінець</a:t>
            </a:r>
            <a:r>
              <a:rPr lang="ru-RU" b="1" dirty="0"/>
              <a:t> </a:t>
            </a:r>
            <a:r>
              <a:rPr lang="ru-RU" b="1" dirty="0" err="1"/>
              <a:t>словацькій</a:t>
            </a:r>
            <a:r>
              <a:rPr lang="ru-RU" b="1" dirty="0"/>
              <a:t> </a:t>
            </a:r>
            <a:r>
              <a:rPr lang="ru-RU" b="1" dirty="0" err="1"/>
              <a:t>самостійності</a:t>
            </a:r>
            <a:r>
              <a:rPr lang="ru-RU" b="1" dirty="0"/>
              <a:t>.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встановлена</a:t>
            </a:r>
            <a:r>
              <a:rPr lang="ru-RU" b="1" dirty="0"/>
              <a:t> «</a:t>
            </a:r>
            <a:r>
              <a:rPr lang="ru-RU" b="1" dirty="0" err="1"/>
              <a:t>третя</a:t>
            </a:r>
            <a:r>
              <a:rPr lang="ru-RU" b="1" dirty="0"/>
              <a:t>» </a:t>
            </a:r>
            <a:r>
              <a:rPr lang="ru-RU" b="1" dirty="0" err="1"/>
              <a:t>республіка</a:t>
            </a:r>
            <a:r>
              <a:rPr lang="ru-RU" b="1" dirty="0"/>
              <a:t>; з листопада 1944 до лютого 1945 </a:t>
            </a:r>
            <a:r>
              <a:rPr lang="ru-RU" b="1" dirty="0" err="1"/>
              <a:t>тимчасово</a:t>
            </a:r>
            <a:r>
              <a:rPr lang="ru-RU" b="1" dirty="0"/>
              <a:t> </a:t>
            </a:r>
            <a:r>
              <a:rPr lang="ru-RU" b="1" dirty="0" err="1"/>
              <a:t>діяла</a:t>
            </a:r>
            <a:r>
              <a:rPr lang="ru-RU" b="1" dirty="0"/>
              <a:t> </a:t>
            </a:r>
            <a:r>
              <a:rPr lang="ru-RU" b="1" dirty="0" err="1"/>
              <a:t>делегація</a:t>
            </a:r>
            <a:r>
              <a:rPr lang="ru-RU" b="1" dirty="0"/>
              <a:t> </a:t>
            </a:r>
            <a:r>
              <a:rPr lang="ru-RU" b="1" dirty="0" err="1"/>
              <a:t>чехо-словацького</a:t>
            </a:r>
            <a:r>
              <a:rPr lang="ru-RU" b="1" dirty="0"/>
              <a:t> уряду в </a:t>
            </a:r>
            <a:r>
              <a:rPr lang="ru-RU" b="1" dirty="0" err="1"/>
              <a:t>Хусті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очолював</a:t>
            </a:r>
            <a:r>
              <a:rPr lang="ru-RU" b="1" dirty="0"/>
              <a:t> </a:t>
            </a:r>
            <a:r>
              <a:rPr lang="ru-RU" b="1" dirty="0" err="1"/>
              <a:t>міністр</a:t>
            </a:r>
            <a:r>
              <a:rPr lang="ru-RU" b="1" dirty="0"/>
              <a:t> Ф. </a:t>
            </a:r>
            <a:r>
              <a:rPr lang="ru-RU" b="1" dirty="0" err="1"/>
              <a:t>Нємець</a:t>
            </a:r>
            <a:r>
              <a:rPr lang="ru-RU" b="1" dirty="0"/>
              <a:t>, управитель 5 </a:t>
            </a:r>
            <a:r>
              <a:rPr lang="ru-RU" b="1" dirty="0" err="1"/>
              <a:t>східними</a:t>
            </a:r>
            <a:r>
              <a:rPr lang="ru-RU" b="1" dirty="0"/>
              <a:t> </a:t>
            </a:r>
            <a:r>
              <a:rPr lang="ru-RU" b="1" dirty="0" err="1"/>
              <a:t>округамиЗакарпаття</a:t>
            </a:r>
            <a:r>
              <a:rPr lang="ru-RU" b="1" dirty="0"/>
              <a:t>.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делегації</a:t>
            </a:r>
            <a:r>
              <a:rPr lang="ru-RU" b="1" dirty="0"/>
              <a:t> </a:t>
            </a:r>
            <a:r>
              <a:rPr lang="ru-RU" b="1" dirty="0" err="1"/>
              <a:t>перешкодила</a:t>
            </a:r>
            <a:r>
              <a:rPr lang="ru-RU" b="1" dirty="0"/>
              <a:t> </a:t>
            </a:r>
            <a:r>
              <a:rPr lang="ru-RU" b="1" dirty="0" err="1"/>
              <a:t>місцева</a:t>
            </a:r>
            <a:r>
              <a:rPr lang="ru-RU" b="1" dirty="0"/>
              <a:t> команда </a:t>
            </a:r>
            <a:r>
              <a:rPr lang="ru-RU" b="1" dirty="0" err="1"/>
              <a:t>адміністрація</a:t>
            </a:r>
            <a:r>
              <a:rPr lang="ru-RU" b="1" dirty="0"/>
              <a:t> </a:t>
            </a:r>
            <a:r>
              <a:rPr lang="ru-RU" b="1" dirty="0" err="1"/>
              <a:t>Народної</a:t>
            </a:r>
            <a:r>
              <a:rPr lang="ru-RU" b="1" dirty="0"/>
              <a:t> Ради </a:t>
            </a:r>
            <a:r>
              <a:rPr lang="ru-RU" b="1" dirty="0" err="1"/>
              <a:t>Закарпатської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утворена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егідою</a:t>
            </a:r>
            <a:r>
              <a:rPr lang="ru-RU" b="1" dirty="0"/>
              <a:t> </a:t>
            </a:r>
            <a:r>
              <a:rPr lang="ru-RU" b="1" dirty="0" err="1"/>
              <a:t>радянських</a:t>
            </a:r>
            <a:r>
              <a:rPr lang="ru-RU" b="1" dirty="0"/>
              <a:t> </a:t>
            </a:r>
            <a:r>
              <a:rPr lang="ru-RU" b="1" dirty="0" err="1"/>
              <a:t>військових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. </a:t>
            </a:r>
            <a:r>
              <a:rPr lang="ru-RU" b="1" dirty="0" err="1"/>
              <a:t>Угодою</a:t>
            </a:r>
            <a:r>
              <a:rPr lang="ru-RU" b="1" dirty="0"/>
              <a:t> 29 </a:t>
            </a:r>
            <a:r>
              <a:rPr lang="ru-RU" b="1" dirty="0" err="1"/>
              <a:t>червня</a:t>
            </a:r>
            <a:r>
              <a:rPr lang="ru-RU" b="1" dirty="0"/>
              <a:t> </a:t>
            </a:r>
            <a:r>
              <a:rPr lang="ru-RU" b="1" dirty="0" smtClean="0"/>
              <a:t>1945 ЧСР </a:t>
            </a:r>
            <a:r>
              <a:rPr lang="ru-RU" b="1" dirty="0" err="1"/>
              <a:t>віддала</a:t>
            </a:r>
            <a:r>
              <a:rPr lang="ru-RU" b="1" dirty="0"/>
              <a:t> </a:t>
            </a:r>
            <a:r>
              <a:rPr lang="ru-RU" b="1" dirty="0" err="1"/>
              <a:t>колишню</a:t>
            </a:r>
            <a:r>
              <a:rPr lang="ru-RU" b="1" dirty="0"/>
              <a:t> </a:t>
            </a:r>
            <a:r>
              <a:rPr lang="ru-RU" b="1" dirty="0" err="1"/>
              <a:t>Підкарпатську</a:t>
            </a:r>
            <a:r>
              <a:rPr lang="ru-RU" b="1" dirty="0"/>
              <a:t> </a:t>
            </a:r>
            <a:r>
              <a:rPr lang="ru-RU" b="1" dirty="0" smtClean="0"/>
              <a:t>Русь СРСР</a:t>
            </a:r>
            <a:r>
              <a:rPr lang="ru-RU" b="1" dirty="0"/>
              <a:t>, і вона </a:t>
            </a:r>
            <a:r>
              <a:rPr lang="ru-RU" b="1" dirty="0" err="1"/>
              <a:t>увійшла</a:t>
            </a:r>
            <a:r>
              <a:rPr lang="ru-RU" b="1" dirty="0"/>
              <a:t> до складу УРСР.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цієї</a:t>
            </a:r>
            <a:r>
              <a:rPr lang="ru-RU" b="1" dirty="0"/>
              <a:t> угоди та </a:t>
            </a:r>
            <a:r>
              <a:rPr lang="ru-RU" b="1" dirty="0" err="1"/>
              <a:t>примусового</a:t>
            </a:r>
            <a:r>
              <a:rPr lang="ru-RU" b="1" dirty="0"/>
              <a:t> </a:t>
            </a:r>
            <a:r>
              <a:rPr lang="ru-RU" b="1" dirty="0" err="1"/>
              <a:t>виселення</a:t>
            </a:r>
            <a:r>
              <a:rPr lang="ru-RU" b="1" dirty="0"/>
              <a:t> </a:t>
            </a:r>
            <a:r>
              <a:rPr lang="ru-RU" b="1" dirty="0" err="1"/>
              <a:t>німецької</a:t>
            </a:r>
            <a:r>
              <a:rPr lang="ru-RU" b="1" dirty="0"/>
              <a:t> </a:t>
            </a:r>
            <a:r>
              <a:rPr lang="ru-RU" b="1" dirty="0" err="1"/>
              <a:t>меншості</a:t>
            </a:r>
            <a:r>
              <a:rPr lang="ru-RU" b="1" dirty="0"/>
              <a:t>, характер </a:t>
            </a:r>
            <a:r>
              <a:rPr lang="ru-RU" b="1" dirty="0" err="1"/>
              <a:t>багатонаціональної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 </a:t>
            </a:r>
            <a:r>
              <a:rPr lang="ru-RU" b="1" dirty="0" err="1"/>
              <a:t>змінився</a:t>
            </a:r>
            <a:r>
              <a:rPr lang="ru-RU" b="1" dirty="0"/>
              <a:t>: </a:t>
            </a:r>
            <a:r>
              <a:rPr lang="ru-RU" b="1" dirty="0" err="1"/>
              <a:t>Словаччина</a:t>
            </a:r>
            <a:r>
              <a:rPr lang="ru-RU" b="1" dirty="0"/>
              <a:t> одержала </a:t>
            </a:r>
            <a:r>
              <a:rPr lang="ru-RU" b="1" dirty="0" err="1"/>
              <a:t>широку</a:t>
            </a:r>
            <a:r>
              <a:rPr lang="ru-RU" b="1" dirty="0"/>
              <a:t> </a:t>
            </a:r>
            <a:r>
              <a:rPr lang="ru-RU" b="1" dirty="0" err="1"/>
              <a:t>автономію</a:t>
            </a:r>
            <a:r>
              <a:rPr lang="ru-RU" b="1" dirty="0"/>
              <a:t>, </a:t>
            </a:r>
            <a:r>
              <a:rPr lang="ru-RU" b="1" dirty="0" err="1"/>
              <a:t>поступово</a:t>
            </a:r>
            <a:r>
              <a:rPr lang="ru-RU" b="1" dirty="0"/>
              <a:t> </a:t>
            </a:r>
            <a:r>
              <a:rPr lang="ru-RU" b="1" dirty="0" err="1"/>
              <a:t>знову</a:t>
            </a:r>
            <a:r>
              <a:rPr lang="ru-RU" b="1" dirty="0"/>
              <a:t> </a:t>
            </a:r>
            <a:r>
              <a:rPr lang="ru-RU" b="1" dirty="0" err="1"/>
              <a:t>зменшену</a:t>
            </a:r>
            <a:r>
              <a:rPr lang="ru-RU" b="1" dirty="0"/>
              <a:t>; </a:t>
            </a:r>
            <a:r>
              <a:rPr lang="ru-RU" b="1" dirty="0" err="1"/>
              <a:t>кількість</a:t>
            </a:r>
            <a:r>
              <a:rPr lang="ru-RU" b="1" dirty="0"/>
              <a:t> </a:t>
            </a:r>
            <a:r>
              <a:rPr lang="ru-RU" b="1" dirty="0" err="1"/>
              <a:t>українців</a:t>
            </a:r>
            <a:r>
              <a:rPr lang="ru-RU" b="1" dirty="0"/>
              <a:t> </a:t>
            </a:r>
            <a:r>
              <a:rPr lang="ru-RU" b="1" dirty="0" err="1"/>
              <a:t>зменшилася</a:t>
            </a:r>
            <a:r>
              <a:rPr lang="ru-RU" b="1" dirty="0"/>
              <a:t> до 180 000 (1,4 % </a:t>
            </a:r>
            <a:r>
              <a:rPr lang="ru-RU" b="1" dirty="0" err="1"/>
              <a:t>порівняно</a:t>
            </a:r>
            <a:r>
              <a:rPr lang="ru-RU" b="1" dirty="0"/>
              <a:t> з 3,8 % перед </a:t>
            </a:r>
            <a:r>
              <a:rPr lang="ru-RU" b="1" dirty="0" err="1"/>
              <a:t>війною</a:t>
            </a:r>
            <a:r>
              <a:rPr lang="ru-RU" b="1" dirty="0"/>
              <a:t>). </a:t>
            </a:r>
            <a:r>
              <a:rPr lang="ru-RU" b="1" dirty="0" err="1"/>
              <a:t>Українська</a:t>
            </a:r>
            <a:r>
              <a:rPr lang="ru-RU" b="1" dirty="0"/>
              <a:t>, </a:t>
            </a:r>
            <a:r>
              <a:rPr lang="ru-RU" b="1" dirty="0" err="1"/>
              <a:t>польська</a:t>
            </a:r>
            <a:r>
              <a:rPr lang="ru-RU" b="1" dirty="0"/>
              <a:t> й </a:t>
            </a:r>
            <a:r>
              <a:rPr lang="ru-RU" b="1" dirty="0" err="1"/>
              <a:t>угорська</a:t>
            </a:r>
            <a:r>
              <a:rPr lang="ru-RU" b="1" dirty="0"/>
              <a:t> </a:t>
            </a:r>
            <a:r>
              <a:rPr lang="ru-RU" b="1" dirty="0" err="1"/>
              <a:t>меншості</a:t>
            </a:r>
            <a:r>
              <a:rPr lang="ru-RU" b="1" dirty="0"/>
              <a:t> </a:t>
            </a:r>
            <a:r>
              <a:rPr lang="ru-RU" b="1" dirty="0" err="1"/>
              <a:t>користуються</a:t>
            </a:r>
            <a:r>
              <a:rPr lang="ru-RU" b="1" dirty="0"/>
              <a:t> </a:t>
            </a:r>
            <a:r>
              <a:rPr lang="ru-RU" b="1" dirty="0" err="1"/>
              <a:t>деякими</a:t>
            </a:r>
            <a:r>
              <a:rPr lang="ru-RU" b="1" dirty="0"/>
              <a:t> </a:t>
            </a:r>
            <a:r>
              <a:rPr lang="ru-RU" b="1" dirty="0" err="1"/>
              <a:t>культурними</a:t>
            </a:r>
            <a:r>
              <a:rPr lang="ru-RU" b="1" dirty="0"/>
              <a:t> правами. </a:t>
            </a:r>
          </a:p>
        </p:txBody>
      </p:sp>
    </p:spTree>
    <p:extLst>
      <p:ext uri="{BB962C8B-B14F-4D97-AF65-F5344CB8AC3E}">
        <p14:creationId xmlns:p14="http://schemas.microsoft.com/office/powerpoint/2010/main" val="255054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65635"/>
            <a:ext cx="756084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У лютому 1948 </a:t>
            </a:r>
            <a:r>
              <a:rPr lang="ru-RU" sz="2400" b="1" i="1" dirty="0" err="1">
                <a:solidFill>
                  <a:srgbClr val="FFC000"/>
                </a:solidFill>
              </a:rPr>
              <a:t>компартія</a:t>
            </a:r>
            <a:r>
              <a:rPr lang="ru-RU" sz="2400" b="1" i="1" dirty="0">
                <a:solidFill>
                  <a:srgbClr val="FFC000"/>
                </a:solidFill>
              </a:rPr>
              <a:t> СРСР вчинила переворот: </a:t>
            </a:r>
            <a:endParaRPr lang="ru-RU" sz="2400" b="1" i="1" dirty="0" smtClean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ЧСР </a:t>
            </a:r>
            <a:r>
              <a:rPr lang="ru-RU" b="1" dirty="0"/>
              <a:t>стала «народною </a:t>
            </a:r>
            <a:r>
              <a:rPr lang="ru-RU" b="1" dirty="0" err="1"/>
              <a:t>демократією</a:t>
            </a:r>
            <a:r>
              <a:rPr lang="ru-RU" b="1" dirty="0"/>
              <a:t>» з </a:t>
            </a:r>
            <a:r>
              <a:rPr lang="ru-RU" b="1" dirty="0" err="1"/>
              <a:t>однопартійним</a:t>
            </a:r>
            <a:r>
              <a:rPr lang="ru-RU" b="1" dirty="0"/>
              <a:t> режимом, </a:t>
            </a:r>
            <a:r>
              <a:rPr lang="ru-RU" b="1" dirty="0" err="1"/>
              <a:t>інтегрованою</a:t>
            </a:r>
            <a:r>
              <a:rPr lang="ru-RU" b="1" dirty="0"/>
              <a:t> в </a:t>
            </a:r>
            <a:r>
              <a:rPr lang="ru-RU" b="1" dirty="0" err="1"/>
              <a:t>радянський</a:t>
            </a:r>
            <a:r>
              <a:rPr lang="ru-RU" b="1" dirty="0"/>
              <a:t> блок.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 smtClean="0"/>
              <a:t>Розпочалася</a:t>
            </a:r>
            <a:r>
              <a:rPr lang="ru-RU" b="1" dirty="0" smtClean="0"/>
              <a:t> </a:t>
            </a:r>
            <a:r>
              <a:rPr lang="ru-RU" b="1" dirty="0" err="1"/>
              <a:t>колективізація</a:t>
            </a:r>
            <a:r>
              <a:rPr lang="ru-RU" b="1" dirty="0"/>
              <a:t>, яка </a:t>
            </a:r>
            <a:r>
              <a:rPr lang="ru-RU" b="1" dirty="0" err="1"/>
              <a:t>супроводжувалася</a:t>
            </a:r>
            <a:r>
              <a:rPr lang="ru-RU" b="1" dirty="0"/>
              <a:t> </a:t>
            </a:r>
            <a:r>
              <a:rPr lang="ru-RU" b="1" dirty="0" err="1"/>
              <a:t>репресіями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«</a:t>
            </a:r>
            <a:r>
              <a:rPr lang="ru-RU" b="1" dirty="0" err="1"/>
              <a:t>куркульства</a:t>
            </a:r>
            <a:r>
              <a:rPr lang="ru-RU" b="1" dirty="0"/>
              <a:t>» та </a:t>
            </a:r>
            <a:r>
              <a:rPr lang="ru-RU" b="1" dirty="0" err="1"/>
              <a:t>інших</a:t>
            </a:r>
            <a:r>
              <a:rPr lang="ru-RU" b="1" dirty="0"/>
              <a:t> «</a:t>
            </a:r>
            <a:r>
              <a:rPr lang="ru-RU" b="1" dirty="0" err="1"/>
              <a:t>антинародних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».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Десятки </a:t>
            </a:r>
            <a:r>
              <a:rPr lang="ru-RU" b="1" dirty="0" err="1"/>
              <a:t>тисяч</a:t>
            </a:r>
            <a:r>
              <a:rPr lang="ru-RU" b="1" dirty="0"/>
              <a:t> людей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відправлено</a:t>
            </a:r>
            <a:r>
              <a:rPr lang="ru-RU" b="1" dirty="0"/>
              <a:t> до </a:t>
            </a:r>
            <a:r>
              <a:rPr lang="ru-RU" b="1" dirty="0" err="1"/>
              <a:t>концентраційних</a:t>
            </a:r>
            <a:r>
              <a:rPr lang="ru-RU" b="1" dirty="0"/>
              <a:t> «</a:t>
            </a:r>
            <a:r>
              <a:rPr lang="ru-RU" b="1" dirty="0" err="1"/>
              <a:t>трудових</a:t>
            </a:r>
            <a:r>
              <a:rPr lang="ru-RU" b="1" dirty="0"/>
              <a:t>» </a:t>
            </a:r>
            <a:r>
              <a:rPr lang="ru-RU" b="1" dirty="0" err="1"/>
              <a:t>таборів</a:t>
            </a:r>
            <a:r>
              <a:rPr lang="ru-RU" b="1" dirty="0"/>
              <a:t>, </a:t>
            </a:r>
            <a:r>
              <a:rPr lang="ru-RU" b="1" dirty="0" err="1"/>
              <a:t>тисячі</a:t>
            </a:r>
            <a:r>
              <a:rPr lang="ru-RU" b="1" dirty="0"/>
              <a:t> людей у </a:t>
            </a:r>
            <a:r>
              <a:rPr lang="ru-RU" b="1" dirty="0" err="1"/>
              <a:t>зманіпульованих</a:t>
            </a:r>
            <a:r>
              <a:rPr lang="ru-RU" b="1" dirty="0"/>
              <a:t> </a:t>
            </a:r>
            <a:r>
              <a:rPr lang="ru-RU" b="1" dirty="0" err="1"/>
              <a:t>процесах</a:t>
            </a:r>
            <a:r>
              <a:rPr lang="ru-RU" b="1" dirty="0"/>
              <a:t>, так </a:t>
            </a:r>
            <a:r>
              <a:rPr lang="ru-RU" b="1" dirty="0" err="1"/>
              <a:t>званих</a:t>
            </a:r>
            <a:r>
              <a:rPr lang="ru-RU" b="1" dirty="0"/>
              <a:t> «</a:t>
            </a:r>
            <a:r>
              <a:rPr lang="ru-RU" b="1" dirty="0" err="1"/>
              <a:t>юридичних</a:t>
            </a:r>
            <a:r>
              <a:rPr lang="ru-RU" b="1" dirty="0"/>
              <a:t> </a:t>
            </a:r>
            <a:r>
              <a:rPr lang="ru-RU" b="1" dirty="0" err="1"/>
              <a:t>убивствах</a:t>
            </a:r>
            <a:r>
              <a:rPr lang="ru-RU" b="1" dirty="0"/>
              <a:t>»,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засуджено</a:t>
            </a:r>
            <a:r>
              <a:rPr lang="ru-RU" b="1" dirty="0"/>
              <a:t> до </a:t>
            </a:r>
            <a:r>
              <a:rPr lang="ru-RU" b="1" dirty="0" err="1"/>
              <a:t>страти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відправлено</a:t>
            </a:r>
            <a:r>
              <a:rPr lang="ru-RU" b="1" dirty="0"/>
              <a:t> до </a:t>
            </a:r>
            <a:r>
              <a:rPr lang="ru-RU" b="1" dirty="0" err="1"/>
              <a:t>в'язниць</a:t>
            </a:r>
            <a:r>
              <a:rPr lang="ru-RU" b="1" dirty="0"/>
              <a:t> — в </a:t>
            </a:r>
            <a:r>
              <a:rPr lang="ru-RU" b="1" dirty="0" err="1"/>
              <a:t>умови</a:t>
            </a:r>
            <a:r>
              <a:rPr lang="ru-RU" b="1" dirty="0"/>
              <a:t>, </a:t>
            </a:r>
            <a:r>
              <a:rPr lang="ru-RU" b="1" dirty="0" err="1"/>
              <a:t>вижити</a:t>
            </a:r>
            <a:r>
              <a:rPr lang="ru-RU" b="1" dirty="0"/>
              <a:t> у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неможливо</a:t>
            </a:r>
            <a:r>
              <a:rPr lang="ru-RU" b="1" dirty="0"/>
              <a:t>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Кордон </a:t>
            </a:r>
            <a:r>
              <a:rPr lang="ru-RU" b="1" dirty="0"/>
              <a:t>ЧСР </a:t>
            </a:r>
            <a:r>
              <a:rPr lang="ru-RU" b="1" dirty="0" err="1"/>
              <a:t>із</a:t>
            </a:r>
            <a:r>
              <a:rPr lang="ru-RU" b="1" dirty="0"/>
              <a:t> ФРН та </a:t>
            </a:r>
            <a:r>
              <a:rPr lang="ru-RU" b="1" dirty="0" err="1"/>
              <a:t>Австрією</a:t>
            </a:r>
            <a:r>
              <a:rPr lang="ru-RU" b="1" dirty="0"/>
              <a:t> став «</a:t>
            </a:r>
            <a:r>
              <a:rPr lang="ru-RU" b="1" dirty="0" err="1"/>
              <a:t>залізною</a:t>
            </a:r>
            <a:r>
              <a:rPr lang="ru-RU" b="1" dirty="0"/>
              <a:t> </a:t>
            </a:r>
            <a:r>
              <a:rPr lang="ru-RU" b="1" dirty="0" err="1"/>
              <a:t>завісою</a:t>
            </a:r>
            <a:r>
              <a:rPr lang="ru-RU" b="1" dirty="0"/>
              <a:t>» 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Західним</a:t>
            </a:r>
            <a:r>
              <a:rPr lang="ru-RU" b="1" dirty="0"/>
              <a:t> блоком, </a:t>
            </a:r>
            <a:r>
              <a:rPr lang="ru-RU" b="1" dirty="0" err="1"/>
              <a:t>перетнути</a:t>
            </a:r>
            <a:r>
              <a:rPr lang="ru-RU" b="1" dirty="0"/>
              <a:t> яку стало практично </a:t>
            </a:r>
            <a:r>
              <a:rPr lang="ru-RU" b="1" dirty="0" err="1"/>
              <a:t>неможливо</a:t>
            </a:r>
            <a:r>
              <a:rPr lang="ru-RU" b="1" dirty="0"/>
              <a:t>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 smtClean="0"/>
              <a:t>Репресії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схожі</a:t>
            </a:r>
            <a:r>
              <a:rPr lang="ru-RU" b="1" dirty="0"/>
              <a:t> на </a:t>
            </a:r>
            <a:r>
              <a:rPr lang="ru-RU" b="1" dirty="0" err="1"/>
              <a:t>сталінські</a:t>
            </a:r>
            <a:r>
              <a:rPr lang="ru-RU" b="1" dirty="0"/>
              <a:t> й </a:t>
            </a:r>
            <a:r>
              <a:rPr lang="ru-RU" b="1" dirty="0" err="1"/>
              <a:t>відбувалися</a:t>
            </a:r>
            <a:r>
              <a:rPr lang="ru-RU" b="1" dirty="0"/>
              <a:t> за </a:t>
            </a:r>
            <a:r>
              <a:rPr lang="ru-RU" b="1" dirty="0" err="1"/>
              <a:t>безпосередніх</a:t>
            </a:r>
            <a:r>
              <a:rPr lang="ru-RU" b="1" dirty="0"/>
              <a:t> </a:t>
            </a:r>
            <a:r>
              <a:rPr lang="ru-RU" b="1" dirty="0" err="1"/>
              <a:t>консультацій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радянськими</a:t>
            </a:r>
            <a:r>
              <a:rPr lang="ru-RU" b="1" dirty="0"/>
              <a:t> спецслужбами, </a:t>
            </a:r>
            <a:r>
              <a:rPr lang="ru-RU" b="1" dirty="0" err="1"/>
              <a:t>тривали</a:t>
            </a:r>
            <a:r>
              <a:rPr lang="ru-RU" b="1" dirty="0"/>
              <a:t> </a:t>
            </a:r>
            <a:r>
              <a:rPr lang="ru-RU" b="1" dirty="0" err="1"/>
              <a:t>протягом</a:t>
            </a:r>
            <a:r>
              <a:rPr lang="ru-RU" b="1" dirty="0"/>
              <a:t> десяти </a:t>
            </a:r>
            <a:r>
              <a:rPr lang="ru-RU" b="1" dirty="0" err="1"/>
              <a:t>років</a:t>
            </a:r>
            <a:r>
              <a:rPr lang="ru-RU" b="1" dirty="0"/>
              <a:t>. У </a:t>
            </a:r>
            <a:r>
              <a:rPr lang="ru-RU" b="1" dirty="0" smtClean="0"/>
              <a:t>1960</a:t>
            </a:r>
            <a:r>
              <a:rPr lang="ru-RU" b="1" dirty="0"/>
              <a:t> 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країну</a:t>
            </a:r>
            <a:r>
              <a:rPr lang="ru-RU" b="1" dirty="0"/>
              <a:t> </a:t>
            </a:r>
            <a:r>
              <a:rPr lang="ru-RU" b="1" dirty="0" err="1"/>
              <a:t>перейменовано</a:t>
            </a:r>
            <a:r>
              <a:rPr lang="ru-RU" b="1" dirty="0"/>
              <a:t> на </a:t>
            </a:r>
            <a:r>
              <a:rPr lang="ru-RU" b="1" dirty="0" err="1"/>
              <a:t>Чехословацьку</a:t>
            </a:r>
            <a:r>
              <a:rPr lang="ru-RU" b="1" dirty="0"/>
              <a:t> </a:t>
            </a:r>
            <a:r>
              <a:rPr lang="ru-RU" b="1" dirty="0" err="1"/>
              <a:t>Соціалістичну</a:t>
            </a:r>
            <a:r>
              <a:rPr lang="ru-RU" b="1" dirty="0"/>
              <a:t> </a:t>
            </a:r>
            <a:r>
              <a:rPr lang="ru-RU" b="1" dirty="0" err="1"/>
              <a:t>Республіку</a:t>
            </a:r>
            <a:r>
              <a:rPr lang="ru-RU" b="1" dirty="0"/>
              <a:t> (ЧССР).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У</a:t>
            </a:r>
            <a:r>
              <a:rPr lang="ru-RU" b="1" dirty="0"/>
              <a:t> 1967-1968 роках, за А. </a:t>
            </a:r>
            <a:r>
              <a:rPr lang="ru-RU" b="1" dirty="0" err="1"/>
              <a:t>Дубчека</a:t>
            </a:r>
            <a:r>
              <a:rPr lang="ru-RU" b="1" dirty="0"/>
              <a:t>, </a:t>
            </a:r>
            <a:r>
              <a:rPr lang="ru-RU" b="1" dirty="0" err="1"/>
              <a:t>розпочалися</a:t>
            </a:r>
            <a:r>
              <a:rPr lang="ru-RU" b="1" dirty="0"/>
              <a:t> </a:t>
            </a:r>
            <a:r>
              <a:rPr lang="ru-RU" b="1" dirty="0" err="1"/>
              <a:t>демократичні</a:t>
            </a:r>
            <a:r>
              <a:rPr lang="ru-RU" b="1" dirty="0"/>
              <a:t> </a:t>
            </a:r>
            <a:r>
              <a:rPr lang="ru-RU" b="1" dirty="0" err="1"/>
              <a:t>реформи</a:t>
            </a:r>
            <a:r>
              <a:rPr lang="ru-RU" b="1" dirty="0"/>
              <a:t> —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отримав</a:t>
            </a:r>
            <a:r>
              <a:rPr lang="ru-RU" b="1" dirty="0"/>
              <a:t> в </a:t>
            </a:r>
            <a:r>
              <a:rPr lang="ru-RU" b="1" dirty="0" err="1"/>
              <a:t>історії</a:t>
            </a:r>
            <a:r>
              <a:rPr lang="ru-RU" b="1" dirty="0"/>
              <a:t> </a:t>
            </a:r>
            <a:r>
              <a:rPr lang="ru-RU" b="1" dirty="0" err="1"/>
              <a:t>назву</a:t>
            </a:r>
            <a:r>
              <a:rPr lang="ru-RU" b="1" dirty="0"/>
              <a:t> «</a:t>
            </a:r>
            <a:r>
              <a:rPr lang="ru-RU" b="1" dirty="0" err="1"/>
              <a:t>Празька</a:t>
            </a:r>
            <a:r>
              <a:rPr lang="ru-RU" b="1" dirty="0"/>
              <a:t> весна». ЧССР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перебудовано</a:t>
            </a:r>
            <a:r>
              <a:rPr lang="ru-RU" b="1" dirty="0"/>
              <a:t> на </a:t>
            </a:r>
            <a:r>
              <a:rPr lang="ru-RU" b="1" dirty="0" err="1"/>
              <a:t>федерацію</a:t>
            </a:r>
            <a:r>
              <a:rPr lang="ru-RU" b="1" dirty="0"/>
              <a:t> </a:t>
            </a:r>
            <a:r>
              <a:rPr lang="ru-RU" b="1" dirty="0" err="1"/>
              <a:t>чехів</a:t>
            </a:r>
            <a:r>
              <a:rPr lang="ru-RU" b="1" dirty="0"/>
              <a:t> і </a:t>
            </a:r>
            <a:r>
              <a:rPr lang="ru-RU" b="1" dirty="0" err="1"/>
              <a:t>словаків</a:t>
            </a:r>
            <a:r>
              <a:rPr lang="ru-RU" b="1" dirty="0"/>
              <a:t>; в </a:t>
            </a:r>
            <a:r>
              <a:rPr lang="ru-RU" b="1" dirty="0" err="1"/>
              <a:t>обидвох</a:t>
            </a:r>
            <a:r>
              <a:rPr lang="ru-RU" b="1" dirty="0"/>
              <a:t> </a:t>
            </a:r>
            <a:r>
              <a:rPr lang="ru-RU" b="1" dirty="0" err="1"/>
              <a:t>законодавчих</a:t>
            </a:r>
            <a:r>
              <a:rPr lang="ru-RU" b="1" dirty="0"/>
              <a:t> палатах, як і в </a:t>
            </a:r>
            <a:r>
              <a:rPr lang="ru-RU" b="1" dirty="0" err="1"/>
              <a:t>Словацьких</a:t>
            </a:r>
            <a:r>
              <a:rPr lang="ru-RU" b="1" dirty="0"/>
              <a:t> </a:t>
            </a:r>
            <a:r>
              <a:rPr lang="ru-RU" b="1" dirty="0" err="1"/>
              <a:t>національних</a:t>
            </a:r>
            <a:r>
              <a:rPr lang="ru-RU" b="1" dirty="0"/>
              <a:t> </a:t>
            </a:r>
            <a:r>
              <a:rPr lang="ru-RU" b="1" dirty="0" err="1"/>
              <a:t>зборах</a:t>
            </a:r>
            <a:r>
              <a:rPr lang="ru-RU" b="1" dirty="0"/>
              <a:t>,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представники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меншини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1056" y="150896"/>
            <a:ext cx="6048672" cy="82870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Празька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весна» 1968р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046176"/>
            <a:ext cx="5472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Причини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Вплив хрущовської «відлиги»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Реабілітація жертв політичних репресій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Формування фракцій реформаторів у Комуністичній партії Чехословаччини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3584" y="2540024"/>
            <a:ext cx="443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Мета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«Соцреалізм </a:t>
            </a:r>
            <a:r>
              <a:rPr lang="uk-UA" dirty="0"/>
              <a:t>і</a:t>
            </a:r>
            <a:r>
              <a:rPr lang="uk-UA" dirty="0" smtClean="0"/>
              <a:t>з людським обличчям»: докорінні економічні та політичні реформи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84" y="3770529"/>
            <a:ext cx="4622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«Програма дій» КПЧ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Скасування монополій КПЧ на владу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Реальні демократичні права та свободи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Федеральний устрій, рівноправ'я чехів і словаків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Приватизація підприємств, ринкові реформи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Співробітництво з усіма світовими країнами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1198576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Перебіг подій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Січень 1968 – проголошення «Програми дій», підтримка громадянами демократизації пол. Життя; дипломатичний тиск на керівництво КПЧ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20 серпня 1968 – збройна інтервенція країн Варшавського договору.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Арешт і вивезення до Москви лідерів «Празької весни», загиблих 72 </a:t>
            </a:r>
            <a:r>
              <a:rPr lang="uk-UA" dirty="0" err="1" smtClean="0"/>
              <a:t>чех.громадян</a:t>
            </a:r>
            <a:r>
              <a:rPr lang="uk-UA" dirty="0" smtClean="0"/>
              <a:t>; заміна керівництва КПЧ: замість А.</a:t>
            </a:r>
            <a:r>
              <a:rPr lang="uk-UA" dirty="0" err="1" smtClean="0"/>
              <a:t>Дубчека</a:t>
            </a:r>
            <a:r>
              <a:rPr lang="uk-UA" dirty="0" smtClean="0"/>
              <a:t> – Г.Гусак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53992" y="5168894"/>
            <a:ext cx="38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1BF410"/>
                </a:solidFill>
              </a:rPr>
              <a:t>Причини поразки</a:t>
            </a:r>
            <a:r>
              <a:rPr lang="uk-UA" b="1" dirty="0" smtClean="0">
                <a:solidFill>
                  <a:schemeClr val="accent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Збройне втручання країн Варшавського договору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Небажання Заходу йти на відкритий конфлікт із СРСР</a:t>
            </a:r>
          </a:p>
        </p:txBody>
      </p:sp>
    </p:spTree>
    <p:extLst>
      <p:ext uri="{BB962C8B-B14F-4D97-AF65-F5344CB8AC3E}">
        <p14:creationId xmlns:p14="http://schemas.microsoft.com/office/powerpoint/2010/main" val="12293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194</TotalTime>
  <Words>451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Чехословаччина у міжвоєнний і повоєнній часи</vt:lpstr>
      <vt:lpstr>Чехословаччина у 1920–1938 роках. Фізична карта </vt:lpstr>
      <vt:lpstr>Міжвоєнний період</vt:lpstr>
      <vt:lpstr>ПЕРША РЕСПУБЛІКА </vt:lpstr>
      <vt:lpstr>Економіка</vt:lpstr>
      <vt:lpstr>Презентация PowerPoint</vt:lpstr>
      <vt:lpstr>Пововоєнний період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Розпад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13</cp:revision>
  <dcterms:created xsi:type="dcterms:W3CDTF">2014-02-24T13:12:24Z</dcterms:created>
  <dcterms:modified xsi:type="dcterms:W3CDTF">2014-02-24T16:31:05Z</dcterms:modified>
</cp:coreProperties>
</file>