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61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6E2A17F-E1E7-47AE-9563-59F6D72A08EE}" type="slidenum">
              <a:rPr lang="ru-RU" smtClean="0"/>
              <a:pPr/>
              <a:t>‹#›</a:t>
            </a:fld>
            <a:endParaRPr lang="ru-RU"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6E2A17F-E1E7-47AE-9563-59F6D72A08EE}" type="slidenum">
              <a:rPr lang="ru-RU" smtClean="0"/>
              <a:pPr/>
              <a:t>‹#›</a:t>
            </a:fld>
            <a:endParaRPr lang="ru-RU" dirty="0"/>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7AC2E5-1659-45A3-ACEE-9938F32BBF65}" type="datetimeFigureOut">
              <a:rPr lang="ru-RU" smtClean="0"/>
              <a:pPr/>
              <a:t>03.06.2014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6E2A17F-E1E7-47AE-9563-59F6D72A08EE}"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07AC2E5-1659-45A3-ACEE-9938F32BBF65}" type="datetimeFigureOut">
              <a:rPr lang="ru-RU" smtClean="0"/>
              <a:pPr/>
              <a:t>03.06.2014</a:t>
            </a:fld>
            <a:endParaRPr lang="ru-RU"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6E2A17F-E1E7-47AE-9563-59F6D72A08EE}"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700808"/>
            <a:ext cx="7918648" cy="1777105"/>
          </a:xfrm>
        </p:spPr>
        <p:txBody>
          <a:bodyPr>
            <a:norm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Суцільна колективізація</a:t>
            </a:r>
            <a:r>
              <a:rPr lang="ru-RU" b="1" dirty="0" smtClean="0"/>
              <a:t/>
            </a:r>
            <a:br>
              <a:rPr lang="ru-RU" b="1" dirty="0" smtClean="0"/>
            </a:br>
            <a:endParaRPr lang="ru-RU" dirty="0"/>
          </a:p>
        </p:txBody>
      </p:sp>
      <p:pic>
        <p:nvPicPr>
          <p:cNvPr id="4" name="Muse - feeling good (Nina Simone cover) (минус).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251520" y="6093296"/>
            <a:ext cx="609600" cy="609600"/>
          </a:xfrm>
          <a:prstGeom prst="rect">
            <a:avLst/>
          </a:prstGeom>
        </p:spPr>
      </p:pic>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3495244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2" repeatCount="indefinite" fill="hold" display="0">
                  <p:stCondLst>
                    <p:cond delay="indefinite"/>
                  </p:stCondLst>
                  <p:endCondLst>
                    <p:cond evt="onStopAudio" delay="0">
                      <p:tgtEl>
                        <p:sldTgt/>
                      </p:tgtEl>
                    </p:cond>
                  </p:endCondLst>
                </p:cTn>
                <p:tgtEl>
                  <p:spTgt spid="4"/>
                </p:tgtEl>
              </p:cMediaNode>
            </p:vide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«Суцільна колективізація»</a:t>
            </a:r>
            <a:endParaRPr lang="ru-RU" dirty="0"/>
          </a:p>
        </p:txBody>
      </p:sp>
      <p:sp>
        <p:nvSpPr>
          <p:cNvPr id="3" name="Объект 2"/>
          <p:cNvSpPr>
            <a:spLocks noGrp="1"/>
          </p:cNvSpPr>
          <p:nvPr>
            <p:ph sz="quarter" idx="13"/>
          </p:nvPr>
        </p:nvSpPr>
        <p:spPr>
          <a:xfrm>
            <a:off x="609600" y="1600200"/>
            <a:ext cx="8066856" cy="4781128"/>
          </a:xfrm>
        </p:spPr>
        <p:txBody>
          <a:bodyPr>
            <a:normAutofit lnSpcReduction="10000"/>
          </a:bodyPr>
          <a:lstStyle/>
          <a:p>
            <a:r>
              <a:rPr lang="ru-RU" sz="2000" b="1" dirty="0"/>
              <a:t>Грудневий об’єднаний пленум ЦК і ЦКК ВКП(б) у 1930 р. постановив завдання колективізувати протягом 1931 р. не менше як 80% селянських господарств у степових і не менше 50% – у лісостепових районах України. Поряд з розкуркуленням головним засобом тиску на селянство було обрано податкове обкладання. Були запроваджені пільгові податки для колгоспників і водночас посилився економічний тиск на одноосібні господарства. У 1932 р. податок перевищував суму доходу від одноосібного господарства. </a:t>
            </a:r>
          </a:p>
          <a:p>
            <a:r>
              <a:rPr lang="ru-RU" sz="2000" b="1" dirty="0"/>
              <a:t>До жовтня 1931 р. було колективізовано майже 87% господарств степової частини, 70% – в Лівобережному Лісостепу і 65% – у Правобережному Лісостепу. У постанові «Про темпи колективізації і завдання по зміцненню колгоспів» від 2 серпня 1932 р. ЦК ВКП(б) роз’яснював, що критерієм завершення в основному колективізації є залучення в колгоспи не менше 68-70% селянських господарств з охопленням не менше 75-80% їх посівних площ. </a:t>
            </a:r>
          </a:p>
          <a:p>
            <a:endParaRPr lang="ru-RU" dirty="0"/>
          </a:p>
        </p:txBody>
      </p:sp>
    </p:spTree>
    <p:extLst>
      <p:ext uri="{BB962C8B-B14F-4D97-AF65-F5344CB8AC3E}">
        <p14:creationId xmlns:p14="http://schemas.microsoft.com/office/powerpoint/2010/main" xmlns="" val="50166715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Весна 1930…..</a:t>
            </a:r>
            <a:endParaRPr lang="ru-RU" dirty="0"/>
          </a:p>
        </p:txBody>
      </p:sp>
      <p:sp>
        <p:nvSpPr>
          <p:cNvPr id="3" name="Объект 2"/>
          <p:cNvSpPr>
            <a:spLocks noGrp="1"/>
          </p:cNvSpPr>
          <p:nvPr>
            <p:ph sz="quarter" idx="13"/>
          </p:nvPr>
        </p:nvSpPr>
        <p:spPr>
          <a:xfrm>
            <a:off x="323528" y="1412776"/>
            <a:ext cx="8424936" cy="5256584"/>
          </a:xfrm>
        </p:spPr>
        <p:txBody>
          <a:bodyPr>
            <a:normAutofit/>
          </a:bodyPr>
          <a:lstStyle/>
          <a:p>
            <a:r>
              <a:rPr lang="ru-RU" sz="2000" b="1" dirty="0">
                <a:solidFill>
                  <a:srgbClr val="C00000"/>
                </a:solidFill>
              </a:rPr>
              <a:t>Пануючою формою колективного господарства з весни 1930 р. стали артілі, а в другій п’ятирічці вони утвердилися як єдина форма колгоспу. Відтоді термін «колгосп» став тотожним поняттю «артіль». З 1931 р. переважно частка продуктивних сил з приватного сектора сільського господарства перемістилася в колгоспний.   </a:t>
            </a:r>
          </a:p>
          <a:p>
            <a:r>
              <a:rPr lang="ru-RU" sz="2000" b="1" dirty="0">
                <a:solidFill>
                  <a:srgbClr val="C00000"/>
                </a:solidFill>
              </a:rPr>
              <a:t>Колгоспи в артільній формі за своєю природою були дуалістичні: громадське господарство прив’язувалося до командної економіки, а підсобне – до ринку. Проіснувати за рахунок невеликої присадибної ділянки колгоспник не міг. Праця на колектив повинна була давати йому певну частку виробленої спільними зусиллями продукції. Однак на левову пайку колгоспної продукції претендувала держава. Сталін називав поставки державі «першою заповіддю колгоспника». Розподіл виробленої продукції серед колгоспників мав здійснюватися після виконання державних зобов’язань, якщо щось залишалося. </a:t>
            </a:r>
          </a:p>
          <a:p>
            <a:endParaRPr lang="ru-RU" dirty="0"/>
          </a:p>
        </p:txBody>
      </p:sp>
    </p:spTree>
    <p:extLst>
      <p:ext uri="{BB962C8B-B14F-4D97-AF65-F5344CB8AC3E}">
        <p14:creationId xmlns:p14="http://schemas.microsoft.com/office/powerpoint/2010/main" xmlns="" val="308845034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3">
                                            <p:txEl>
                                              <p:pRg st="1" end="1"/>
                                            </p:txEl>
                                          </p:spTgt>
                                        </p:tgtEl>
                                      </p:cBhvr>
                                    </p:animEffect>
                                    <p:anim calcmode="lin" valueType="num">
                                      <p:cBhvr>
                                        <p:cTn id="14"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3">
                                            <p:txEl>
                                              <p:pRg st="1" end="1"/>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smtClean="0"/>
              <a:t>Підвищення продуктивності праці</a:t>
            </a:r>
            <a:endParaRPr lang="ru-RU" dirty="0"/>
          </a:p>
        </p:txBody>
      </p:sp>
      <p:sp>
        <p:nvSpPr>
          <p:cNvPr id="3" name="Объект 2"/>
          <p:cNvSpPr>
            <a:spLocks noGrp="1"/>
          </p:cNvSpPr>
          <p:nvPr>
            <p:ph sz="quarter" idx="13"/>
          </p:nvPr>
        </p:nvSpPr>
        <p:spPr/>
        <p:txBody>
          <a:bodyPr>
            <a:normAutofit/>
          </a:bodyPr>
          <a:lstStyle/>
          <a:p>
            <a:r>
              <a:rPr lang="ru-RU" sz="2000" dirty="0"/>
              <a:t>Підвищення продуктивності праці в колгоспах потребувало механізації, на що було спрямовано створення машинно-тракторних станцій (МТС). У 1932 р. в Україні діяло 594 МТС з 25 630 тракторами. У зоні їх дії перебувала майже половина колгоспів. МТС обслуговувала 77% колгоспного масиву орних земель. </a:t>
            </a:r>
            <a:endParaRPr lang="ru-RU" sz="2000" dirty="0" smtClean="0"/>
          </a:p>
          <a:p>
            <a:endParaRPr lang="ru-RU" sz="2000" dirty="0"/>
          </a:p>
        </p:txBody>
      </p:sp>
      <p:pic>
        <p:nvPicPr>
          <p:cNvPr id="2050" name="Picture 2" descr="D:\Documents and Settings\Катя\Рабочий стол\выа.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720" y="3098149"/>
            <a:ext cx="5789389" cy="37709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027109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4000" dirty="0" smtClean="0"/>
              <a:t>Масове створення колгоспів</a:t>
            </a:r>
            <a:endParaRPr lang="ru-RU" sz="4000" dirty="0"/>
          </a:p>
        </p:txBody>
      </p:sp>
      <p:sp>
        <p:nvSpPr>
          <p:cNvPr id="3" name="Объект 2"/>
          <p:cNvSpPr>
            <a:spLocks noGrp="1"/>
          </p:cNvSpPr>
          <p:nvPr>
            <p:ph sz="quarter" idx="13"/>
          </p:nvPr>
        </p:nvSpPr>
        <p:spPr>
          <a:xfrm>
            <a:off x="251520" y="1600200"/>
            <a:ext cx="8424936" cy="5141168"/>
          </a:xfrm>
        </p:spPr>
        <p:txBody>
          <a:bodyPr>
            <a:normAutofit/>
          </a:bodyPr>
          <a:lstStyle/>
          <a:p>
            <a:r>
              <a:rPr lang="ru-RU" sz="2000" b="1" dirty="0">
                <a:solidFill>
                  <a:srgbClr val="00B050"/>
                </a:solidFill>
              </a:rPr>
              <a:t>Масове створення колгоспів руйнувало віковий соціально-економічний уклад життя українських селян. Щоб колгоспники не могли продавати хліб на сторону, приватну торгівлю у 1930 р. заборонили. Скасована у 1921 р. продрозкладка відродилася у новій формі. Стягування продрозкладки з колгоспів виявилося напрочуд легкою справою. У1930-1931 рр. поставки колгоспної продукції державою перебували на рекордно високому рівні, але тільки через те, що колгоспникам держава майже нічого не залишала. </a:t>
            </a:r>
            <a:r>
              <a:rPr lang="ru-RU" sz="2000" b="1" dirty="0" smtClean="0">
                <a:solidFill>
                  <a:srgbClr val="00B050"/>
                </a:solidFill>
              </a:rPr>
              <a:t> Проте </a:t>
            </a:r>
            <a:r>
              <a:rPr lang="ru-RU" sz="2000" b="1" dirty="0">
                <a:solidFill>
                  <a:srgbClr val="00B050"/>
                </a:solidFill>
              </a:rPr>
              <a:t>ніхто з колгоспників не хотів працювати безкоштовно. Абсолютна матеріальна незацікавленість у своїй праці спричиняла колосальні втрати продукції. Селяни не могли почувати себе господарями у власному колгоспі, тому що вироблена колективною працею продукція не ставала власністю колективу. З колгоспників формувався стан новітніх кріпаків, пожиттєво прикріплених до соціально-економічних резервацій – сільськогоспо­дарських артілей з воєнізованою структурою виробничої діяль­ності.</a:t>
            </a:r>
          </a:p>
          <a:p>
            <a:endParaRPr lang="ru-RU" dirty="0"/>
          </a:p>
        </p:txBody>
      </p:sp>
    </p:spTree>
    <p:extLst>
      <p:ext uri="{BB962C8B-B14F-4D97-AF65-F5344CB8AC3E}">
        <p14:creationId xmlns:p14="http://schemas.microsoft.com/office/powerpoint/2010/main" xmlns="" val="26597501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smtClean="0"/>
              <a:t>Специфічна форма «Оплата праці колгоспника»</a:t>
            </a:r>
            <a:endParaRPr lang="ru-RU" dirty="0"/>
          </a:p>
        </p:txBody>
      </p:sp>
      <p:sp>
        <p:nvSpPr>
          <p:cNvPr id="3" name="Объект 2"/>
          <p:cNvSpPr>
            <a:spLocks noGrp="1"/>
          </p:cNvSpPr>
          <p:nvPr>
            <p:ph sz="quarter" idx="13"/>
          </p:nvPr>
        </p:nvSpPr>
        <p:spPr>
          <a:xfrm>
            <a:off x="609600" y="1600200"/>
            <a:ext cx="8066856" cy="4925144"/>
          </a:xfrm>
        </p:spPr>
        <p:txBody>
          <a:bodyPr>
            <a:normAutofit/>
          </a:bodyPr>
          <a:lstStyle/>
          <a:p>
            <a:r>
              <a:rPr lang="ru-RU" sz="2400" dirty="0"/>
              <a:t>На початку 1930-х рр. була запроваджена специфічна форма оплата праці колгоспника, яка відбувалась не в грошах, а в трудових одиницях – трудоднях. Спочатку трудоднем вважався вихід на колгоспну роботу будь-кого – пастуха, орача, сторожа, обліковця, косаря. У 1930 р. почали запроваджувати відрядну систему оплати праці, якою навесні 1931 р. було охоплено 84% колгоспів України. Основні види робіт розподіляли за розрядами. На поч. 1933 р. замість 5-ти розрядів тарифікації запро­вадили 7-розрядну. Трудоємкі види робіт оцінювалися у 1,5-2 трудодні, а різниця між розрядами становила 0,25 трудодня. </a:t>
            </a:r>
          </a:p>
          <a:p>
            <a:endParaRPr lang="ru-RU" dirty="0"/>
          </a:p>
        </p:txBody>
      </p:sp>
    </p:spTree>
    <p:extLst>
      <p:ext uri="{BB962C8B-B14F-4D97-AF65-F5344CB8AC3E}">
        <p14:creationId xmlns:p14="http://schemas.microsoft.com/office/powerpoint/2010/main" xmlns="" val="340182405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«Закон про охорону  майна державних підприємств…..»</a:t>
            </a:r>
            <a:endParaRPr lang="ru-RU"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Объект 2"/>
          <p:cNvSpPr>
            <a:spLocks noGrp="1"/>
          </p:cNvSpPr>
          <p:nvPr>
            <p:ph sz="quarter" idx="13"/>
          </p:nvPr>
        </p:nvSpPr>
        <p:spPr>
          <a:xfrm>
            <a:off x="539552" y="1600200"/>
            <a:ext cx="7994848" cy="4997152"/>
          </a:xfrm>
        </p:spPr>
        <p:txBody>
          <a:bodyPr>
            <a:normAutofit/>
          </a:bodyPr>
          <a:lstStyle/>
          <a:p>
            <a:r>
              <a:rPr lang="ru-RU" sz="2000" b="1" dirty="0"/>
              <a:t>Сталін вважав, що йому вдасться змусити селян добросовісно працювати в колективних господарствах під загрозою суворих кар. 7 серпня 1932 р. ЦВК і РНК СРСР прийняли власноручно написаний ним закон «Про охорону майна державних підприємств, колгоспів і кооперації та зміцнення громадської (соціалістичної) власності». Відповідно до цього законодавчого акту, розкрадання колгоспного майна каралося розстрілом, а за пом’яшкуючих обставин – позбавленням волі на строк не менше 10 років. Уявлення про терористичний зміст цього акту дає затверджена політбюро ЦК ВКП(б) і підписана Сталіним 16 вересня 1932 р. «Інструкція щодо застосування постанови ЦВК і РНК СРСР від 7 серпня 1932 року…». На прикладі драконівського акту 7 серпня 1932 р., відомого в народі як «Закон про п’ять колосків», можна уявити рамки «соціалістичної законності» в добу масового терору</a:t>
            </a:r>
            <a:r>
              <a:rPr lang="ru-RU" b="1" dirty="0"/>
              <a:t>.</a:t>
            </a:r>
          </a:p>
          <a:p>
            <a:endParaRPr lang="ru-RU" dirty="0"/>
          </a:p>
        </p:txBody>
      </p:sp>
    </p:spTree>
    <p:extLst>
      <p:ext uri="{BB962C8B-B14F-4D97-AF65-F5344CB8AC3E}">
        <p14:creationId xmlns:p14="http://schemas.microsoft.com/office/powerpoint/2010/main" xmlns="" val="326633171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70588" l="0"/>
                                      </p:by>
                                    </p:animClr>
                                    <p:animClr clrSpc="hsl" dir="cw">
                                      <p:cBhvr>
                                        <p:cTn id="7" dur="500" fill="hold"/>
                                        <p:tgtEl>
                                          <p:spTgt spid="3">
                                            <p:txEl>
                                              <p:pRg st="0" end="0"/>
                                            </p:txEl>
                                          </p:spTgt>
                                        </p:tgtEl>
                                        <p:attrNameLst>
                                          <p:attrName>fillcolor</p:attrName>
                                        </p:attrNameLst>
                                      </p:cBhvr>
                                      <p:by>
                                        <p:hsl h="0" s="-70588" l="0"/>
                                      </p:by>
                                    </p:animClr>
                                    <p:animClr clrSpc="hsl" dir="cw">
                                      <p:cBhvr>
                                        <p:cTn id="8" dur="500" fill="hold"/>
                                        <p:tgtEl>
                                          <p:spTgt spid="3">
                                            <p:txEl>
                                              <p:pRg st="0" end="0"/>
                                            </p:txEl>
                                          </p:spTgt>
                                        </p:tgtEl>
                                        <p:attrNameLst>
                                          <p:attrName>stroke.color</p:attrName>
                                        </p:attrNameLst>
                                      </p:cBhvr>
                                      <p:by>
                                        <p:hsl h="0" s="-70588" l="0"/>
                                      </p:by>
                                    </p:animClr>
                                    <p:set>
                                      <p:cBhvr>
                                        <p:cTn id="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Розкуркулені селяни………..</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1331640" y="1646241"/>
            <a:ext cx="6048672" cy="4332157"/>
          </a:xfrm>
          <a:prstGeom prst="rect">
            <a:avLst/>
          </a:prstGeom>
          <a:ln>
            <a:noFill/>
          </a:ln>
          <a:effectLst>
            <a:softEdge rad="112500"/>
          </a:effectLst>
        </p:spPr>
      </p:pic>
    </p:spTree>
    <p:extLst>
      <p:ext uri="{BB962C8B-B14F-4D97-AF65-F5344CB8AC3E}">
        <p14:creationId xmlns:p14="http://schemas.microsoft.com/office/powerpoint/2010/main" xmlns="" val="411595196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Масова колективізація</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sz="quarter" idx="13"/>
          </p:nvPr>
        </p:nvSpPr>
        <p:spPr>
          <a:xfrm>
            <a:off x="609600" y="1600200"/>
            <a:ext cx="8138864" cy="4997152"/>
          </a:xfrm>
        </p:spPr>
        <p:txBody>
          <a:bodyPr anchor="t"/>
          <a:lstStyle/>
          <a:p>
            <a:pPr marL="0" indent="0">
              <a:buNone/>
            </a:pPr>
            <a:r>
              <a:rPr lang="ru-RU" sz="2000" dirty="0"/>
              <a:t>У руках Сталіна та його підручних комуністична партія разом зі створеними нею державними, профспілковими, комсомольськими та іншими структурами перетворювалася на залізні лещата, які охопили беззахисний багатомільйонний народ. Велетенська країна стала суцільною камерою для проведення щоденних катувань. Ініціативним началом державного терору була комуністична доктрина. Саме вона вимагала побудувати ззовні справедливе і гуманне суспільство, яке насправді суперечило природі людини</a:t>
            </a:r>
            <a:r>
              <a:rPr lang="ru-RU" dirty="0"/>
              <a:t>.  </a:t>
            </a:r>
            <a:endParaRPr lang="ru-RU" dirty="0" smtClean="0"/>
          </a:p>
          <a:p>
            <a:pPr marL="0" indent="0">
              <a:buNone/>
            </a:pPr>
            <a:r>
              <a:rPr lang="ru-RU" sz="2000" dirty="0" smtClean="0"/>
              <a:t>У </a:t>
            </a:r>
            <a:r>
              <a:rPr lang="ru-RU" sz="2000" dirty="0"/>
              <a:t>1932–1933 рр. колгоспи могли забезпечити роботою 6–6,7 млн осіб, що становило третину «їхньої людності», а ма­сова колективізація завершилася створенням 24 тис. колгоспів з населенням близько 20 млн осіб. Під час проведення примусової колективізації з території України було виселено 1,2 млн осіб.</a:t>
            </a:r>
          </a:p>
        </p:txBody>
      </p:sp>
    </p:spTree>
    <p:extLst>
      <p:ext uri="{BB962C8B-B14F-4D97-AF65-F5344CB8AC3E}">
        <p14:creationId xmlns:p14="http://schemas.microsoft.com/office/powerpoint/2010/main" xmlns="" val="383868001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3">
                                            <p:txEl>
                                              <p:pRg st="1" end="1"/>
                                            </p:txEl>
                                          </p:spTgt>
                                        </p:tgtEl>
                                        <p:attrNameLst>
                                          <p:attrName>style.color</p:attrName>
                                        </p:attrNameLst>
                                      </p:cBhvr>
                                      <p:by>
                                        <p:hsl h="7200000" s="0" l="0"/>
                                      </p:by>
                                    </p:animClr>
                                    <p:animClr clrSpc="hsl" dir="cw">
                                      <p:cBhvr>
                                        <p:cTn id="14" dur="500" fill="hold"/>
                                        <p:tgtEl>
                                          <p:spTgt spid="3">
                                            <p:txEl>
                                              <p:pRg st="1" end="1"/>
                                            </p:txEl>
                                          </p:spTgt>
                                        </p:tgtEl>
                                        <p:attrNameLst>
                                          <p:attrName>fillcolor</p:attrName>
                                        </p:attrNameLst>
                                      </p:cBhvr>
                                      <p:by>
                                        <p:hsl h="7200000" s="0" l="0"/>
                                      </p:by>
                                    </p:animClr>
                                    <p:animClr clrSpc="hsl" dir="cw">
                                      <p:cBhvr>
                                        <p:cTn id="15" dur="500" fill="hold"/>
                                        <p:tgtEl>
                                          <p:spTgt spid="3">
                                            <p:txEl>
                                              <p:pRg st="1" end="1"/>
                                            </p:txEl>
                                          </p:spTgt>
                                        </p:tgtEl>
                                        <p:attrNameLst>
                                          <p:attrName>stroke.color</p:attrName>
                                        </p:attrNameLst>
                                      </p:cBhvr>
                                      <p:by>
                                        <p:hsl h="7200000" s="0" l="0"/>
                                      </p:by>
                                    </p:animClr>
                                    <p:set>
                                      <p:cBhvr>
                                        <p:cTn id="16"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sz="4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Тимчасові правила трудового розпорядку в колгоспах</a:t>
            </a:r>
            <a:endParaRPr lang="ru-RU" sz="4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Объект 2"/>
          <p:cNvSpPr>
            <a:spLocks noGrp="1"/>
          </p:cNvSpPr>
          <p:nvPr>
            <p:ph sz="quarter" idx="13"/>
          </p:nvPr>
        </p:nvSpPr>
        <p:spPr>
          <a:xfrm>
            <a:off x="609600" y="1600200"/>
            <a:ext cx="7994848" cy="4853136"/>
          </a:xfrm>
        </p:spPr>
        <p:txBody>
          <a:bodyPr>
            <a:normAutofit/>
          </a:bodyPr>
          <a:lstStyle/>
          <a:p>
            <a:r>
              <a:rPr lang="ru-RU" sz="2800" b="1" i="1" u="sng" dirty="0">
                <a:solidFill>
                  <a:srgbClr val="00B0F0"/>
                </a:solidFill>
              </a:rPr>
              <a:t>9 квітня 1933 р., коли українські селяни масово помирали від голоду, Раднарком УСРР та ЦК </a:t>
            </a:r>
            <a:r>
              <a:rPr lang="ru-RU" sz="2800" b="1" i="1" u="sng" dirty="0" smtClean="0">
                <a:solidFill>
                  <a:srgbClr val="00B0F0"/>
                </a:solidFill>
              </a:rPr>
              <a:t>КПБ(У) </a:t>
            </a:r>
            <a:r>
              <a:rPr lang="ru-RU" sz="2800" b="1" i="1" u="sng" dirty="0">
                <a:solidFill>
                  <a:srgbClr val="00B0F0"/>
                </a:solidFill>
              </a:rPr>
              <a:t>запровадили «Тимчасові правила трудового розпорядку в колгоспах», які офіційно офор­мили кріпосне становище колгоспників. Останні не могли залишити бригаду без дозволу бригадира, а село без довідки сільської ради. Безпаспортний селянин був безправним кріпаком, приписаним до колгоспу і приреченим на зубожіння та голод.</a:t>
            </a:r>
          </a:p>
          <a:p>
            <a:endParaRPr lang="ru-RU" dirty="0"/>
          </a:p>
        </p:txBody>
      </p:sp>
    </p:spTree>
    <p:extLst>
      <p:ext uri="{BB962C8B-B14F-4D97-AF65-F5344CB8AC3E}">
        <p14:creationId xmlns:p14="http://schemas.microsoft.com/office/powerpoint/2010/main" xmlns="" val="92557337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cap="none" dirty="0">
                <a:ln w="13500">
                  <a:solidFill>
                    <a:schemeClr val="accent1">
                      <a:shade val="2500"/>
                      <a:alpha val="6500"/>
                    </a:schemeClr>
                  </a:solidFill>
                  <a:prstDash val="solid"/>
                </a:ln>
                <a:solidFill>
                  <a:srgbClr val="92D050">
                    <a:alpha val="95000"/>
                  </a:srgbClr>
                </a:solidFill>
                <a:effectLst>
                  <a:innerShdw blurRad="50900" dist="38500" dir="13500000">
                    <a:srgbClr val="000000">
                      <a:alpha val="60000"/>
                    </a:srgbClr>
                  </a:innerShdw>
                </a:effectLst>
              </a:rPr>
              <a:t>«</a:t>
            </a:r>
            <a:r>
              <a:rPr lang="ru-RU" sz="5400" b="1" cap="none" dirty="0">
                <a:ln w="13500">
                  <a:solidFill>
                    <a:schemeClr val="accent1">
                      <a:shade val="2500"/>
                      <a:alpha val="6500"/>
                    </a:schemeClr>
                  </a:solidFill>
                  <a:prstDash val="solid"/>
                </a:ln>
                <a:solidFill>
                  <a:srgbClr val="92D050">
                    <a:alpha val="95000"/>
                  </a:srgbClr>
                </a:solidFill>
                <a:effectLst>
                  <a:innerShdw blurRad="50900" dist="38500" dir="13500000">
                    <a:srgbClr val="000000">
                      <a:alpha val="60000"/>
                    </a:srgbClr>
                  </a:innerShdw>
                </a:effectLst>
              </a:rPr>
              <a:t>Розкуркулення»</a:t>
            </a:r>
          </a:p>
        </p:txBody>
      </p:sp>
      <p:sp>
        <p:nvSpPr>
          <p:cNvPr id="3" name="Объект 2"/>
          <p:cNvSpPr>
            <a:spLocks noGrp="1"/>
          </p:cNvSpPr>
          <p:nvPr>
            <p:ph sz="quarter" idx="13"/>
          </p:nvPr>
        </p:nvSpPr>
        <p:spPr/>
        <p:txBody>
          <a:bodyPr/>
          <a:lstStyle/>
          <a:p>
            <a:r>
              <a:rPr lang="ru-RU" sz="2000" dirty="0"/>
              <a:t>Політику </a:t>
            </a:r>
            <a:r>
              <a:rPr lang="ru-RU" sz="2000" dirty="0" smtClean="0"/>
              <a:t>колективізації  </a:t>
            </a:r>
            <a:r>
              <a:rPr lang="ru-RU" sz="2000" dirty="0"/>
              <a:t>супроводжувала боротьба з «куркулями», до яких зараховували не лише заможних селян, а й таких, які б використовували у своїх господарствах найману працю, перебували в петлюрівських та білогвардійських військах, антирадянських партизанських загонах. Нова класова політика щодо селянства була проголошена Сталіном у грудні 1929 р. на Всесоюзній конференції аграрників-марксистів</a:t>
            </a:r>
            <a:r>
              <a:rPr lang="ru-RU" sz="2000" dirty="0" smtClean="0"/>
              <a:t>.</a:t>
            </a:r>
          </a:p>
          <a:p>
            <a:r>
              <a:rPr lang="ru-RU" dirty="0" smtClean="0"/>
              <a:t> </a:t>
            </a:r>
            <a:r>
              <a:rPr lang="ru-RU" b="1" i="1" u="sng" dirty="0" smtClean="0"/>
              <a:t>Вилученння майна у селянина→</a:t>
            </a:r>
            <a:endParaRPr lang="ru-RU" dirty="0"/>
          </a:p>
        </p:txBody>
      </p:sp>
      <p:pic>
        <p:nvPicPr>
          <p:cNvPr id="1026" name="Picture 2" descr="D:\Documents and Settings\Катя\Рабочий стол\image.php.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2276" y="3484078"/>
            <a:ext cx="4853161" cy="337294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16742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1" end="1"/>
                                            </p:txEl>
                                          </p:spTgt>
                                        </p:tgtEl>
                                        <p:attrNameLst>
                                          <p:attrName>r</p:attrName>
                                        </p:attrNameLst>
                                      </p:cBhvr>
                                    </p:animRot>
                                    <p:animRot by="-240000">
                                      <p:cBhvr>
                                        <p:cTn id="20" dur="200" fill="hold">
                                          <p:stCondLst>
                                            <p:cond delay="200"/>
                                          </p:stCondLst>
                                        </p:cTn>
                                        <p:tgtEl>
                                          <p:spTgt spid="3">
                                            <p:txEl>
                                              <p:pRg st="1" end="1"/>
                                            </p:txEl>
                                          </p:spTgt>
                                        </p:tgtEl>
                                        <p:attrNameLst>
                                          <p:attrName>r</p:attrName>
                                        </p:attrNameLst>
                                      </p:cBhvr>
                                    </p:animRot>
                                    <p:animRot by="240000">
                                      <p:cBhvr>
                                        <p:cTn id="21" dur="200" fill="hold">
                                          <p:stCondLst>
                                            <p:cond delay="400"/>
                                          </p:stCondLst>
                                        </p:cTn>
                                        <p:tgtEl>
                                          <p:spTgt spid="3">
                                            <p:txEl>
                                              <p:pRg st="1" end="1"/>
                                            </p:txEl>
                                          </p:spTgt>
                                        </p:tgtEl>
                                        <p:attrNameLst>
                                          <p:attrName>r</p:attrName>
                                        </p:attrNameLst>
                                      </p:cBhvr>
                                    </p:animRot>
                                    <p:animRot by="-240000">
                                      <p:cBhvr>
                                        <p:cTn id="22" dur="200" fill="hold">
                                          <p:stCondLst>
                                            <p:cond delay="600"/>
                                          </p:stCondLst>
                                        </p:cTn>
                                        <p:tgtEl>
                                          <p:spTgt spid="3">
                                            <p:txEl>
                                              <p:pRg st="1" end="1"/>
                                            </p:txEl>
                                          </p:spTgt>
                                        </p:tgtEl>
                                        <p:attrNameLst>
                                          <p:attrName>r</p:attrName>
                                        </p:attrNameLst>
                                      </p:cBhvr>
                                    </p:animRot>
                                    <p:animRot by="120000">
                                      <p:cBhvr>
                                        <p:cTn id="23"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uk-UA" sz="4800" b="1" i="1" dirty="0" smtClean="0"/>
              <a:t>В літку 1929…</a:t>
            </a:r>
            <a:endParaRPr lang="ru-RU" sz="4800" b="1" i="1" dirty="0"/>
          </a:p>
        </p:txBody>
      </p:sp>
      <p:sp>
        <p:nvSpPr>
          <p:cNvPr id="3" name="Объект 2"/>
          <p:cNvSpPr>
            <a:spLocks noGrp="1"/>
          </p:cNvSpPr>
          <p:nvPr>
            <p:ph sz="quarter" idx="13"/>
          </p:nvPr>
        </p:nvSpPr>
        <p:spPr>
          <a:xfrm>
            <a:off x="539552" y="1600200"/>
            <a:ext cx="7994848" cy="4781128"/>
          </a:xfrm>
        </p:spPr>
        <p:txBody>
          <a:bodyPr>
            <a:normAutofit/>
          </a:bodyPr>
          <a:lstStyle/>
          <a:p>
            <a:r>
              <a:rPr lang="ru-RU" sz="2000" b="1" dirty="0">
                <a:solidFill>
                  <a:srgbClr val="7030A0"/>
                </a:solidFill>
              </a:rPr>
              <a:t>Ще влітку 1929 р. місцеві органи влади розпочали «наступ на куркуля», застосовуючи «експертне оподаткування сільськогосподарським податком», штраф, позбавлення майна. 21 травня 1929 р. Раднарком СРСР видав поста­нову «Про ознаки куркульських господарств, на яких повинно прикладати Кодекс законів про працю», а 13 серпня 1929 р. ана­логічну постанову ухвалив Раднарком України. У ній зазначало­ся, що «до куркульських господарств відносяться всі селянські господарства при наявності в господарстві одної з нижчеперелічених ознак»: систематичного використання найманої праці; на­явності млина, олійниці, круподерні, просорушки, вовночухральні, сушарні, цегельні; коли здає в найм сільгоспмашини або займається торгівлею, лихварством, комерційним посередницт­вом, у тому числі служники релігійних культів</a:t>
            </a:r>
            <a:r>
              <a:rPr lang="ru-RU" sz="2000" dirty="0"/>
              <a:t>.</a:t>
            </a:r>
          </a:p>
        </p:txBody>
      </p:sp>
    </p:spTree>
    <p:extLst>
      <p:ext uri="{BB962C8B-B14F-4D97-AF65-F5344CB8AC3E}">
        <p14:creationId xmlns:p14="http://schemas.microsoft.com/office/powerpoint/2010/main" xmlns="" val="318988182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5400" b="1" i="1" u="sng" dirty="0" smtClean="0"/>
              <a:t>Січень 1930</a:t>
            </a:r>
            <a:endParaRPr lang="ru-RU" sz="5400" b="1" i="1" u="sng" dirty="0"/>
          </a:p>
        </p:txBody>
      </p:sp>
      <p:sp>
        <p:nvSpPr>
          <p:cNvPr id="3" name="Объект 2"/>
          <p:cNvSpPr>
            <a:spLocks noGrp="1"/>
          </p:cNvSpPr>
          <p:nvPr>
            <p:ph sz="quarter" idx="13"/>
          </p:nvPr>
        </p:nvSpPr>
        <p:spPr>
          <a:xfrm>
            <a:off x="395536" y="1600200"/>
            <a:ext cx="8496944" cy="5141168"/>
          </a:xfrm>
        </p:spPr>
        <p:txBody>
          <a:bodyPr>
            <a:normAutofit/>
          </a:bodyPr>
          <a:lstStyle/>
          <a:p>
            <a:r>
              <a:rPr lang="ru-RU" sz="2000" dirty="0"/>
              <a:t>У січні 1930 р. спеціальна комісія політбюро ЦК ВКП(б) під керівництвом В. Молотова розробила план кампанії з розкуркулення, який було затверджено у таємній партійній постанові від 30 січня «Про заходи у справі ліквідації куркульських господарств у районах суцільної колективізації». Згідно з цим документом господарства, що підлягали ліквідації, поділялися на три категорії. До першої категорії належали учасники й організатори антирадянських виступів. Вони мали бути «ізольовані» в тюрмах і концтаборах. До другої категорії потрапляли всі, хто чинив «менш активний опір» кампанії розкуркулення. Їх разом із сім’ями виселяли у північні райони країни. До третьої категорії належали всі, хто не опирався розкуркуленню. Їм надавалися зменшені земельні ділянки за межами колгоспних масивів. Заздалегідь було визначено кількість господарств першої категорії (52 тис.) та другої (112 тис.), які чинитимуть опір майбутній кампанії. </a:t>
            </a:r>
          </a:p>
          <a:p>
            <a:endParaRPr lang="ru-RU" sz="2000" dirty="0"/>
          </a:p>
        </p:txBody>
      </p:sp>
    </p:spTree>
    <p:extLst>
      <p:ext uri="{BB962C8B-B14F-4D97-AF65-F5344CB8AC3E}">
        <p14:creationId xmlns:p14="http://schemas.microsoft.com/office/powerpoint/2010/main" xmlns="" val="319282276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smtClean="0"/>
              <a:t>Доставка майна розкуркулених селян на бригадний двір</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1403648" y="1371249"/>
            <a:ext cx="6044729" cy="4362007"/>
          </a:xfrm>
          <a:prstGeom prst="rect">
            <a:avLst/>
          </a:prstGeom>
          <a:ln>
            <a:noFill/>
          </a:ln>
          <a:effectLst>
            <a:softEdge rad="112500"/>
          </a:effectLst>
        </p:spPr>
      </p:pic>
    </p:spTree>
    <p:extLst>
      <p:ext uri="{BB962C8B-B14F-4D97-AF65-F5344CB8AC3E}">
        <p14:creationId xmlns:p14="http://schemas.microsoft.com/office/powerpoint/2010/main" xmlns="" val="25654822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000" dirty="0" smtClean="0"/>
              <a:t>Постанова  №1 </a:t>
            </a:r>
            <a:r>
              <a:rPr lang="ru-RU" sz="2000" dirty="0" smtClean="0"/>
              <a:t>«Про </a:t>
            </a:r>
            <a:r>
              <a:rPr lang="ru-RU" sz="2000" dirty="0"/>
              <a:t>заходи щодо зміцнення соціалістичної перебудови сільських господарств в районах суцільної колективізації і щодо боротьби з куркульством»</a:t>
            </a:r>
          </a:p>
        </p:txBody>
      </p:sp>
      <p:sp>
        <p:nvSpPr>
          <p:cNvPr id="3" name="Объект 2"/>
          <p:cNvSpPr>
            <a:spLocks noGrp="1"/>
          </p:cNvSpPr>
          <p:nvPr>
            <p:ph sz="quarter" idx="13"/>
          </p:nvPr>
        </p:nvSpPr>
        <p:spPr>
          <a:xfrm>
            <a:off x="251520" y="1600200"/>
            <a:ext cx="8282880" cy="5141168"/>
          </a:xfrm>
        </p:spPr>
        <p:txBody>
          <a:bodyPr>
            <a:normAutofit lnSpcReduction="10000"/>
          </a:bodyPr>
          <a:lstStyle/>
          <a:p>
            <a:r>
              <a:rPr lang="ru-RU" sz="2800" b="1" dirty="0">
                <a:solidFill>
                  <a:srgbClr val="FF0000"/>
                </a:solidFill>
              </a:rPr>
              <a:t>1 лютого 1930 р. ЦВК і </a:t>
            </a:r>
            <a:r>
              <a:rPr lang="ru-RU" sz="2800" b="1" dirty="0" smtClean="0">
                <a:solidFill>
                  <a:srgbClr val="FF0000"/>
                </a:solidFill>
              </a:rPr>
              <a:t>РНК  </a:t>
            </a:r>
            <a:r>
              <a:rPr lang="ru-RU" sz="2800" b="1" dirty="0">
                <a:solidFill>
                  <a:srgbClr val="FF0000"/>
                </a:solidFill>
              </a:rPr>
              <a:t>СРСР прийняли постанову «Про заходи щодо зміцнення соціалістичної перебудови сільських господарств в районах суцільної колективізації і щодо боротьби з куркульством». Ця постанова надавала видимість законності терору. Оголошувалося про скасування законів, які дозволяли оренду землі та найману працю в аграрному секторі, а також про конфіскацію у куркулів засобів виробництва. Списки розкуркулюваних з поділом на категорії мали складатися за постановою наймитсько-бідняцьких зборів або сільських сходів. </a:t>
            </a:r>
          </a:p>
          <a:p>
            <a:endParaRPr lang="ru-RU" sz="2800" dirty="0"/>
          </a:p>
        </p:txBody>
      </p:sp>
    </p:spTree>
    <p:extLst>
      <p:ext uri="{BB962C8B-B14F-4D97-AF65-F5344CB8AC3E}">
        <p14:creationId xmlns:p14="http://schemas.microsoft.com/office/powerpoint/2010/main" xmlns="" val="1116256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Постанова пункт №2</a:t>
            </a:r>
            <a:endParaRPr lang="ru-RU" dirty="0"/>
          </a:p>
        </p:txBody>
      </p:sp>
      <p:sp>
        <p:nvSpPr>
          <p:cNvPr id="3" name="Объект 2"/>
          <p:cNvSpPr>
            <a:spLocks noGrp="1"/>
          </p:cNvSpPr>
          <p:nvPr>
            <p:ph sz="quarter" idx="13"/>
          </p:nvPr>
        </p:nvSpPr>
        <p:spPr/>
        <p:txBody>
          <a:bodyPr>
            <a:normAutofit/>
          </a:bodyPr>
          <a:lstStyle/>
          <a:p>
            <a:r>
              <a:rPr lang="ru-RU" sz="3200" dirty="0"/>
              <a:t>Розкуркулення тривало з другої половини січня до початку березня 1930 року. Воно охопило в Україні 309 районів, у яких налічувалося 2 млн 524 тис. сільських дворів (із загальної кількості 5 млн 54 тис. у 581 районі. Станом на 10 березня 1930 р. в Україні було розкуркулено 61 тис. 887 господарств (2,5%). </a:t>
            </a:r>
          </a:p>
        </p:txBody>
      </p:sp>
    </p:spTree>
    <p:extLst>
      <p:ext uri="{BB962C8B-B14F-4D97-AF65-F5344CB8AC3E}">
        <p14:creationId xmlns:p14="http://schemas.microsoft.com/office/powerpoint/2010/main" xmlns="" val="296090034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Постанова пункт №3</a:t>
            </a:r>
            <a:endParaRPr lang="ru-RU" dirty="0"/>
          </a:p>
        </p:txBody>
      </p:sp>
      <p:sp>
        <p:nvSpPr>
          <p:cNvPr id="3" name="Объект 2"/>
          <p:cNvSpPr>
            <a:spLocks noGrp="1"/>
          </p:cNvSpPr>
          <p:nvPr>
            <p:ph sz="quarter" idx="13"/>
          </p:nvPr>
        </p:nvSpPr>
        <p:spPr/>
        <p:txBody>
          <a:bodyPr>
            <a:normAutofit lnSpcReduction="10000"/>
          </a:bodyPr>
          <a:lstStyle/>
          <a:p>
            <a:r>
              <a:rPr lang="ru-RU" sz="2800" b="1" dirty="0" smtClean="0">
                <a:solidFill>
                  <a:srgbClr val="92D050"/>
                </a:solidFill>
              </a:rPr>
              <a:t>Розкуркулення </a:t>
            </a:r>
            <a:r>
              <a:rPr lang="ru-RU" sz="2800" b="1" dirty="0">
                <a:solidFill>
                  <a:srgbClr val="92D050"/>
                </a:solidFill>
              </a:rPr>
              <a:t>здійснювалося терористичними методами. Ізольовані один від одного, селяни-власники не могли протистояти державному апарату і своїм односельцям з числа бідняків та наймитів, яких апаратники нацьковували на них. Коли незаможні відмовлялися виконувати нав’язану їм роль і приєднувалися до протестів проти колективізації – їх зараховували до «підкуркульникі»в, після чого репресовували як «куркулів». </a:t>
            </a:r>
          </a:p>
          <a:p>
            <a:endParaRPr lang="ru-RU" dirty="0"/>
          </a:p>
        </p:txBody>
      </p:sp>
    </p:spTree>
    <p:extLst>
      <p:ext uri="{BB962C8B-B14F-4D97-AF65-F5344CB8AC3E}">
        <p14:creationId xmlns:p14="http://schemas.microsoft.com/office/powerpoint/2010/main" xmlns="" val="52245944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Вилучення зерна у селянина</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611560" y="1649160"/>
            <a:ext cx="6840760" cy="4770043"/>
          </a:xfrm>
          <a:prstGeom prst="rect">
            <a:avLst/>
          </a:prstGeom>
          <a:ln>
            <a:noFill/>
          </a:ln>
          <a:effectLst>
            <a:softEdge rad="112500"/>
          </a:effectLst>
        </p:spPr>
      </p:pic>
    </p:spTree>
    <p:extLst>
      <p:ext uri="{BB962C8B-B14F-4D97-AF65-F5344CB8AC3E}">
        <p14:creationId xmlns:p14="http://schemas.microsoft.com/office/powerpoint/2010/main" xmlns="" val="14322726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63</TotalTime>
  <Words>1194</Words>
  <Application>Microsoft Office PowerPoint</Application>
  <PresentationFormat>Экран (4:3)</PresentationFormat>
  <Paragraphs>36</Paragraphs>
  <Slides>18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Горизонт</vt:lpstr>
      <vt:lpstr>Суцільна колективізація </vt:lpstr>
      <vt:lpstr>«Розкуркулення»</vt:lpstr>
      <vt:lpstr>В літку 1929…</vt:lpstr>
      <vt:lpstr>Січень 1930</vt:lpstr>
      <vt:lpstr>Доставка майна розкуркулених селян на бригадний двір</vt:lpstr>
      <vt:lpstr>Постанова  №1 «Про заходи щодо зміцнення соціалістичної перебудови сільських господарств в районах суцільної колективізації і щодо боротьби з куркульством»</vt:lpstr>
      <vt:lpstr>Постанова пункт №2</vt:lpstr>
      <vt:lpstr>Постанова пункт №3</vt:lpstr>
      <vt:lpstr>Вилучення зерна у селянина</vt:lpstr>
      <vt:lpstr>«Суцільна колективізація»</vt:lpstr>
      <vt:lpstr>Весна 1930…..</vt:lpstr>
      <vt:lpstr>Підвищення продуктивності праці</vt:lpstr>
      <vt:lpstr>Масове створення колгоспів</vt:lpstr>
      <vt:lpstr>Специфічна форма «Оплата праці колгоспника»</vt:lpstr>
      <vt:lpstr>«Закон про охорону  майна державних підприємств…..»</vt:lpstr>
      <vt:lpstr>Розкуркулені селяни………..</vt:lpstr>
      <vt:lpstr>Масова колективізація</vt:lpstr>
      <vt:lpstr>Тимчасові правила трудового розпорядку в колгоспах</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Суцільна колективізація </dc:title>
  <dc:creator>Катя</dc:creator>
  <cp:lastModifiedBy>Full</cp:lastModifiedBy>
  <cp:revision>7</cp:revision>
  <dcterms:created xsi:type="dcterms:W3CDTF">2013-04-21T09:53:26Z</dcterms:created>
  <dcterms:modified xsi:type="dcterms:W3CDTF">2014-06-03T07:58:39Z</dcterms:modified>
</cp:coreProperties>
</file>