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171"/>
    <a:srgbClr val="134E8F"/>
    <a:srgbClr val="01275F"/>
    <a:srgbClr val="0033CC"/>
    <a:srgbClr val="1C3AD2"/>
    <a:srgbClr val="3855E4"/>
    <a:srgbClr val="7D96FF"/>
    <a:srgbClr val="4B6DFF"/>
    <a:srgbClr val="707DF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98" autoAdjust="0"/>
  </p:normalViewPr>
  <p:slideViewPr>
    <p:cSldViewPr snapToObjects="1">
      <p:cViewPr>
        <p:scale>
          <a:sx n="100" d="100"/>
          <a:sy n="100" d="100"/>
        </p:scale>
        <p:origin x="13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650F85C-99B5-4DFA-87A4-A93D398D7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C90E5E4-621A-49B0-B93F-9DA49B6FFD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F3896-B33A-4CEA-9B86-678C60220D74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1"/>
          <p:cNvSpPr>
            <a:spLocks noChangeArrowheads="1"/>
          </p:cNvSpPr>
          <p:nvPr/>
        </p:nvSpPr>
        <p:spPr bwMode="auto">
          <a:xfrm>
            <a:off x="1527175" y="1295400"/>
            <a:ext cx="7620000" cy="5562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56"/>
          <p:cNvSpPr>
            <a:spLocks noChangeArrowheads="1"/>
          </p:cNvSpPr>
          <p:nvPr/>
        </p:nvSpPr>
        <p:spPr bwMode="auto">
          <a:xfrm>
            <a:off x="3175" y="1295400"/>
            <a:ext cx="1524000" cy="5562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57"/>
          <p:cNvSpPr>
            <a:spLocks noChangeArrowheads="1"/>
          </p:cNvSpPr>
          <p:nvPr/>
        </p:nvSpPr>
        <p:spPr bwMode="auto">
          <a:xfrm>
            <a:off x="1527175" y="457200"/>
            <a:ext cx="7616825" cy="838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03388" y="2349500"/>
            <a:ext cx="7008812" cy="1114425"/>
          </a:xfrm>
          <a:noFill/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03388" y="3513138"/>
            <a:ext cx="7008812" cy="10683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25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40588" y="457200"/>
            <a:ext cx="1903412" cy="538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7175" y="457200"/>
            <a:ext cx="5561013" cy="538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175" y="457200"/>
            <a:ext cx="76168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27175" y="1484313"/>
            <a:ext cx="6357938" cy="43576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175" y="457200"/>
            <a:ext cx="76168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527175" y="1484313"/>
            <a:ext cx="6357938" cy="43576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175" y="457200"/>
            <a:ext cx="76168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7175" y="1484313"/>
            <a:ext cx="3101975" cy="4357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1550" y="1484313"/>
            <a:ext cx="3103563" cy="4357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7175" y="1484313"/>
            <a:ext cx="3101975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1550" y="1484313"/>
            <a:ext cx="3103563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02013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69013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7175" y="1484313"/>
            <a:ext cx="63579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1" name="Rectangle 2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42" name="Rectangle 218"/>
          <p:cNvSpPr>
            <a:spLocks noChangeArrowheads="1"/>
          </p:cNvSpPr>
          <p:nvPr/>
        </p:nvSpPr>
        <p:spPr bwMode="auto">
          <a:xfrm>
            <a:off x="3175" y="1295400"/>
            <a:ext cx="1524000" cy="5562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220"/>
          <p:cNvSpPr>
            <a:spLocks noGrp="1" noChangeArrowheads="1"/>
          </p:cNvSpPr>
          <p:nvPr>
            <p:ph type="title"/>
          </p:nvPr>
        </p:nvSpPr>
        <p:spPr bwMode="auto">
          <a:xfrm>
            <a:off x="1527175" y="457200"/>
            <a:ext cx="7616825" cy="838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748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8395" y="1200005"/>
            <a:ext cx="76390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Аварія на </a:t>
            </a:r>
            <a:r>
              <a:rPr lang="uk-UA" sz="5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Першій </a:t>
            </a:r>
            <a:r>
              <a:rPr lang="uk-UA" sz="5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Фукусімській</a:t>
            </a:r>
            <a:r>
              <a:rPr lang="uk-UA" sz="5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АЕС</a:t>
            </a:r>
            <a:endParaRPr lang="uk-UA" sz="5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435" y="2967038"/>
            <a:ext cx="4641878" cy="3481409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0946" y="5072085"/>
            <a:ext cx="2975002" cy="1249388"/>
          </a:xfrm>
        </p:spPr>
        <p:txBody>
          <a:bodyPr/>
          <a:lstStyle/>
          <a:p>
            <a:pPr algn="ctr" eaLnBrk="1" hangingPunct="1"/>
            <a:r>
              <a:rPr lang="uk-UA" sz="2400" dirty="0" smtClean="0">
                <a:latin typeface="Century Gothic" pitchFamily="34" charset="0"/>
              </a:rPr>
              <a:t>Підготувала</a:t>
            </a:r>
          </a:p>
          <a:p>
            <a:pPr algn="ctr" eaLnBrk="1" hangingPunct="1"/>
            <a:r>
              <a:rPr lang="uk-UA" sz="2400" dirty="0" smtClean="0">
                <a:latin typeface="Century Gothic" pitchFamily="34" charset="0"/>
              </a:rPr>
              <a:t>учениця 9-В класу</a:t>
            </a:r>
          </a:p>
          <a:p>
            <a:pPr algn="ctr" eaLnBrk="1" hangingPunct="1"/>
            <a:r>
              <a:rPr lang="uk-UA" sz="2400" dirty="0" err="1" smtClean="0">
                <a:latin typeface="Century Gothic" pitchFamily="34" charset="0"/>
              </a:rPr>
              <a:t>Кошина</a:t>
            </a:r>
            <a:r>
              <a:rPr lang="uk-UA" sz="2400" dirty="0" smtClean="0">
                <a:latin typeface="Century Gothic" pitchFamily="34" charset="0"/>
              </a:rPr>
              <a:t> Анна</a:t>
            </a:r>
            <a:endParaRPr lang="en-US" sz="24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7176" y="1384272"/>
            <a:ext cx="7616824" cy="12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За заявою офіційних осіб Японії, внаслідок вибуху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один працівник 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станції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отримав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важкі поранення і помер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четверо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доставлені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 лікарню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 Також постраждали два працівники підрядних організацій. Відомо про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одного працівника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станції, який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отримав дозу опромінення 106 </a:t>
            </a:r>
            <a:r>
              <a:rPr kumimoji="0" lang="uk-UA" sz="2000" i="0" strike="noStrike" kern="0" cap="none" spc="0" normalizeH="0" baseline="0" noProof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млЗв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що перевищує нормальну дозу. Продовжує залишатися невідомим місцезнаходження ще двох</a:t>
            </a:r>
            <a:endParaRPr kumimoji="0" lang="uk-UA" sz="2000" b="0" i="0" strike="noStrike" kern="0" cap="none" spc="0" normalizeH="0" baseline="0" dirty="0" smtClean="0">
              <a:ln>
                <a:noFill/>
              </a:ln>
              <a:solidFill>
                <a:srgbClr val="0127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7175" y="457200"/>
            <a:ext cx="763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Наслідки. Постраждалі</a:t>
            </a:r>
            <a:endParaRPr lang="uk-UA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4E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104" y="3684591"/>
            <a:ext cx="4138617" cy="276770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32520" y="6423066"/>
            <a:ext cx="244637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Ліквідатор аварії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0499" y="3555576"/>
            <a:ext cx="31036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робітників станції. Під час вибуху на третьому реакторі 14 березня 11 людей отримали поранення, зокрема важкі.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7175" y="1384272"/>
            <a:ext cx="7616825" cy="12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Японська влада 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після аварії на 1-му реакторі АЕС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оголосила 4 рівень аварії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а згодом —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5 рівень 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за Міжнародною шкалою ядерних подій. Проте французькі експерти вважають, що аварія досягла      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 рівня.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7175" y="457200"/>
            <a:ext cx="763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Наслідки. Оцінки аварії</a:t>
            </a:r>
            <a:endParaRPr lang="uk-UA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4E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7999" y="3236949"/>
            <a:ext cx="3733800" cy="285750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60975" y="3063870"/>
            <a:ext cx="39052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15 березня, посилаючись на дані про вибухи і проблеми у басейні для зберігання стрижнів відпрацьованого ядерного палива,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  <a:cs typeface="Arial"/>
              </a:rPr>
              <a:t>вашингтонський аналітичний центр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 підвищив рівень загрози                    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  <a:cs typeface="Arial"/>
              </a:rPr>
              <a:t>з 4-го до 6-го.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04908" y="6137316"/>
            <a:ext cx="409893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uk-UA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Вигляд наслідків аварії та вибуху на Першій </a:t>
            </a:r>
            <a:r>
              <a:rPr kumimoji="0" lang="uk-UA" sz="1600" i="1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Фукусімській</a:t>
            </a:r>
            <a:r>
              <a:rPr kumimoji="0" lang="uk-UA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АЕС</a:t>
            </a:r>
          </a:p>
          <a:p>
            <a:pPr marL="342900" indent="-342900" algn="ctr">
              <a:spcBef>
                <a:spcPct val="20000"/>
              </a:spcBef>
            </a:pPr>
            <a:endParaRPr kumimoji="0" lang="uk-UA" sz="1600" i="1" strike="noStrike" kern="0" cap="none" spc="0" normalizeH="0" baseline="0" dirty="0" smtClean="0">
              <a:ln>
                <a:noFill/>
              </a:ln>
              <a:solidFill>
                <a:srgbClr val="0127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7175" y="1384272"/>
            <a:ext cx="7616825" cy="12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За оцінками німецького фізика та медика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uk-UA" sz="2000" i="0" strike="noStrike" kern="0" cap="none" spc="0" normalizeH="0" baseline="0" noProof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Себастіана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uk-UA" sz="2000" i="0" strike="noStrike" kern="0" cap="none" spc="0" normalizeH="0" baseline="0" noProof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Пфлуґбайля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аварію на Першій </a:t>
            </a:r>
            <a:r>
              <a:rPr kumimoji="0" lang="uk-UA" sz="2000" i="0" strike="noStrike" kern="0" cap="none" spc="0" normalizeH="0" baseline="0" noProof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Фукусімській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АЕС 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та на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Чорнобильський АЕС 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можна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порівняти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адже це події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одного класу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руйнується оболонка реактора, радіоактивні ізотопи потрапляють в довкілля. За його словами, радіоактивні речовини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не потраплять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на відміну від Чорнобиля,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на десятикілометрову висоту 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і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радіоактивні речовини не будуть розподілятися по всій території північної півкулі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а близько 500 км, але забруднення буде щільнішим, що буде катастрофічно для густонаселеної Японії.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7175" y="457200"/>
            <a:ext cx="763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Наслідки. Оцінки аварії</a:t>
            </a:r>
            <a:endParaRPr lang="uk-UA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4E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7175" y="457200"/>
            <a:ext cx="763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Наслідки. Оцінки аварії</a:t>
            </a:r>
            <a:endParaRPr lang="uk-UA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4E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551" y="1420784"/>
            <a:ext cx="6572340" cy="4641715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01941" y="6137316"/>
            <a:ext cx="409893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uk-UA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Радіаційний</a:t>
            </a:r>
            <a:r>
              <a:rPr kumimoji="0" lang="uk-UA" sz="1600" i="1" strike="noStrike" kern="0" cap="none" spc="0" normalizeH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моніторинг показань з сайту </a:t>
            </a:r>
            <a:r>
              <a:rPr kumimoji="0" lang="uk-UA" sz="1600" i="1" strike="noStrike" kern="0" cap="none" spc="0" normalizeH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Фукусімської</a:t>
            </a:r>
            <a:r>
              <a:rPr kumimoji="0" lang="uk-UA" sz="1600" i="1" strike="noStrike" kern="0" cap="none" spc="0" normalizeH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АЕС</a:t>
            </a:r>
          </a:p>
          <a:p>
            <a:pPr marL="342900" indent="-342900" algn="ctr">
              <a:spcBef>
                <a:spcPct val="20000"/>
              </a:spcBef>
            </a:pPr>
            <a:endParaRPr kumimoji="0" lang="uk-UA" sz="1600" i="1" strike="noStrike" kern="0" cap="none" spc="0" normalizeH="0" baseline="0" dirty="0" smtClean="0">
              <a:ln>
                <a:noFill/>
              </a:ln>
              <a:solidFill>
                <a:srgbClr val="0127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</a:pPr>
            <a:endParaRPr kumimoji="0" lang="uk-UA" sz="1600" i="1" strike="noStrike" kern="0" cap="none" spc="0" normalizeH="0" baseline="0" dirty="0" smtClean="0">
              <a:ln>
                <a:noFill/>
              </a:ln>
              <a:solidFill>
                <a:srgbClr val="0127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7175" y="457200"/>
            <a:ext cx="763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Радіоактивні речовини </a:t>
            </a:r>
            <a:endParaRPr lang="uk-UA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4E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7174" y="1631917"/>
            <a:ext cx="3336929" cy="12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 Україні у повітрі зафіксували низькі концентрації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Йоду-131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а також </a:t>
            </a:r>
            <a:r>
              <a:rPr lang="uk-UA" sz="2000" kern="0" dirty="0" smtClean="0">
                <a:solidFill>
                  <a:srgbClr val="01275F"/>
                </a:solidFill>
                <a:latin typeface="Century Gothic" pitchFamily="34" charset="0"/>
                <a:cs typeface="+mn-cs"/>
              </a:rPr>
              <a:t>Ц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езію-137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і 134</a:t>
            </a:r>
            <a:r>
              <a:rPr kumimoji="0" lang="uk-UA" sz="2000" b="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що мають походження </a:t>
            </a:r>
            <a:r>
              <a:rPr kumimoji="0" lang="uk-UA" sz="2000" i="0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з викидів аварійної АЕС Фукусіма.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endParaRPr kumimoji="0" lang="uk-UA" sz="2000" b="0" i="0" strike="noStrike" kern="0" cap="none" spc="0" normalizeH="0" baseline="0" noProof="0" dirty="0" smtClean="0">
              <a:ln>
                <a:noFill/>
              </a:ln>
              <a:solidFill>
                <a:srgbClr val="0127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104" y="1384272"/>
            <a:ext cx="4150788" cy="3113091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27175" y="4812691"/>
            <a:ext cx="7639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25 березня було зареєстровано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Йод-131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 та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Цезій-137 та 134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.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Цезій-137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 міг залишитись ще від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Чорнобильської аварії.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 А ось інші речовини точно мають походження з японської АЕС, бо, наприклад,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Йод-131 має період напіврозпаду 8 діб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. Це говорить про те, що ці радіонукліди </a:t>
            </a:r>
            <a:r>
              <a:rPr lang="uk-UA" sz="2000" kern="0" dirty="0" smtClean="0">
                <a:solidFill>
                  <a:srgbClr val="01275F"/>
                </a:solidFill>
                <a:latin typeface="Century Gothic" pitchFamily="34" charset="0"/>
              </a:rPr>
              <a:t>свіжі.</a:t>
            </a:r>
            <a:endParaRPr lang="uk-UA" sz="2000" kern="0" dirty="0">
              <a:solidFill>
                <a:srgbClr val="01275F"/>
              </a:solidFill>
              <a:latin typeface="Century Gothic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64103" y="4526941"/>
            <a:ext cx="409893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uk-UA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Цезій у </a:t>
            </a:r>
            <a:r>
              <a:rPr kumimoji="0" lang="uk-UA" sz="1600" i="1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вакуумованій</a:t>
            </a:r>
            <a:r>
              <a:rPr kumimoji="0" lang="uk-UA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ампулі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3795" name="Picture 3" descr="D:\Аня ;)\Школа\agora_history_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23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3005" y="179343"/>
            <a:ext cx="80682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spc="50" dirty="0" err="1" smtClean="0">
                <a:ln w="11430"/>
                <a:solidFill>
                  <a:srgbClr val="2141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Дякую</a:t>
            </a:r>
            <a:r>
              <a:rPr lang="ru-RU" sz="6600" spc="50" dirty="0" smtClean="0">
                <a:ln w="11430"/>
                <a:solidFill>
                  <a:srgbClr val="2141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 за </a:t>
            </a:r>
            <a:r>
              <a:rPr lang="ru-RU" sz="6600" spc="50" dirty="0" err="1" smtClean="0">
                <a:ln w="11430"/>
                <a:solidFill>
                  <a:srgbClr val="2141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увагу</a:t>
            </a:r>
            <a:r>
              <a:rPr lang="ru-RU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!</a:t>
            </a:r>
            <a:endParaRPr lang="ru-RU" sz="6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7175" y="1295400"/>
            <a:ext cx="7539127" cy="12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2000" i="0" u="sng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Аварія на АЕС у префектурі Фукусіма (2011)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— радіаційна аварія, яка за заявою японських авторитетних осіб має 7-й рівень за шкалою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INES,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з локальними наслідками. Виникла внаслідок найсильнішого за час спостереження землетрусу в Японії.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127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116" y="3194435"/>
            <a:ext cx="3382962" cy="2826988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546" y="2954331"/>
            <a:ext cx="2499127" cy="3332169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26184" y="6286500"/>
            <a:ext cx="314011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Пожежі в Токіо, що виникли</a:t>
            </a:r>
            <a:r>
              <a:rPr lang="ru-RU" sz="1600" i="1" kern="0" dirty="0">
                <a:solidFill>
                  <a:srgbClr val="01275F"/>
                </a:solidFill>
                <a:latin typeface="Century Gothic" pitchFamily="34" charset="0"/>
                <a:cs typeface="+mn-cs"/>
              </a:rPr>
              <a:t> </a:t>
            </a:r>
            <a:r>
              <a:rPr kumimoji="0" lang="uk-UA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внаслідок землетрусу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23987" y="5984910"/>
            <a:ext cx="401642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Мапа сейсмічної активності північно-східного узбережжя Японії за 11-13 березня 2011 року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7175" y="1295400"/>
            <a:ext cx="7639092" cy="12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2000" i="0" u="sng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11 березня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Три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працюючі енергоблоки були зупинені дією аварійного захисту, проте було перервано електропостачання (у тому числі від резервних дизельних електростанцій), необхідне для відводу залишкового енерговиділення реактора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127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7175" y="457200"/>
            <a:ext cx="763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Хроніка</a:t>
            </a:r>
            <a:r>
              <a:rPr lang="uk-UA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подій</a:t>
            </a:r>
            <a:endParaRPr lang="uk-UA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4E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3555" name="Picture 3" descr="D:\Аня ;)\Школа\04_42-2777563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50" y="3327367"/>
            <a:ext cx="5349923" cy="2959133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695688" y="6286500"/>
            <a:ext cx="314011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1600" i="1" strike="noStrike" kern="0" cap="none" spc="0" normalizeH="0" baseline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Фукусімська АЕС-1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7175" y="1295400"/>
            <a:ext cx="7616825" cy="12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2000" i="0" u="sng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12 березня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ru-RU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О 00:00 за </a:t>
            </a:r>
            <a:r>
              <a:rPr lang="uk-UA" sz="2000" b="0" kern="0" dirty="0" smtClean="0">
                <a:solidFill>
                  <a:srgbClr val="01275F"/>
                </a:solidFill>
                <a:latin typeface="Century Gothic" pitchFamily="34" charset="0"/>
              </a:rPr>
              <a:t>київським</a:t>
            </a:r>
            <a:r>
              <a:rPr kumimoji="0" lang="ru-RU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часом 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оголошено 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евакуацію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населення з 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10-кілометрової зони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навколо АЕС.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 8:36 за київським часом стався 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вибух на першому енергоблоці АЕС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у результаті зруйнувалася частина бетонних конструкцій. </a:t>
            </a:r>
            <a:r>
              <a:rPr kumimoji="0" lang="uk-UA" sz="2000" i="0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Причина вибуху 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— 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утворення водню в результаті падіння рівня води в реакторі і перегріву активної зони.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7175" y="457200"/>
            <a:ext cx="763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Хроніка</a:t>
            </a:r>
            <a:r>
              <a:rPr lang="uk-UA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подій</a:t>
            </a:r>
            <a:endParaRPr lang="uk-UA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4E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16" y="3921165"/>
            <a:ext cx="3238500" cy="2428875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27175" y="3921165"/>
            <a:ext cx="42132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Рівень радіації на кордоні станції відразу після вибуху досяг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1015 </a:t>
            </a:r>
            <a:r>
              <a:rPr lang="uk-UA" sz="2000" kern="0" dirty="0" err="1">
                <a:solidFill>
                  <a:srgbClr val="01275F"/>
                </a:solidFill>
                <a:latin typeface="Century Gothic" pitchFamily="34" charset="0"/>
              </a:rPr>
              <a:t>мкЗв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/</a:t>
            </a:r>
            <a:r>
              <a:rPr lang="uk-UA" sz="2000" kern="0" dirty="0" err="1">
                <a:solidFill>
                  <a:srgbClr val="01275F"/>
                </a:solidFill>
                <a:latin typeface="Century Gothic" pitchFamily="34" charset="0"/>
              </a:rPr>
              <a:t>год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, </a:t>
            </a:r>
            <a:r>
              <a:rPr lang="uk-UA" sz="2000" b="0" kern="0" dirty="0" smtClean="0">
                <a:solidFill>
                  <a:srgbClr val="01275F"/>
                </a:solidFill>
                <a:latin typeface="Century Gothic" pitchFamily="34" charset="0"/>
              </a:rPr>
              <a:t>через 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4 </a:t>
            </a:r>
            <a:r>
              <a:rPr lang="uk-UA" sz="2000" b="0" kern="0" dirty="0" err="1" smtClean="0">
                <a:solidFill>
                  <a:srgbClr val="01275F"/>
                </a:solidFill>
                <a:latin typeface="Century Gothic" pitchFamily="34" charset="0"/>
              </a:rPr>
              <a:t>хв</a:t>
            </a:r>
            <a:r>
              <a:rPr lang="uk-UA" sz="2000" b="0" kern="0" dirty="0" smtClean="0">
                <a:solidFill>
                  <a:srgbClr val="01275F"/>
                </a:solidFill>
                <a:latin typeface="Century Gothic" pitchFamily="34" charset="0"/>
              </a:rPr>
              <a:t> 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—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860 </a:t>
            </a:r>
            <a:r>
              <a:rPr lang="uk-UA" sz="2000" kern="0" dirty="0" err="1" smtClean="0">
                <a:solidFill>
                  <a:srgbClr val="01275F"/>
                </a:solidFill>
                <a:latin typeface="Century Gothic" pitchFamily="34" charset="0"/>
              </a:rPr>
              <a:t>мкЗв</a:t>
            </a:r>
            <a:r>
              <a:rPr lang="uk-UA" sz="2000" kern="0" dirty="0" smtClean="0">
                <a:solidFill>
                  <a:srgbClr val="01275F"/>
                </a:solidFill>
                <a:latin typeface="Century Gothic" pitchFamily="34" charset="0"/>
              </a:rPr>
              <a:t>/</a:t>
            </a:r>
            <a:r>
              <a:rPr lang="uk-UA" sz="2000" kern="0" dirty="0" err="1" smtClean="0">
                <a:solidFill>
                  <a:srgbClr val="01275F"/>
                </a:solidFill>
                <a:latin typeface="Century Gothic" pitchFamily="34" charset="0"/>
              </a:rPr>
              <a:t>год</a:t>
            </a:r>
            <a:r>
              <a:rPr lang="uk-UA" sz="2000" b="0" kern="0" dirty="0" smtClean="0">
                <a:solidFill>
                  <a:srgbClr val="01275F"/>
                </a:solidFill>
                <a:latin typeface="Century Gothic" pitchFamily="34" charset="0"/>
              </a:rPr>
              <a:t>, 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через 3 </a:t>
            </a:r>
            <a:r>
              <a:rPr lang="uk-UA" sz="2000" b="0" kern="0" dirty="0" err="1" smtClean="0">
                <a:solidFill>
                  <a:srgbClr val="01275F"/>
                </a:solidFill>
                <a:latin typeface="Century Gothic" pitchFamily="34" charset="0"/>
              </a:rPr>
              <a:t>год</a:t>
            </a:r>
            <a:r>
              <a:rPr lang="uk-UA" sz="2000" b="0" kern="0" dirty="0" smtClean="0">
                <a:solidFill>
                  <a:srgbClr val="01275F"/>
                </a:solidFill>
                <a:latin typeface="Century Gothic" pitchFamily="34" charset="0"/>
              </a:rPr>
              <a:t> 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22 </a:t>
            </a:r>
            <a:r>
              <a:rPr lang="uk-UA" sz="2000" b="0" kern="0" dirty="0" err="1" smtClean="0">
                <a:solidFill>
                  <a:srgbClr val="01275F"/>
                </a:solidFill>
                <a:latin typeface="Century Gothic" pitchFamily="34" charset="0"/>
              </a:rPr>
              <a:t>хв</a:t>
            </a:r>
            <a:r>
              <a:rPr lang="uk-UA" sz="2000" b="0" kern="0" dirty="0" smtClean="0">
                <a:solidFill>
                  <a:srgbClr val="01275F"/>
                </a:solidFill>
                <a:latin typeface="Century Gothic" pitchFamily="34" charset="0"/>
              </a:rPr>
              <a:t> 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—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70,5 </a:t>
            </a:r>
            <a:r>
              <a:rPr lang="uk-UA" sz="2000" kern="0" dirty="0" err="1">
                <a:solidFill>
                  <a:srgbClr val="01275F"/>
                </a:solidFill>
                <a:latin typeface="Century Gothic" pitchFamily="34" charset="0"/>
              </a:rPr>
              <a:t>мкЗв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/год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926184" y="6286500"/>
            <a:ext cx="314011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1600" i="1" strike="noStrike" kern="0" cap="none" spc="0" normalizeH="0" baseline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Вибух у першому енергоблоці АЕС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24625" y="1384272"/>
            <a:ext cx="2819375" cy="12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2000" i="0" u="sng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13 березня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ru-RU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Уряд Японії поінформувало про складну ситуацію на блоці № 3 — 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вийшла з ладу система його аварійного охолодження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endParaRPr kumimoji="0" lang="uk-UA" sz="2000" b="0" i="0" strike="noStrike" kern="0" cap="none" spc="0" normalizeH="0" baseline="0" dirty="0" smtClean="0">
              <a:ln>
                <a:noFill/>
              </a:ln>
              <a:solidFill>
                <a:srgbClr val="0127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7175" y="457200"/>
            <a:ext cx="763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Хроніка</a:t>
            </a:r>
            <a:r>
              <a:rPr lang="uk-UA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подій</a:t>
            </a:r>
            <a:endParaRPr lang="uk-UA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4E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70039" y="3461265"/>
            <a:ext cx="445458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Вибух у третьому енергоблоці АЕС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7175" y="4605083"/>
            <a:ext cx="76089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SzPct val="130000"/>
            </a:pPr>
            <a:r>
              <a:rPr lang="uk-UA" sz="2000" u="sng" kern="0" dirty="0">
                <a:solidFill>
                  <a:srgbClr val="01275F"/>
                </a:solidFill>
                <a:latin typeface="Century Gothic" pitchFamily="34" charset="0"/>
              </a:rPr>
              <a:t>14 березня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О 5:04 за київським часом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два вибухи 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сталися один за одним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</a:rPr>
              <a:t>на 3-му енергоблоці станції </a:t>
            </a:r>
            <a:r>
              <a:rPr lang="uk-UA" sz="2000" b="0" kern="0" dirty="0">
                <a:solidFill>
                  <a:srgbClr val="01275F"/>
                </a:solidFill>
                <a:latin typeface="Century Gothic" pitchFamily="34" charset="0"/>
              </a:rPr>
              <a:t>в результаті скупчення водню під дахом реактора. Від вибуху звалилося зовнішнє огородження 3-го енергоблоку і було пошкоджено стелю.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961" y="1493811"/>
            <a:ext cx="4673664" cy="1820269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7175" y="1384272"/>
            <a:ext cx="7616825" cy="12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2000" i="0" u="sng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15 березня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Приблизно о 6:20 за місцевим часом стався 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вибух на другому блоці АЕС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 У момент вибуху рівень радіації виріс до 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8217 </a:t>
            </a:r>
            <a:r>
              <a:rPr kumimoji="0" lang="uk-UA" sz="2000" i="0" u="none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мкЗв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/</a:t>
            </a:r>
            <a:r>
              <a:rPr kumimoji="0" lang="uk-UA" sz="2000" i="0" u="none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год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але пізніше знизився на третину.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7175" y="457200"/>
            <a:ext cx="763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Хроніка</a:t>
            </a:r>
            <a:r>
              <a:rPr lang="uk-UA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подій</a:t>
            </a:r>
            <a:endParaRPr lang="uk-UA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4E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899" y="3039170"/>
            <a:ext cx="4045687" cy="3712513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527175" y="3027357"/>
            <a:ext cx="34537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Одночасно близько 5 години ранку сталася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  <a:cs typeface="Arial"/>
              </a:rPr>
              <a:t>пожежа на 4-му енергоблоці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. Пожежу вдалося загасити, але через вибухи і пожежу стався викид радіації.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7175" y="1384272"/>
            <a:ext cx="7616825" cy="12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2000" i="0" u="sng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16 березня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Високий рівень радіації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на станції 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не дозволяє використовувати військові вертольоти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які могли б скидати воду на зруйновані 12—15 березня енергоблоки. Мета подібних операцій — 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тимчасове охолодження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тепловиділяючих елементів.</a:t>
            </a:r>
          </a:p>
          <a:p>
            <a:pPr marL="342900" lvl="0" indent="-342900" algn="ctr">
              <a:spcBef>
                <a:spcPct val="20000"/>
              </a:spcBef>
              <a:buSzPct val="130000"/>
            </a:pPr>
            <a:r>
              <a:rPr lang="uk-UA" sz="2000" u="sng" kern="0" dirty="0" smtClean="0">
                <a:solidFill>
                  <a:srgbClr val="01275F"/>
                </a:solidFill>
                <a:latin typeface="Century Gothic" pitchFamily="34" charset="0"/>
                <a:cs typeface="+mn-cs"/>
              </a:rPr>
              <a:t>17 березня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b="0" i="0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 09:48 за місцевим часом, зважаючи на </a:t>
            </a:r>
            <a:r>
              <a:rPr kumimoji="0" lang="uk-UA" sz="2000" i="0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загрозу пошкодження відпрацьованого палива </a:t>
            </a:r>
            <a:r>
              <a:rPr kumimoji="0" lang="uk-UA" sz="2000" b="0" i="0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у басейнах витримки поруч з реакторами, почалася операція по </a:t>
            </a:r>
            <a:r>
              <a:rPr kumimoji="0" lang="uk-UA" sz="2000" i="0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скиданню на перегріті третій і четвертий реактори води</a:t>
            </a:r>
            <a:r>
              <a:rPr kumimoji="0" lang="uk-UA" sz="2000" b="0" i="0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 Всього за допомогою вертольотів було скинуто біля </a:t>
            </a:r>
            <a:r>
              <a:rPr kumimoji="0" lang="uk-UA" sz="2000" i="0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30 тонн води</a:t>
            </a:r>
            <a:r>
              <a:rPr kumimoji="0" lang="uk-UA" sz="2000" b="0" i="0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7175" y="457200"/>
            <a:ext cx="763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Хроніка</a:t>
            </a:r>
            <a:r>
              <a:rPr lang="uk-UA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подій</a:t>
            </a:r>
            <a:endParaRPr lang="uk-UA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4E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7175" y="1384272"/>
            <a:ext cx="7616825" cy="12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2000" i="0" u="sng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18 березня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Приблизно о 3:00 за місцевим часом Токійське пожежне управління направило 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тридцять пожежних машин з 139 пожежними і навчену команду рятівників.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Випромінювання становить 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150 </a:t>
            </a:r>
            <a:r>
              <a:rPr kumimoji="0" lang="uk-UA" sz="2000" i="0" u="none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мкЗв</a:t>
            </a: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/ год.</a:t>
            </a:r>
          </a:p>
          <a:p>
            <a:pPr marL="342900" lvl="0" indent="-342900" algn="ctr">
              <a:spcBef>
                <a:spcPct val="20000"/>
              </a:spcBef>
              <a:buSzPct val="130000"/>
            </a:pPr>
            <a:r>
              <a:rPr kumimoji="0" lang="uk-UA" sz="2000" i="0" u="none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endParaRPr kumimoji="0" lang="uk-UA" sz="2000" b="0" i="0" strike="noStrike" kern="0" cap="none" spc="0" normalizeH="0" baseline="0" dirty="0" smtClean="0">
              <a:ln>
                <a:noFill/>
              </a:ln>
              <a:solidFill>
                <a:srgbClr val="0127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7175" y="457200"/>
            <a:ext cx="763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4E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Хроніка подій</a:t>
            </a:r>
            <a:endParaRPr lang="uk-UA" sz="4800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4E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47" y="3319461"/>
            <a:ext cx="4381560" cy="2579644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76929" y="3282766"/>
            <a:ext cx="343222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SzPct val="130000"/>
            </a:pPr>
            <a:r>
              <a:rPr lang="uk-UA" sz="2000" u="sng" kern="0" dirty="0">
                <a:solidFill>
                  <a:srgbClr val="01275F"/>
                </a:solidFill>
                <a:latin typeface="Century Gothic" pitchFamily="34" charset="0"/>
                <a:cs typeface="Arial"/>
              </a:rPr>
              <a:t>19 березня</a:t>
            </a:r>
          </a:p>
          <a:p>
            <a:pPr marL="342900" lvl="0" indent="-342900" algn="ctr"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Було проведено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  <a:cs typeface="Arial"/>
              </a:rPr>
              <a:t>11-годинну операцію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з просвердлювання 7-сантиметрових отворів в дахах 5-го і 6-го енергоблоків. </a:t>
            </a:r>
            <a:r>
              <a:rPr lang="uk-UA" sz="2000" kern="0" dirty="0">
                <a:solidFill>
                  <a:srgbClr val="01275F"/>
                </a:solidFill>
                <a:latin typeface="Century Gothic" pitchFamily="34" charset="0"/>
                <a:cs typeface="Arial"/>
              </a:rPr>
              <a:t>Її мета: запобігти скупчення водню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.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14447" y="5899105"/>
            <a:ext cx="445458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Водометна гармата національного поліцейського управління Японії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08194" y="4487877"/>
            <a:ext cx="445458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1600" i="1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Посування</a:t>
            </a:r>
            <a:r>
              <a:rPr kumimoji="0" lang="ru-RU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на </a:t>
            </a:r>
            <a:r>
              <a:rPr kumimoji="0" lang="ru-RU" sz="1600" i="1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схід</a:t>
            </a:r>
            <a:r>
              <a:rPr kumimoji="0" lang="ru-RU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ru-RU" sz="1600" i="1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радіоактивно</a:t>
            </a:r>
            <a:r>
              <a:rPr kumimoji="0" lang="ru-RU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ru-RU" sz="1600" i="1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забруднених</a:t>
            </a:r>
            <a:r>
              <a:rPr kumimoji="0" lang="ru-RU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ru-RU" sz="1600" i="1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повітряних</a:t>
            </a:r>
            <a:r>
              <a:rPr kumimoji="0" lang="ru-RU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ru-RU" sz="1600" i="1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мас</a:t>
            </a:r>
            <a:r>
              <a:rPr kumimoji="0" lang="ru-RU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ru-RU" sz="1600" i="1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з</a:t>
            </a:r>
            <a:r>
              <a:rPr kumimoji="0" lang="ru-RU" sz="1600" i="1" strike="noStrike" kern="0" cap="none" spc="0" normalizeH="0" baseline="0" dirty="0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ru-RU" sz="1600" i="1" strike="noStrike" kern="0" cap="none" spc="0" normalizeH="0" baseline="0" dirty="0" err="1" smtClean="0">
                <a:ln>
                  <a:noFill/>
                </a:ln>
                <a:solidFill>
                  <a:srgbClr val="0127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Японії</a:t>
            </a:r>
            <a:endParaRPr kumimoji="0" lang="uk-UA" sz="1600" i="1" strike="noStrike" kern="0" cap="none" spc="0" normalizeH="0" baseline="0" dirty="0" smtClean="0">
              <a:ln>
                <a:noFill/>
              </a:ln>
              <a:solidFill>
                <a:srgbClr val="0127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04" y="1295400"/>
            <a:ext cx="8624869" cy="3094806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B3CCE6"/>
      </a:dk1>
      <a:lt1>
        <a:srgbClr val="FFFFFF"/>
      </a:lt1>
      <a:dk2>
        <a:srgbClr val="6698CC"/>
      </a:dk2>
      <a:lt2>
        <a:srgbClr val="FFFFFF"/>
      </a:lt2>
      <a:accent1>
        <a:srgbClr val="336599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0B54A3"/>
      </a:hlink>
      <a:folHlink>
        <a:srgbClr val="0B73E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2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7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819</Words>
  <Application>Microsoft Office PowerPoint</Application>
  <PresentationFormat>Экран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 Design</vt:lpstr>
      <vt:lpstr>Слайд 1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Margins Purple</dc:title>
  <dc:creator>Presentation Magazine</dc:creator>
  <cp:lastModifiedBy>Кошины</cp:lastModifiedBy>
  <cp:revision>59</cp:revision>
  <dcterms:created xsi:type="dcterms:W3CDTF">2005-03-15T10:04:38Z</dcterms:created>
  <dcterms:modified xsi:type="dcterms:W3CDTF">2012-04-24T03:46:20Z</dcterms:modified>
</cp:coreProperties>
</file>