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6" r:id="rId2"/>
    <p:sldId id="257" r:id="rId3"/>
    <p:sldId id="259" r:id="rId4"/>
    <p:sldId id="260" r:id="rId5"/>
    <p:sldId id="261" r:id="rId6"/>
    <p:sldId id="265" r:id="rId7"/>
    <p:sldId id="262" r:id="rId8"/>
    <p:sldId id="264" r:id="rId9"/>
    <p:sldId id="266" r:id="rId10"/>
    <p:sldId id="267" r:id="rId11"/>
    <p:sldId id="268" r:id="rId12"/>
    <p:sldId id="269" r:id="rId13"/>
    <p:sldId id="271" r:id="rId14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008" autoAdjust="0"/>
    <p:restoredTop sz="94660"/>
  </p:normalViewPr>
  <p:slideViewPr>
    <p:cSldViewPr snapToGrid="0">
      <p:cViewPr varScale="1">
        <p:scale>
          <a:sx n="68" d="100"/>
          <a:sy n="68" d="100"/>
        </p:scale>
        <p:origin x="96" y="18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C0BCAF3E-BF30-4E5E-AF73-6C27CFE94D1F}" type="datetimeFigureOut">
              <a:rPr lang="ru-RU" smtClean="0"/>
              <a:t>03.03.2014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B6148228-A79B-4471-BE86-A4D0F4852C24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778852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BCAF3E-BF30-4E5E-AF73-6C27CFE94D1F}" type="datetimeFigureOut">
              <a:rPr lang="ru-RU" smtClean="0"/>
              <a:t>03.03.2014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148228-A79B-4471-BE86-A4D0F4852C2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414161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BCAF3E-BF30-4E5E-AF73-6C27CFE94D1F}" type="datetimeFigureOut">
              <a:rPr lang="ru-RU" smtClean="0"/>
              <a:t>03.03.2014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148228-A79B-4471-BE86-A4D0F4852C24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0646643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BCAF3E-BF30-4E5E-AF73-6C27CFE94D1F}" type="datetimeFigureOut">
              <a:rPr lang="ru-RU" smtClean="0"/>
              <a:t>03.03.2014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148228-A79B-4471-BE86-A4D0F4852C24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9403863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BCAF3E-BF30-4E5E-AF73-6C27CFE94D1F}" type="datetimeFigureOut">
              <a:rPr lang="ru-RU" smtClean="0"/>
              <a:t>03.03.2014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148228-A79B-4471-BE86-A4D0F4852C2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3745663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BCAF3E-BF30-4E5E-AF73-6C27CFE94D1F}" type="datetimeFigureOut">
              <a:rPr lang="ru-RU" smtClean="0"/>
              <a:t>03.03.2014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148228-A79B-4471-BE86-A4D0F4852C24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5184217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BCAF3E-BF30-4E5E-AF73-6C27CFE94D1F}" type="datetimeFigureOut">
              <a:rPr lang="ru-RU" smtClean="0"/>
              <a:t>03.03.2014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148228-A79B-4471-BE86-A4D0F4852C24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9685807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BCAF3E-BF30-4E5E-AF73-6C27CFE94D1F}" type="datetimeFigureOut">
              <a:rPr lang="ru-RU" smtClean="0"/>
              <a:t>03.03.2014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148228-A79B-4471-BE86-A4D0F4852C24}" type="slidenum">
              <a:rPr lang="ru-RU" smtClean="0"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7407771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BCAF3E-BF30-4E5E-AF73-6C27CFE94D1F}" type="datetimeFigureOut">
              <a:rPr lang="ru-RU" smtClean="0"/>
              <a:t>03.03.2014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148228-A79B-4471-BE86-A4D0F4852C24}" type="slidenum">
              <a:rPr lang="ru-RU" smtClean="0"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551411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BCAF3E-BF30-4E5E-AF73-6C27CFE94D1F}" type="datetimeFigureOut">
              <a:rPr lang="ru-RU" smtClean="0"/>
              <a:t>03.03.2014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148228-A79B-4471-BE86-A4D0F4852C2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924504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BCAF3E-BF30-4E5E-AF73-6C27CFE94D1F}" type="datetimeFigureOut">
              <a:rPr lang="ru-RU" smtClean="0"/>
              <a:t>03.03.2014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148228-A79B-4471-BE86-A4D0F4852C24}" type="slidenum">
              <a:rPr lang="ru-RU" smtClean="0"/>
              <a:t>‹#›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384035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BCAF3E-BF30-4E5E-AF73-6C27CFE94D1F}" type="datetimeFigureOut">
              <a:rPr lang="ru-RU" smtClean="0"/>
              <a:t>03.03.2014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148228-A79B-4471-BE86-A4D0F4852C2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815480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BCAF3E-BF30-4E5E-AF73-6C27CFE94D1F}" type="datetimeFigureOut">
              <a:rPr lang="ru-RU" smtClean="0"/>
              <a:t>03.03.2014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148228-A79B-4471-BE86-A4D0F4852C24}" type="slidenum">
              <a:rPr lang="ru-RU" smtClean="0"/>
              <a:t>‹#›</a:t>
            </a:fld>
            <a:endParaRPr lang="ru-RU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493572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BCAF3E-BF30-4E5E-AF73-6C27CFE94D1F}" type="datetimeFigureOut">
              <a:rPr lang="ru-RU" smtClean="0"/>
              <a:t>03.03.2014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148228-A79B-4471-BE86-A4D0F4852C24}" type="slidenum">
              <a:rPr lang="ru-RU" smtClean="0"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584486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BCAF3E-BF30-4E5E-AF73-6C27CFE94D1F}" type="datetimeFigureOut">
              <a:rPr lang="ru-RU" smtClean="0"/>
              <a:t>03.03.2014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148228-A79B-4471-BE86-A4D0F4852C2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132965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BCAF3E-BF30-4E5E-AF73-6C27CFE94D1F}" type="datetimeFigureOut">
              <a:rPr lang="ru-RU" smtClean="0"/>
              <a:t>03.03.2014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148228-A79B-4471-BE86-A4D0F4852C24}" type="slidenum">
              <a:rPr lang="ru-RU" smtClean="0"/>
              <a:t>‹#›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830102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BCAF3E-BF30-4E5E-AF73-6C27CFE94D1F}" type="datetimeFigureOut">
              <a:rPr lang="ru-RU" smtClean="0"/>
              <a:t>03.03.2014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148228-A79B-4471-BE86-A4D0F4852C2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177454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C0BCAF3E-BF30-4E5E-AF73-6C27CFE94D1F}" type="datetimeFigureOut">
              <a:rPr lang="ru-RU" smtClean="0"/>
              <a:t>03.03.2014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48228-A79B-4471-BE86-A4D0F4852C2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140112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  <p:sldLayoutId id="2147483720" r:id="rId12"/>
    <p:sldLayoutId id="2147483721" r:id="rId13"/>
    <p:sldLayoutId id="2147483722" r:id="rId14"/>
    <p:sldLayoutId id="2147483723" r:id="rId15"/>
    <p:sldLayoutId id="2147483724" r:id="rId16"/>
    <p:sldLayoutId id="2147483725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6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518227" y="1348617"/>
            <a:ext cx="6887031" cy="3121783"/>
          </a:xfrm>
        </p:spPr>
        <p:txBody>
          <a:bodyPr/>
          <a:lstStyle/>
          <a:p>
            <a:r>
              <a:rPr lang="uk-UA" sz="6600" b="1" dirty="0" smtClean="0"/>
              <a:t>Курс реформ </a:t>
            </a:r>
            <a:r>
              <a:rPr lang="uk-UA" sz="6600" b="1" dirty="0" smtClean="0">
                <a:solidFill>
                  <a:schemeClr val="accent1">
                    <a:lumMod val="50000"/>
                  </a:schemeClr>
                </a:solidFill>
              </a:rPr>
              <a:t>Ден Сяопіна</a:t>
            </a:r>
            <a:endParaRPr lang="ru-RU" sz="6600" b="1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2291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996419" y="0"/>
            <a:ext cx="8476957" cy="1170225"/>
          </a:xfrm>
        </p:spPr>
        <p:txBody>
          <a:bodyPr>
            <a:normAutofit/>
          </a:bodyPr>
          <a:lstStyle/>
          <a:p>
            <a:pPr algn="r"/>
            <a:r>
              <a:rPr lang="uk-UA" b="1" dirty="0" smtClean="0">
                <a:solidFill>
                  <a:schemeClr val="accent2">
                    <a:lumMod val="50000"/>
                  </a:schemeClr>
                </a:solidFill>
              </a:rPr>
              <a:t>Другий етап( з жовтня1984р)-реформи у промисловості</a:t>
            </a:r>
            <a:endParaRPr lang="ru-RU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153551" y="1986151"/>
            <a:ext cx="9762978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uk-UA" sz="2800" dirty="0" smtClean="0"/>
              <a:t>Промислові підприємства переводилися на госпрозрахунок;(розширюється господарська самостійність </a:t>
            </a:r>
            <a:r>
              <a:rPr lang="uk-UA" sz="2800" dirty="0" err="1" smtClean="0"/>
              <a:t>підприємств,запроваджується</a:t>
            </a:r>
            <a:r>
              <a:rPr lang="uk-UA" sz="2800" dirty="0" smtClean="0"/>
              <a:t> принцип матеріальної зацікавленості робітників</a:t>
            </a:r>
            <a:r>
              <a:rPr lang="uk-UA" sz="2800" dirty="0" smtClean="0"/>
              <a:t>)</a:t>
            </a:r>
            <a:endParaRPr lang="uk-UA" sz="2800" dirty="0" smtClean="0"/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uk-UA" sz="3200" dirty="0" smtClean="0"/>
              <a:t>Запроваджувалася</a:t>
            </a:r>
            <a:r>
              <a:rPr lang="uk-UA" sz="2800" dirty="0" smtClean="0"/>
              <a:t> оренда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uk-UA" sz="2800" dirty="0" smtClean="0"/>
              <a:t>Підприємства отримали право мобілізувати кошти населення випуском акцій;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uk-UA" sz="2800" dirty="0" smtClean="0"/>
              <a:t>Пільгові умови для </a:t>
            </a:r>
            <a:r>
              <a:rPr lang="uk-UA" sz="2800" dirty="0" smtClean="0"/>
              <a:t> </a:t>
            </a:r>
            <a:r>
              <a:rPr lang="uk-UA" sz="2800" dirty="0" smtClean="0"/>
              <a:t>іноземних підприємців;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uk-UA" sz="2800" dirty="0" smtClean="0"/>
              <a:t>Вихід </a:t>
            </a:r>
            <a:r>
              <a:rPr lang="uk-UA" sz="2800" dirty="0" err="1" smtClean="0"/>
              <a:t>підриємств</a:t>
            </a:r>
            <a:r>
              <a:rPr lang="uk-UA" sz="2800" dirty="0" smtClean="0"/>
              <a:t> на зовнішній ринок;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endParaRPr lang="uk-UA" sz="2800" dirty="0" smtClean="0"/>
          </a:p>
          <a:p>
            <a:pPr marL="285750" indent="-285750">
              <a:buFont typeface="Wingdings" panose="05000000000000000000" pitchFamily="2" charset="2"/>
              <a:buChar char="v"/>
            </a:pPr>
            <a:endParaRPr lang="ru-RU" sz="2800" dirty="0"/>
          </a:p>
        </p:txBody>
      </p:sp>
      <p:sp>
        <p:nvSpPr>
          <p:cNvPr id="6" name="TextBox 5"/>
          <p:cNvSpPr txBox="1"/>
          <p:nvPr/>
        </p:nvSpPr>
        <p:spPr>
          <a:xfrm>
            <a:off x="992946" y="1170225"/>
            <a:ext cx="1048043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800" b="1" dirty="0" smtClean="0"/>
              <a:t>Заохочувалась приватна  ініціатива та індивідуальна трудова повинність</a:t>
            </a:r>
            <a:endParaRPr lang="ru-RU" sz="2800" b="1" dirty="0"/>
          </a:p>
        </p:txBody>
      </p:sp>
    </p:spTree>
    <p:extLst>
      <p:ext uri="{BB962C8B-B14F-4D97-AF65-F5344CB8AC3E}">
        <p14:creationId xmlns:p14="http://schemas.microsoft.com/office/powerpoint/2010/main" val="5979663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68793" y="799253"/>
            <a:ext cx="10352647" cy="677856"/>
          </a:xfrm>
        </p:spPr>
        <p:txBody>
          <a:bodyPr>
            <a:noAutofit/>
          </a:bodyPr>
          <a:lstStyle/>
          <a:p>
            <a:pPr algn="r"/>
            <a:r>
              <a:rPr lang="uk-UA" sz="3600" b="1" dirty="0" smtClean="0">
                <a:solidFill>
                  <a:schemeClr val="accent2">
                    <a:lumMod val="50000"/>
                  </a:schemeClr>
                </a:solidFill>
              </a:rPr>
              <a:t>Третій етап( брезень1985)-реформування </a:t>
            </a:r>
            <a:r>
              <a:rPr lang="uk-UA" sz="3600" b="1" dirty="0" err="1" smtClean="0">
                <a:solidFill>
                  <a:schemeClr val="accent2">
                    <a:lumMod val="50000"/>
                  </a:schemeClr>
                </a:solidFill>
              </a:rPr>
              <a:t>управління,науки,освіти</a:t>
            </a:r>
            <a:r>
              <a:rPr lang="uk-UA" sz="3600" b="1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endParaRPr lang="ru-RU" sz="36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069145" y="1786597"/>
            <a:ext cx="10452295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uk-UA" sz="3200" dirty="0" smtClean="0"/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uk-UA" sz="3200" dirty="0" smtClean="0"/>
              <a:t>Усувається централізація управління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uk-UA" sz="3200" dirty="0" smtClean="0"/>
              <a:t>Скорочується перспективне планування;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uk-UA" sz="3200" dirty="0" smtClean="0"/>
              <a:t>Реформування науки, освіти з метою впровадження НТР;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uk-UA" sz="3200" dirty="0" smtClean="0"/>
              <a:t>Адміністративно-командні методи управління замінено методами економічного </a:t>
            </a:r>
            <a:r>
              <a:rPr lang="uk-UA" sz="3200" dirty="0" err="1" smtClean="0"/>
              <a:t>регулюваня,ринковими</a:t>
            </a:r>
            <a:r>
              <a:rPr lang="uk-UA" sz="3200" dirty="0" smtClean="0"/>
              <a:t> механізмами. 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3203348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16258" y="982133"/>
            <a:ext cx="9180340" cy="227690"/>
          </a:xfrm>
        </p:spPr>
        <p:txBody>
          <a:bodyPr>
            <a:noAutofit/>
          </a:bodyPr>
          <a:lstStyle/>
          <a:p>
            <a:pPr algn="r"/>
            <a:r>
              <a:rPr lang="uk-UA" sz="3200" b="1" dirty="0" smtClean="0">
                <a:solidFill>
                  <a:schemeClr val="accent2">
                    <a:lumMod val="50000"/>
                  </a:schemeClr>
                </a:solidFill>
              </a:rPr>
              <a:t>Четвертий етап(1985р)-реформа фінансової системи</a:t>
            </a:r>
            <a:endParaRPr lang="ru-RU" sz="32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83212" y="1617785"/>
            <a:ext cx="9813385" cy="4258083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v"/>
            </a:pPr>
            <a:r>
              <a:rPr lang="uk-UA" sz="3200" dirty="0" smtClean="0"/>
              <a:t>Посилення позиції національної валюти;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uk-UA" sz="3200" dirty="0" smtClean="0"/>
              <a:t>Проведено реформу банківської системи;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uk-UA" sz="3200" dirty="0" smtClean="0"/>
              <a:t>Здійснюється реформування податкової системи</a:t>
            </a:r>
            <a:endParaRPr lang="ru-RU" sz="32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43882" y="3599393"/>
            <a:ext cx="4762500" cy="2276475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977543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63376" y="205159"/>
            <a:ext cx="8198076" cy="1089068"/>
          </a:xfrm>
        </p:spPr>
        <p:txBody>
          <a:bodyPr/>
          <a:lstStyle/>
          <a:p>
            <a:r>
              <a:rPr lang="uk-UA" b="1" dirty="0" smtClean="0">
                <a:solidFill>
                  <a:schemeClr val="accent2">
                    <a:lumMod val="75000"/>
                  </a:schemeClr>
                </a:solidFill>
              </a:rPr>
              <a:t>Особливості реформ Китаю</a:t>
            </a:r>
            <a:endParaRPr lang="ru-RU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70948" y="1266091"/>
            <a:ext cx="5036234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u="sng" dirty="0"/>
              <a:t>У </a:t>
            </a:r>
            <a:r>
              <a:rPr lang="ru-RU" sz="2400" u="sng" dirty="0" err="1"/>
              <a:t>Китаї</a:t>
            </a:r>
            <a:r>
              <a:rPr lang="ru-RU" sz="2400" u="sng" dirty="0"/>
              <a:t> </a:t>
            </a:r>
            <a:r>
              <a:rPr lang="ru-RU" sz="2400" u="sng" dirty="0" err="1"/>
              <a:t>зберігся</a:t>
            </a:r>
            <a:r>
              <a:rPr lang="ru-RU" sz="2400" u="sng" dirty="0"/>
              <a:t> </a:t>
            </a:r>
            <a:r>
              <a:rPr lang="ru-RU" sz="2400" u="sng" dirty="0" err="1" smtClean="0"/>
              <a:t>тоталітарний</a:t>
            </a:r>
            <a:r>
              <a:rPr lang="ru-RU" sz="2400" u="sng" dirty="0" smtClean="0"/>
              <a:t> режим і </a:t>
            </a:r>
            <a:r>
              <a:rPr lang="ru-RU" sz="2400" dirty="0" err="1" smtClean="0"/>
              <a:t>реформи</a:t>
            </a:r>
            <a:r>
              <a:rPr lang="ru-RU" sz="2400" dirty="0" smtClean="0"/>
              <a:t> </a:t>
            </a:r>
            <a:r>
              <a:rPr lang="ru-RU" sz="2400" dirty="0" err="1" smtClean="0"/>
              <a:t>стосувалися</a:t>
            </a:r>
            <a:r>
              <a:rPr lang="ru-RU" sz="2400" dirty="0" smtClean="0"/>
              <a:t> </a:t>
            </a:r>
            <a:r>
              <a:rPr lang="ru-RU" sz="2400" dirty="0" err="1" smtClean="0"/>
              <a:t>лише</a:t>
            </a:r>
            <a:r>
              <a:rPr lang="ru-RU" sz="2400" dirty="0" smtClean="0"/>
              <a:t> </a:t>
            </a:r>
            <a:r>
              <a:rPr lang="ru-RU" sz="2400" dirty="0" err="1" smtClean="0"/>
              <a:t>соціально-економічної</a:t>
            </a:r>
            <a:r>
              <a:rPr lang="ru-RU" sz="2400" dirty="0" smtClean="0"/>
              <a:t> </a:t>
            </a:r>
            <a:r>
              <a:rPr lang="ru-RU" sz="2400" dirty="0" err="1" smtClean="0"/>
              <a:t>сфери</a:t>
            </a:r>
            <a:r>
              <a:rPr lang="ru-RU" sz="2400" dirty="0" smtClean="0"/>
              <a:t>.</a:t>
            </a:r>
          </a:p>
          <a:p>
            <a:r>
              <a:rPr lang="uk-UA" sz="2400" dirty="0" smtClean="0"/>
              <a:t>1989рСпроба демократичних сил поставити питання про політичні реформи завершилася введенням воєнного стану та кривавою розправою над молоддю за допомогою танків та бронемашин у </a:t>
            </a:r>
            <a:r>
              <a:rPr lang="uk-UA" sz="2400" dirty="0" err="1" smtClean="0"/>
              <a:t>Пекині</a:t>
            </a:r>
            <a:r>
              <a:rPr lang="uk-UA" sz="2400" dirty="0" smtClean="0"/>
              <a:t> на площі </a:t>
            </a:r>
            <a:r>
              <a:rPr lang="uk-UA" sz="2400" dirty="0" err="1" smtClean="0"/>
              <a:t>Таньаньмень.За</a:t>
            </a:r>
            <a:r>
              <a:rPr lang="uk-UA" sz="2400" dirty="0" smtClean="0"/>
              <a:t> </a:t>
            </a:r>
            <a:r>
              <a:rPr lang="uk-UA" sz="2400" dirty="0" smtClean="0"/>
              <a:t>офіційними даними загинуло понад 200 осіб,3 </a:t>
            </a:r>
            <a:r>
              <a:rPr lang="uk-UA" sz="2400" dirty="0" err="1" smtClean="0"/>
              <a:t>тис.поранено.За</a:t>
            </a:r>
            <a:r>
              <a:rPr lang="uk-UA" sz="2400" dirty="0" smtClean="0"/>
              <a:t> </a:t>
            </a:r>
            <a:r>
              <a:rPr lang="uk-UA" sz="2400" smtClean="0"/>
              <a:t>оцінками </a:t>
            </a:r>
            <a:r>
              <a:rPr lang="uk-UA" sz="2400" smtClean="0"/>
              <a:t>західних </a:t>
            </a:r>
            <a:r>
              <a:rPr lang="uk-UA" sz="2400" dirty="0" smtClean="0"/>
              <a:t>ЗМІ кількість жертв сягає 35 </a:t>
            </a:r>
            <a:r>
              <a:rPr lang="uk-UA" sz="2400" dirty="0" err="1" smtClean="0"/>
              <a:t>тис.осіб</a:t>
            </a:r>
            <a:r>
              <a:rPr lang="uk-UA" sz="2400" dirty="0" smtClean="0"/>
              <a:t>.</a:t>
            </a:r>
            <a:endParaRPr lang="ru-RU" sz="2400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36005" y="1463040"/>
            <a:ext cx="2292069" cy="3020694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65912" y="3777897"/>
            <a:ext cx="3853441" cy="2423453"/>
          </a:xfrm>
          <a:prstGeom prst="rect">
            <a:avLst/>
          </a:prstGeom>
        </p:spPr>
      </p:pic>
      <p:pic>
        <p:nvPicPr>
          <p:cNvPr id="1026" name="Picture 2" descr="http://www.epochtimes.com.ua/upload/iblock/b8f/b8f41bd35d6886603f331b0d2885baa9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72613" y="588563"/>
            <a:ext cx="2117917" cy="31893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875615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078513" y="0"/>
            <a:ext cx="7819569" cy="6611257"/>
          </a:xfrm>
        </p:spPr>
        <p:txBody>
          <a:bodyPr>
            <a:normAutofit lnSpcReduction="10000"/>
          </a:bodyPr>
          <a:lstStyle/>
          <a:p>
            <a:r>
              <a:rPr lang="ru-RU" sz="3200" b="1" dirty="0" err="1"/>
              <a:t>Ден</a:t>
            </a:r>
            <a:r>
              <a:rPr lang="ru-RU" sz="3200" b="1" dirty="0"/>
              <a:t> </a:t>
            </a:r>
            <a:r>
              <a:rPr lang="ru-RU" sz="3200" b="1" dirty="0" err="1" smtClean="0"/>
              <a:t>Сяопін</a:t>
            </a:r>
            <a:r>
              <a:rPr lang="ru-RU" b="1" dirty="0" smtClean="0"/>
              <a:t>(22 </a:t>
            </a:r>
            <a:r>
              <a:rPr lang="ru-RU" b="1" dirty="0" err="1"/>
              <a:t>серпня</a:t>
            </a:r>
            <a:r>
              <a:rPr lang="ru-RU" b="1" dirty="0"/>
              <a:t> </a:t>
            </a:r>
            <a:r>
              <a:rPr lang="ru-RU" b="1" dirty="0" smtClean="0"/>
              <a:t>1904-19 </a:t>
            </a:r>
            <a:r>
              <a:rPr lang="ru-RU" b="1" dirty="0"/>
              <a:t>лютого 1997)-</a:t>
            </a:r>
            <a:r>
              <a:rPr lang="ru-RU" b="1" dirty="0" err="1"/>
              <a:t>китайський</a:t>
            </a:r>
            <a:r>
              <a:rPr lang="ru-RU" b="1" dirty="0"/>
              <a:t> </a:t>
            </a:r>
            <a:r>
              <a:rPr lang="ru-RU" b="1" dirty="0" err="1"/>
              <a:t>політик</a:t>
            </a:r>
            <a:r>
              <a:rPr lang="ru-RU" b="1" dirty="0"/>
              <a:t> і реформатор, </a:t>
            </a:r>
            <a:r>
              <a:rPr lang="ru-RU" b="1" dirty="0" err="1"/>
              <a:t>діяч</a:t>
            </a:r>
            <a:r>
              <a:rPr lang="ru-RU" b="1" dirty="0"/>
              <a:t> </a:t>
            </a:r>
            <a:r>
              <a:rPr lang="ru-RU" b="1" dirty="0" err="1"/>
              <a:t>Комуністичної</a:t>
            </a:r>
            <a:r>
              <a:rPr lang="ru-RU" b="1" dirty="0"/>
              <a:t> </a:t>
            </a:r>
            <a:r>
              <a:rPr lang="ru-RU" b="1" dirty="0" err="1"/>
              <a:t>партії</a:t>
            </a:r>
            <a:r>
              <a:rPr lang="ru-RU" b="1" dirty="0"/>
              <a:t> Китаю. </a:t>
            </a:r>
            <a:r>
              <a:rPr lang="ru-RU" b="1" dirty="0" err="1"/>
              <a:t>Ден</a:t>
            </a:r>
            <a:r>
              <a:rPr lang="ru-RU" b="1" dirty="0"/>
              <a:t> </a:t>
            </a:r>
            <a:r>
              <a:rPr lang="ru-RU" b="1" dirty="0" err="1"/>
              <a:t>ніколи</a:t>
            </a:r>
            <a:r>
              <a:rPr lang="ru-RU" b="1" dirty="0"/>
              <a:t> не </a:t>
            </a:r>
            <a:r>
              <a:rPr lang="ru-RU" b="1" dirty="0" err="1"/>
              <a:t>займав</a:t>
            </a:r>
            <a:r>
              <a:rPr lang="ru-RU" b="1" dirty="0"/>
              <a:t> пост </a:t>
            </a:r>
            <a:r>
              <a:rPr lang="ru-RU" b="1" dirty="0" err="1"/>
              <a:t>керівника</a:t>
            </a:r>
            <a:r>
              <a:rPr lang="ru-RU" b="1" dirty="0"/>
              <a:t> </a:t>
            </a:r>
            <a:r>
              <a:rPr lang="ru-RU" b="1" dirty="0" err="1"/>
              <a:t>країни</a:t>
            </a:r>
            <a:r>
              <a:rPr lang="ru-RU" b="1" dirty="0"/>
              <a:t>, але </a:t>
            </a:r>
            <a:r>
              <a:rPr lang="ru-RU" b="1" dirty="0" err="1"/>
              <a:t>був</a:t>
            </a:r>
            <a:r>
              <a:rPr lang="ru-RU" b="1" dirty="0"/>
              <a:t> </a:t>
            </a:r>
            <a:r>
              <a:rPr lang="ru-RU" b="1" dirty="0" err="1"/>
              <a:t>фактичним</a:t>
            </a:r>
            <a:r>
              <a:rPr lang="ru-RU" b="1" dirty="0"/>
              <a:t> </a:t>
            </a:r>
            <a:r>
              <a:rPr lang="ru-RU" b="1" dirty="0" err="1"/>
              <a:t>керівником</a:t>
            </a:r>
            <a:r>
              <a:rPr lang="ru-RU" b="1" dirty="0"/>
              <a:t> Китаю з </a:t>
            </a:r>
            <a:r>
              <a:rPr lang="ru-RU" b="1" dirty="0" err="1"/>
              <a:t>кінця</a:t>
            </a:r>
            <a:r>
              <a:rPr lang="ru-RU" b="1" dirty="0"/>
              <a:t> 1970-х до початку 1990-х </a:t>
            </a:r>
            <a:r>
              <a:rPr lang="ru-RU" b="1" dirty="0" err="1"/>
              <a:t>рр</a:t>
            </a:r>
            <a:r>
              <a:rPr lang="ru-RU" b="1" dirty="0"/>
              <a:t>. (</a:t>
            </a:r>
            <a:r>
              <a:rPr lang="ru-RU" b="1" dirty="0" err="1"/>
              <a:t>Ден</a:t>
            </a:r>
            <a:r>
              <a:rPr lang="ru-RU" b="1" dirty="0"/>
              <a:t> </a:t>
            </a:r>
            <a:r>
              <a:rPr lang="ru-RU" b="1" dirty="0" err="1"/>
              <a:t>Сяопін</a:t>
            </a:r>
            <a:r>
              <a:rPr lang="ru-RU" b="1" dirty="0"/>
              <a:t> </a:t>
            </a:r>
            <a:r>
              <a:rPr lang="ru-RU" b="1" dirty="0" err="1"/>
              <a:t>був</a:t>
            </a:r>
            <a:r>
              <a:rPr lang="ru-RU" b="1" dirty="0"/>
              <a:t> </a:t>
            </a:r>
            <a:r>
              <a:rPr lang="ru-RU" b="1" dirty="0" err="1"/>
              <a:t>генеральним</a:t>
            </a:r>
            <a:r>
              <a:rPr lang="ru-RU" b="1" dirty="0"/>
              <a:t> секретарем ЦК КПК в </a:t>
            </a:r>
            <a:r>
              <a:rPr lang="ru-RU" b="1" dirty="0" err="1"/>
              <a:t>період</a:t>
            </a:r>
            <a:r>
              <a:rPr lang="ru-RU" b="1" dirty="0"/>
              <a:t>, коли </a:t>
            </a:r>
            <a:r>
              <a:rPr lang="ru-RU" b="1" dirty="0" err="1"/>
              <a:t>ця</a:t>
            </a:r>
            <a:r>
              <a:rPr lang="ru-RU" b="1" dirty="0"/>
              <a:t> посада не </a:t>
            </a:r>
            <a:r>
              <a:rPr lang="ru-RU" b="1" dirty="0" err="1"/>
              <a:t>була</a:t>
            </a:r>
            <a:r>
              <a:rPr lang="ru-RU" b="1" dirty="0"/>
              <a:t> </a:t>
            </a:r>
            <a:r>
              <a:rPr lang="ru-RU" b="1" dirty="0" err="1"/>
              <a:t>вищою</a:t>
            </a:r>
            <a:r>
              <a:rPr lang="ru-RU" b="1" dirty="0"/>
              <a:t> в </a:t>
            </a:r>
            <a:r>
              <a:rPr lang="ru-RU" b="1" dirty="0" err="1"/>
              <a:t>партії</a:t>
            </a:r>
            <a:r>
              <a:rPr lang="ru-RU" b="1" dirty="0" smtClean="0"/>
              <a:t>)</a:t>
            </a:r>
          </a:p>
          <a:p>
            <a:r>
              <a:rPr lang="uk-UA" b="1" dirty="0"/>
              <a:t>Ден Сяопін був головним ініціатором політики «чотирьох модернізацій» і побудови «соціалізму з китайською специфікою», які призвели до бурхливого економічного зростання в Китайській народній республіці і досягнення одних з найвищих у світі темпів зростання економіки</a:t>
            </a:r>
            <a:r>
              <a:rPr lang="uk-UA" b="1" dirty="0" smtClean="0"/>
              <a:t>. </a:t>
            </a:r>
          </a:p>
          <a:p>
            <a:r>
              <a:rPr lang="uk-UA" b="1" dirty="0" smtClean="0"/>
              <a:t>Також </a:t>
            </a:r>
            <a:r>
              <a:rPr lang="uk-UA" b="1" dirty="0"/>
              <a:t>є творцем нової концепції взаємовідносин з етнічними китайськими територіями, що не увійшли в 1949 до складу КНР («одна держава — дві системи»).</a:t>
            </a:r>
          </a:p>
          <a:p>
            <a:pPr marL="0" indent="0">
              <a:buNone/>
            </a:pPr>
            <a:endParaRPr lang="ru-RU" b="1" dirty="0" smtClean="0"/>
          </a:p>
          <a:p>
            <a:endParaRPr lang="uk-UA" b="1" dirty="0"/>
          </a:p>
          <a:p>
            <a:pPr marL="0" indent="0">
              <a:buNone/>
            </a:pPr>
            <a:endParaRPr lang="uk-UA" b="1" dirty="0" smtClean="0"/>
          </a:p>
          <a:p>
            <a:pPr marL="0" indent="0">
              <a:buNone/>
            </a:pPr>
            <a:endParaRPr lang="ru-RU" b="1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6433" y="3552370"/>
            <a:ext cx="3942080" cy="304800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7370" y="-624115"/>
            <a:ext cx="2912609" cy="402580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4270116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6056" y="660546"/>
            <a:ext cx="2510972" cy="343546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3" name="TextBox 2"/>
          <p:cNvSpPr txBox="1"/>
          <p:nvPr/>
        </p:nvSpPr>
        <p:spPr>
          <a:xfrm>
            <a:off x="3187702" y="852538"/>
            <a:ext cx="8035472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В 1919 </a:t>
            </a:r>
            <a:r>
              <a:rPr lang="ru-RU" sz="2800" dirty="0" err="1" smtClean="0"/>
              <a:t>Ден</a:t>
            </a:r>
            <a:r>
              <a:rPr lang="ru-RU" sz="2800" dirty="0" smtClean="0"/>
              <a:t> разом з </a:t>
            </a:r>
            <a:r>
              <a:rPr lang="ru-RU" sz="2800" dirty="0" err="1" smtClean="0"/>
              <a:t>іншими</a:t>
            </a:r>
            <a:r>
              <a:rPr lang="ru-RU" sz="2800" dirty="0" smtClean="0"/>
              <a:t> 80 студентами </a:t>
            </a:r>
            <a:r>
              <a:rPr lang="ru-RU" sz="2800" dirty="0" err="1" smtClean="0"/>
              <a:t>поїхав</a:t>
            </a:r>
            <a:r>
              <a:rPr lang="ru-RU" sz="2800" dirty="0" smtClean="0"/>
              <a:t> </a:t>
            </a:r>
            <a:r>
              <a:rPr lang="ru-RU" sz="2800" dirty="0" err="1" smtClean="0"/>
              <a:t>вчитися</a:t>
            </a:r>
            <a:r>
              <a:rPr lang="ru-RU" sz="2800" dirty="0" smtClean="0"/>
              <a:t> у </a:t>
            </a:r>
            <a:r>
              <a:rPr lang="ru-RU" sz="2800" dirty="0" err="1" smtClean="0"/>
              <a:t>Францію</a:t>
            </a:r>
            <a:r>
              <a:rPr lang="ru-RU" sz="2800" dirty="0" smtClean="0"/>
              <a:t>.</a:t>
            </a:r>
          </a:p>
          <a:p>
            <a:r>
              <a:rPr lang="ru-RU" sz="2800" dirty="0" smtClean="0"/>
              <a:t>У </a:t>
            </a:r>
            <a:r>
              <a:rPr lang="ru-RU" sz="2800" dirty="0" err="1" smtClean="0"/>
              <a:t>Франції</a:t>
            </a:r>
            <a:r>
              <a:rPr lang="ru-RU" sz="2800" dirty="0" smtClean="0"/>
              <a:t> </a:t>
            </a:r>
            <a:r>
              <a:rPr lang="ru-RU" sz="2800" dirty="0" err="1" smtClean="0"/>
              <a:t>під</a:t>
            </a:r>
            <a:r>
              <a:rPr lang="ru-RU" sz="2800" dirty="0" smtClean="0"/>
              <a:t> </a:t>
            </a:r>
            <a:r>
              <a:rPr lang="ru-RU" sz="2800" dirty="0" err="1" smtClean="0"/>
              <a:t>впливом</a:t>
            </a:r>
            <a:r>
              <a:rPr lang="ru-RU" sz="2800" dirty="0" smtClean="0"/>
              <a:t> </a:t>
            </a:r>
            <a:r>
              <a:rPr lang="ru-RU" sz="2800" dirty="0" err="1" smtClean="0"/>
              <a:t>своїх</a:t>
            </a:r>
            <a:r>
              <a:rPr lang="ru-RU" sz="2800" dirty="0" smtClean="0"/>
              <a:t> старших </a:t>
            </a:r>
            <a:r>
              <a:rPr lang="ru-RU" sz="2800" dirty="0" err="1" smtClean="0"/>
              <a:t>товаришів</a:t>
            </a:r>
            <a:r>
              <a:rPr lang="ru-RU" sz="2800" dirty="0" smtClean="0"/>
              <a:t> </a:t>
            </a:r>
            <a:r>
              <a:rPr lang="ru-RU" sz="2800" dirty="0" err="1" smtClean="0"/>
              <a:t>Ден</a:t>
            </a:r>
            <a:r>
              <a:rPr lang="ru-RU" sz="2800" dirty="0" smtClean="0"/>
              <a:t> </a:t>
            </a:r>
            <a:r>
              <a:rPr lang="ru-RU" sz="2800" dirty="0" err="1" smtClean="0"/>
              <a:t>перейнявся</a:t>
            </a:r>
            <a:r>
              <a:rPr lang="ru-RU" sz="2800" dirty="0" smtClean="0"/>
              <a:t> </a:t>
            </a:r>
            <a:r>
              <a:rPr lang="ru-RU" sz="2800" dirty="0" err="1" smtClean="0"/>
              <a:t>ідеями</a:t>
            </a:r>
            <a:r>
              <a:rPr lang="ru-RU" sz="2800" dirty="0" smtClean="0"/>
              <a:t> марксизму і </a:t>
            </a:r>
            <a:r>
              <a:rPr lang="ru-RU" sz="2800" dirty="0" err="1" smtClean="0"/>
              <a:t>вів</a:t>
            </a:r>
            <a:r>
              <a:rPr lang="ru-RU" sz="2800" dirty="0" smtClean="0"/>
              <a:t> </a:t>
            </a:r>
            <a:r>
              <a:rPr lang="ru-RU" sz="2800" dirty="0" err="1" smtClean="0"/>
              <a:t>пропагандистську</a:t>
            </a:r>
            <a:r>
              <a:rPr lang="ru-RU" sz="2800" dirty="0" smtClean="0"/>
              <a:t> роботу. В 1921 </a:t>
            </a:r>
            <a:r>
              <a:rPr lang="ru-RU" sz="2800" dirty="0" err="1" smtClean="0"/>
              <a:t>він</a:t>
            </a:r>
            <a:r>
              <a:rPr lang="ru-RU" sz="2800" dirty="0" smtClean="0"/>
              <a:t> </a:t>
            </a:r>
            <a:r>
              <a:rPr lang="ru-RU" sz="2800" dirty="0" err="1" smtClean="0"/>
              <a:t>вступає</a:t>
            </a:r>
            <a:r>
              <a:rPr lang="ru-RU" sz="2800" dirty="0" smtClean="0"/>
              <a:t> в </a:t>
            </a:r>
            <a:r>
              <a:rPr lang="ru-RU" sz="2800" dirty="0" err="1" smtClean="0"/>
              <a:t>Комуністичний</a:t>
            </a:r>
            <a:r>
              <a:rPr lang="ru-RU" sz="2800" dirty="0" smtClean="0"/>
              <a:t> союз </a:t>
            </a:r>
            <a:r>
              <a:rPr lang="ru-RU" sz="2800" dirty="0" err="1" smtClean="0"/>
              <a:t>молоді</a:t>
            </a:r>
            <a:r>
              <a:rPr lang="ru-RU" sz="2800" dirty="0" smtClean="0"/>
              <a:t> Китаю. </a:t>
            </a:r>
          </a:p>
          <a:p>
            <a:r>
              <a:rPr lang="ru-RU" sz="2800" dirty="0" smtClean="0"/>
              <a:t>У </a:t>
            </a:r>
            <a:r>
              <a:rPr lang="ru-RU" sz="2800" dirty="0" err="1" smtClean="0"/>
              <a:t>другій</a:t>
            </a:r>
            <a:r>
              <a:rPr lang="ru-RU" sz="2800" dirty="0" smtClean="0"/>
              <a:t> </a:t>
            </a:r>
            <a:r>
              <a:rPr lang="ru-RU" sz="2800" dirty="0" err="1" smtClean="0"/>
              <a:t>половині</a:t>
            </a:r>
            <a:r>
              <a:rPr lang="ru-RU" sz="2800" dirty="0" smtClean="0"/>
              <a:t> 1923 </a:t>
            </a:r>
            <a:r>
              <a:rPr lang="ru-RU" sz="2800" dirty="0" err="1" smtClean="0"/>
              <a:t>Ден</a:t>
            </a:r>
            <a:r>
              <a:rPr lang="ru-RU" sz="2800" dirty="0" smtClean="0"/>
              <a:t> </a:t>
            </a:r>
            <a:r>
              <a:rPr lang="ru-RU" sz="2800" dirty="0" err="1" smtClean="0"/>
              <a:t>вступає</a:t>
            </a:r>
            <a:r>
              <a:rPr lang="ru-RU" sz="2800" dirty="0" smtClean="0"/>
              <a:t> в </a:t>
            </a:r>
            <a:r>
              <a:rPr lang="ru-RU" sz="2800" dirty="0" err="1" smtClean="0"/>
              <a:t>Комуністичну</a:t>
            </a:r>
            <a:r>
              <a:rPr lang="ru-RU" sz="2800" dirty="0" smtClean="0"/>
              <a:t> </a:t>
            </a:r>
            <a:r>
              <a:rPr lang="ru-RU" sz="2800" dirty="0" err="1" smtClean="0"/>
              <a:t>партію</a:t>
            </a:r>
            <a:r>
              <a:rPr lang="ru-RU" sz="2800" dirty="0" smtClean="0"/>
              <a:t> Китаю і </a:t>
            </a:r>
            <a:r>
              <a:rPr lang="ru-RU" sz="2800" dirty="0" err="1" smtClean="0"/>
              <a:t>стає</a:t>
            </a:r>
            <a:r>
              <a:rPr lang="ru-RU" sz="2800" dirty="0" smtClean="0"/>
              <a:t> одним з </a:t>
            </a:r>
            <a:r>
              <a:rPr lang="ru-RU" sz="2800" dirty="0" err="1" smtClean="0"/>
              <a:t>лідерів</a:t>
            </a:r>
            <a:r>
              <a:rPr lang="ru-RU" sz="2800" dirty="0" smtClean="0"/>
              <a:t> </a:t>
            </a:r>
            <a:r>
              <a:rPr lang="ru-RU" sz="2800" dirty="0" err="1" smtClean="0"/>
              <a:t>європейського</a:t>
            </a:r>
            <a:r>
              <a:rPr lang="ru-RU" sz="2800" dirty="0" smtClean="0"/>
              <a:t> </a:t>
            </a:r>
            <a:r>
              <a:rPr lang="ru-RU" sz="2800" dirty="0" err="1" smtClean="0"/>
              <a:t>відділення</a:t>
            </a:r>
            <a:r>
              <a:rPr lang="ru-RU" sz="2800" dirty="0" smtClean="0"/>
              <a:t> </a:t>
            </a:r>
            <a:r>
              <a:rPr lang="ru-RU" sz="2800" dirty="0" err="1" smtClean="0"/>
              <a:t>Комуністичного</a:t>
            </a:r>
            <a:r>
              <a:rPr lang="ru-RU" sz="2800" dirty="0" smtClean="0"/>
              <a:t> союзу </a:t>
            </a:r>
            <a:r>
              <a:rPr lang="ru-RU" sz="2800" dirty="0" err="1" smtClean="0"/>
              <a:t>молоді</a:t>
            </a:r>
            <a:r>
              <a:rPr lang="ru-RU" sz="2800" dirty="0" smtClean="0"/>
              <a:t> Китаю. В 1926 </a:t>
            </a:r>
            <a:r>
              <a:rPr lang="ru-RU" sz="2800" dirty="0" err="1" smtClean="0"/>
              <a:t>Ден</a:t>
            </a:r>
            <a:r>
              <a:rPr lang="ru-RU" sz="2800" dirty="0" smtClean="0"/>
              <a:t> </a:t>
            </a:r>
            <a:r>
              <a:rPr lang="ru-RU" sz="2800" dirty="0" err="1" smtClean="0"/>
              <a:t>навчався</a:t>
            </a:r>
            <a:r>
              <a:rPr lang="ru-RU" sz="2800" dirty="0" smtClean="0"/>
              <a:t> в </a:t>
            </a:r>
            <a:r>
              <a:rPr lang="ru-RU" sz="2800" dirty="0" err="1" smtClean="0"/>
              <a:t>Університеті</a:t>
            </a:r>
            <a:r>
              <a:rPr lang="ru-RU" sz="2800" dirty="0" smtClean="0"/>
              <a:t> трудящих Сходу в </a:t>
            </a:r>
            <a:r>
              <a:rPr lang="ru-RU" sz="2800" dirty="0" err="1" smtClean="0"/>
              <a:t>Москві</a:t>
            </a:r>
            <a:r>
              <a:rPr lang="ru-RU" sz="2800" dirty="0" smtClean="0"/>
              <a:t>. В </a:t>
            </a:r>
            <a:r>
              <a:rPr lang="ru-RU" sz="2800" dirty="0" err="1" smtClean="0"/>
              <a:t>вересні</a:t>
            </a:r>
            <a:r>
              <a:rPr lang="ru-RU" sz="2800" dirty="0" smtClean="0"/>
              <a:t> 1926 </a:t>
            </a:r>
            <a:r>
              <a:rPr lang="ru-RU" sz="2800" dirty="0" err="1" smtClean="0"/>
              <a:t>він</a:t>
            </a:r>
            <a:r>
              <a:rPr lang="ru-RU" sz="2800" dirty="0" smtClean="0"/>
              <a:t> </a:t>
            </a:r>
            <a:r>
              <a:rPr lang="ru-RU" sz="2800" dirty="0" err="1" smtClean="0"/>
              <a:t>повертається</a:t>
            </a:r>
            <a:r>
              <a:rPr lang="ru-RU" sz="2800" dirty="0" smtClean="0"/>
              <a:t> на </a:t>
            </a:r>
            <a:r>
              <a:rPr lang="ru-RU" sz="2800" dirty="0" err="1" smtClean="0"/>
              <a:t>батьківщину</a:t>
            </a:r>
            <a:r>
              <a:rPr lang="ru-RU" sz="2800" dirty="0" smtClean="0"/>
              <a:t>.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15876794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799" y="-145142"/>
            <a:ext cx="6241816" cy="1371600"/>
          </a:xfrm>
        </p:spPr>
        <p:txBody>
          <a:bodyPr numCol="1">
            <a:normAutofit/>
          </a:bodyPr>
          <a:lstStyle/>
          <a:p>
            <a:r>
              <a:rPr lang="ru-RU" sz="3200" b="1" u="sng" dirty="0">
                <a:solidFill>
                  <a:schemeClr val="accent2">
                    <a:lumMod val="50000"/>
                  </a:schemeClr>
                </a:solidFill>
              </a:rPr>
              <a:t>Початок </a:t>
            </a:r>
            <a:r>
              <a:rPr lang="ru-RU" sz="3600" b="1" u="sng" dirty="0" err="1">
                <a:solidFill>
                  <a:schemeClr val="accent2">
                    <a:lumMod val="50000"/>
                  </a:schemeClr>
                </a:solidFill>
              </a:rPr>
              <a:t>політичної</a:t>
            </a:r>
            <a:r>
              <a:rPr lang="ru-RU" sz="3200" b="1" u="sng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sz="3200" b="1" u="sng" dirty="0" err="1">
                <a:solidFill>
                  <a:schemeClr val="accent2">
                    <a:lumMod val="50000"/>
                  </a:schemeClr>
                </a:solidFill>
              </a:rPr>
              <a:t>кар'єри</a:t>
            </a:r>
            <a:endParaRPr lang="ru-RU" sz="3200" b="1" u="sng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5" name="Рисунок 4"/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l="8098" r="8098"/>
          <a:stretch>
            <a:fillRect/>
          </a:stretch>
        </p:blipFill>
        <p:spPr>
          <a:xfrm>
            <a:off x="9235161" y="905294"/>
            <a:ext cx="2166769" cy="3377598"/>
          </a:xfrm>
          <a:prstGeom prst="rect">
            <a:avLst/>
          </a:prstGeo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85799" y="1226457"/>
            <a:ext cx="8549362" cy="4691263"/>
          </a:xfrm>
        </p:spPr>
        <p:txBody>
          <a:bodyPr>
            <a:noAutofit/>
          </a:bodyPr>
          <a:lstStyle/>
          <a:p>
            <a:pPr algn="l"/>
            <a:r>
              <a:rPr lang="ru-RU" sz="2400" dirty="0"/>
              <a:t> В 1957 </a:t>
            </a:r>
            <a:r>
              <a:rPr lang="ru-RU" sz="2400" dirty="0" err="1"/>
              <a:t>Ден</a:t>
            </a:r>
            <a:r>
              <a:rPr lang="ru-RU" sz="2400" dirty="0"/>
              <a:t> </a:t>
            </a:r>
            <a:r>
              <a:rPr lang="ru-RU" sz="2400" dirty="0" err="1"/>
              <a:t>призначається</a:t>
            </a:r>
            <a:r>
              <a:rPr lang="ru-RU" sz="2400" dirty="0"/>
              <a:t> </a:t>
            </a:r>
            <a:r>
              <a:rPr lang="ru-RU" sz="2400" dirty="0" err="1"/>
              <a:t>генеральним</a:t>
            </a:r>
            <a:r>
              <a:rPr lang="ru-RU" sz="2400" dirty="0"/>
              <a:t> секретарем ЦК КПК і </a:t>
            </a:r>
            <a:r>
              <a:rPr lang="ru-RU" sz="2400" dirty="0" err="1"/>
              <a:t>зближується</a:t>
            </a:r>
            <a:r>
              <a:rPr lang="ru-RU" sz="2400" dirty="0"/>
              <a:t> з </a:t>
            </a:r>
            <a:r>
              <a:rPr lang="ru-RU" sz="2400" dirty="0" err="1"/>
              <a:t>Лю</a:t>
            </a:r>
            <a:r>
              <a:rPr lang="ru-RU" sz="2400" dirty="0"/>
              <a:t> </a:t>
            </a:r>
            <a:r>
              <a:rPr lang="ru-RU" sz="2400" dirty="0" err="1"/>
              <a:t>Шаоци.Ден</a:t>
            </a:r>
            <a:r>
              <a:rPr lang="ru-RU" sz="2400" dirty="0"/>
              <a:t> </a:t>
            </a:r>
            <a:r>
              <a:rPr lang="ru-RU" sz="2400" dirty="0" err="1"/>
              <a:t>Сяопін</a:t>
            </a:r>
            <a:r>
              <a:rPr lang="ru-RU" sz="2400" dirty="0"/>
              <a:t> і </a:t>
            </a:r>
            <a:r>
              <a:rPr lang="ru-RU" sz="2400" dirty="0" err="1"/>
              <a:t>Лю</a:t>
            </a:r>
            <a:r>
              <a:rPr lang="ru-RU" sz="2400" dirty="0"/>
              <a:t> </a:t>
            </a:r>
            <a:r>
              <a:rPr lang="ru-RU" sz="2400" dirty="0" err="1"/>
              <a:t>Шаоци</a:t>
            </a:r>
            <a:r>
              <a:rPr lang="ru-RU" sz="2400" dirty="0"/>
              <a:t> </a:t>
            </a:r>
            <a:r>
              <a:rPr lang="ru-RU" sz="2400" dirty="0" err="1"/>
              <a:t>підсилюють</a:t>
            </a:r>
            <a:r>
              <a:rPr lang="ru-RU" sz="2400" dirty="0"/>
              <a:t> </a:t>
            </a:r>
            <a:r>
              <a:rPr lang="ru-RU" sz="2400" dirty="0" err="1"/>
              <a:t>свої</a:t>
            </a:r>
            <a:r>
              <a:rPr lang="ru-RU" sz="2400" dirty="0"/>
              <a:t> </a:t>
            </a:r>
            <a:r>
              <a:rPr lang="ru-RU" sz="2400" dirty="0" err="1"/>
              <a:t>позиції</a:t>
            </a:r>
            <a:r>
              <a:rPr lang="ru-RU" sz="2400" dirty="0"/>
              <a:t> в КПК. Разом вони </a:t>
            </a:r>
            <a:r>
              <a:rPr lang="ru-RU" sz="2400" dirty="0" err="1"/>
              <a:t>приступають</a:t>
            </a:r>
            <a:r>
              <a:rPr lang="ru-RU" sz="2400" dirty="0"/>
              <a:t> до </a:t>
            </a:r>
            <a:r>
              <a:rPr lang="ru-RU" sz="2400" dirty="0" err="1"/>
              <a:t>економічних</a:t>
            </a:r>
            <a:r>
              <a:rPr lang="ru-RU" sz="2400" dirty="0"/>
              <a:t> реформ, метою </a:t>
            </a:r>
            <a:r>
              <a:rPr lang="ru-RU" sz="2400" dirty="0" err="1"/>
              <a:t>яких</a:t>
            </a:r>
            <a:r>
              <a:rPr lang="ru-RU" sz="2400" dirty="0"/>
              <a:t> </a:t>
            </a:r>
            <a:r>
              <a:rPr lang="ru-RU" sz="2400" dirty="0" err="1"/>
              <a:t>було</a:t>
            </a:r>
            <a:r>
              <a:rPr lang="ru-RU" sz="2400" dirty="0"/>
              <a:t> </a:t>
            </a:r>
            <a:r>
              <a:rPr lang="ru-RU" sz="2400" dirty="0" err="1"/>
              <a:t>виправлення</a:t>
            </a:r>
            <a:r>
              <a:rPr lang="ru-RU" sz="2400" dirty="0"/>
              <a:t> </a:t>
            </a:r>
            <a:r>
              <a:rPr lang="ru-RU" sz="2400" dirty="0" err="1"/>
              <a:t>помилок</a:t>
            </a:r>
            <a:r>
              <a:rPr lang="ru-RU" sz="2400" dirty="0"/>
              <a:t> </a:t>
            </a:r>
            <a:r>
              <a:rPr lang="ru-RU" sz="2400" dirty="0" err="1"/>
              <a:t>політики</a:t>
            </a:r>
            <a:r>
              <a:rPr lang="ru-RU" sz="2400" dirty="0"/>
              <a:t> "Великого </a:t>
            </a:r>
            <a:r>
              <a:rPr lang="ru-RU" sz="2400" dirty="0" err="1"/>
              <a:t>стрибка</a:t>
            </a:r>
            <a:r>
              <a:rPr lang="ru-RU" sz="2400" dirty="0"/>
              <a:t>", і </a:t>
            </a:r>
            <a:r>
              <a:rPr lang="ru-RU" sz="2400" dirty="0" err="1"/>
              <a:t>тим</a:t>
            </a:r>
            <a:r>
              <a:rPr lang="ru-RU" sz="2400" dirty="0"/>
              <a:t> самим </a:t>
            </a:r>
            <a:r>
              <a:rPr lang="ru-RU" sz="2400" dirty="0" err="1"/>
              <a:t>заробляють</a:t>
            </a:r>
            <a:r>
              <a:rPr lang="ru-RU" sz="2400" dirty="0"/>
              <a:t> </a:t>
            </a:r>
            <a:r>
              <a:rPr lang="ru-RU" sz="2400" dirty="0" err="1"/>
              <a:t>вплив</a:t>
            </a:r>
            <a:r>
              <a:rPr lang="ru-RU" sz="2400" dirty="0"/>
              <a:t> у </a:t>
            </a:r>
            <a:r>
              <a:rPr lang="ru-RU" sz="2400" dirty="0" err="1"/>
              <a:t>партії</a:t>
            </a:r>
            <a:r>
              <a:rPr lang="ru-RU" sz="2400" dirty="0"/>
              <a:t> і </a:t>
            </a:r>
            <a:r>
              <a:rPr lang="ru-RU" sz="2400" dirty="0" err="1"/>
              <a:t>популярність</a:t>
            </a:r>
            <a:r>
              <a:rPr lang="ru-RU" sz="2400" dirty="0"/>
              <a:t> у </a:t>
            </a:r>
            <a:r>
              <a:rPr lang="ru-RU" sz="2400" dirty="0" err="1"/>
              <a:t>населення</a:t>
            </a:r>
            <a:r>
              <a:rPr lang="ru-RU" sz="2400" dirty="0"/>
              <a:t>. </a:t>
            </a:r>
            <a:r>
              <a:rPr lang="ru-RU" sz="2400" dirty="0" err="1"/>
              <a:t>Ден</a:t>
            </a:r>
            <a:r>
              <a:rPr lang="ru-RU" sz="2400" dirty="0"/>
              <a:t> і </a:t>
            </a:r>
            <a:r>
              <a:rPr lang="ru-RU" sz="2400" dirty="0" err="1"/>
              <a:t>Лю</a:t>
            </a:r>
            <a:r>
              <a:rPr lang="ru-RU" sz="2400" dirty="0"/>
              <a:t> </a:t>
            </a:r>
            <a:r>
              <a:rPr lang="ru-RU" sz="2400" dirty="0" err="1"/>
              <a:t>ведуть</a:t>
            </a:r>
            <a:r>
              <a:rPr lang="ru-RU" sz="2400" dirty="0"/>
              <a:t> </a:t>
            </a:r>
            <a:r>
              <a:rPr lang="ru-RU" sz="2400" dirty="0" err="1"/>
              <a:t>більш</a:t>
            </a:r>
            <a:r>
              <a:rPr lang="ru-RU" sz="2400" dirty="0"/>
              <a:t> </a:t>
            </a:r>
            <a:r>
              <a:rPr lang="ru-RU" sz="2400" b="1" dirty="0" err="1"/>
              <a:t>гнучку</a:t>
            </a:r>
            <a:r>
              <a:rPr lang="ru-RU" sz="2400" b="1" dirty="0"/>
              <a:t> і </a:t>
            </a:r>
            <a:r>
              <a:rPr lang="ru-RU" sz="2400" b="1" dirty="0" err="1"/>
              <a:t>помірну</a:t>
            </a:r>
            <a:r>
              <a:rPr lang="ru-RU" sz="2400" b="1" dirty="0"/>
              <a:t> </a:t>
            </a:r>
            <a:r>
              <a:rPr lang="ru-RU" sz="2400" b="1" dirty="0" err="1"/>
              <a:t>політику</a:t>
            </a:r>
            <a:r>
              <a:rPr lang="ru-RU" sz="2400" b="1" dirty="0"/>
              <a:t> на </a:t>
            </a:r>
            <a:r>
              <a:rPr lang="ru-RU" sz="2400" b="1" dirty="0" err="1"/>
              <a:t>відміну</a:t>
            </a:r>
            <a:r>
              <a:rPr lang="ru-RU" sz="2400" b="1" dirty="0"/>
              <a:t> </a:t>
            </a:r>
            <a:r>
              <a:rPr lang="ru-RU" sz="2400" b="1" dirty="0" err="1"/>
              <a:t>від</a:t>
            </a:r>
            <a:r>
              <a:rPr lang="ru-RU" sz="2400" b="1" dirty="0"/>
              <a:t> </a:t>
            </a:r>
            <a:r>
              <a:rPr lang="ru-RU" sz="2400" b="1" dirty="0" err="1"/>
              <a:t>радикалізму</a:t>
            </a:r>
            <a:r>
              <a:rPr lang="ru-RU" sz="2400" b="1" dirty="0"/>
              <a:t> Мао</a:t>
            </a:r>
            <a:r>
              <a:rPr lang="ru-RU" sz="2400" dirty="0" smtClean="0"/>
              <a:t>.</a:t>
            </a:r>
          </a:p>
          <a:p>
            <a:pPr algn="l"/>
            <a:r>
              <a:rPr lang="ru-RU" sz="2400" dirty="0"/>
              <a:t>В 1961 на </a:t>
            </a:r>
            <a:r>
              <a:rPr lang="ru-RU" sz="2400" dirty="0" err="1"/>
              <a:t>конференції</a:t>
            </a:r>
            <a:r>
              <a:rPr lang="ru-RU" sz="2400" dirty="0"/>
              <a:t> в Гуанчжоу </a:t>
            </a:r>
            <a:r>
              <a:rPr lang="ru-RU" sz="2400" dirty="0" err="1"/>
              <a:t>він</a:t>
            </a:r>
            <a:r>
              <a:rPr lang="ru-RU" sz="2400" dirty="0"/>
              <a:t> </a:t>
            </a:r>
            <a:r>
              <a:rPr lang="ru-RU" sz="2400" dirty="0" err="1"/>
              <a:t>вимовляє</a:t>
            </a:r>
            <a:r>
              <a:rPr lang="ru-RU" sz="2400" dirty="0"/>
              <a:t>, </a:t>
            </a:r>
            <a:r>
              <a:rPr lang="ru-RU" sz="2400" dirty="0" err="1"/>
              <a:t>мабуть</a:t>
            </a:r>
            <a:r>
              <a:rPr lang="ru-RU" sz="2400" dirty="0"/>
              <a:t>, </a:t>
            </a:r>
            <a:r>
              <a:rPr lang="ru-RU" sz="2400" dirty="0" err="1"/>
              <a:t>свій</a:t>
            </a:r>
            <a:r>
              <a:rPr lang="ru-RU" sz="2400" dirty="0"/>
              <a:t> </a:t>
            </a:r>
            <a:r>
              <a:rPr lang="ru-RU" sz="2400" dirty="0" err="1"/>
              <a:t>найвідоміший</a:t>
            </a:r>
            <a:r>
              <a:rPr lang="ru-RU" sz="2400" dirty="0"/>
              <a:t> </a:t>
            </a:r>
            <a:r>
              <a:rPr lang="ru-RU" sz="2400" dirty="0" err="1"/>
              <a:t>вислів</a:t>
            </a:r>
            <a:r>
              <a:rPr lang="ru-RU" sz="2400" dirty="0"/>
              <a:t>:</a:t>
            </a:r>
          </a:p>
          <a:p>
            <a:pPr algn="l"/>
            <a:r>
              <a:rPr lang="ru-RU" sz="2400" b="1" dirty="0" smtClean="0"/>
              <a:t>Не </a:t>
            </a:r>
            <a:r>
              <a:rPr lang="ru-RU" sz="2400" b="1" dirty="0" err="1"/>
              <a:t>важливо</a:t>
            </a:r>
            <a:r>
              <a:rPr lang="ru-RU" sz="2400" b="1" dirty="0"/>
              <a:t>, </a:t>
            </a:r>
            <a:r>
              <a:rPr lang="ru-RU" sz="2400" b="1" dirty="0" err="1"/>
              <a:t>чорна</a:t>
            </a:r>
            <a:r>
              <a:rPr lang="ru-RU" sz="2400" b="1" dirty="0"/>
              <a:t> </a:t>
            </a:r>
            <a:r>
              <a:rPr lang="ru-RU" sz="2400" b="1" dirty="0" err="1"/>
              <a:t>кішка</a:t>
            </a:r>
            <a:r>
              <a:rPr lang="ru-RU" sz="2400" b="1" dirty="0"/>
              <a:t> </a:t>
            </a:r>
            <a:r>
              <a:rPr lang="ru-RU" sz="2400" b="1" dirty="0" err="1"/>
              <a:t>або</a:t>
            </a:r>
            <a:r>
              <a:rPr lang="ru-RU" sz="2400" b="1" dirty="0"/>
              <a:t> </a:t>
            </a:r>
            <a:r>
              <a:rPr lang="ru-RU" sz="2400" b="1" dirty="0" err="1"/>
              <a:t>біла</a:t>
            </a:r>
            <a:r>
              <a:rPr lang="ru-RU" sz="2400" b="1" dirty="0"/>
              <a:t> </a:t>
            </a:r>
            <a:r>
              <a:rPr lang="ru-RU" sz="2400" b="1" dirty="0" err="1"/>
              <a:t>кішка</a:t>
            </a:r>
            <a:r>
              <a:rPr lang="ru-RU" sz="2400" b="1" dirty="0"/>
              <a:t>, </a:t>
            </a:r>
            <a:r>
              <a:rPr lang="ru-RU" sz="2400" b="1" dirty="0" err="1"/>
              <a:t>якщо</a:t>
            </a:r>
            <a:r>
              <a:rPr lang="ru-RU" sz="2400" b="1" dirty="0"/>
              <a:t> вона </a:t>
            </a:r>
            <a:r>
              <a:rPr lang="ru-RU" sz="2400" b="1" dirty="0" err="1"/>
              <a:t>може</a:t>
            </a:r>
            <a:r>
              <a:rPr lang="ru-RU" sz="2400" b="1" dirty="0"/>
              <a:t> </a:t>
            </a:r>
            <a:r>
              <a:rPr lang="ru-RU" sz="2400" b="1" dirty="0" err="1"/>
              <a:t>ловити</a:t>
            </a:r>
            <a:r>
              <a:rPr lang="ru-RU" sz="2400" b="1" dirty="0"/>
              <a:t> </a:t>
            </a:r>
            <a:r>
              <a:rPr lang="ru-RU" sz="2400" b="1" dirty="0" err="1"/>
              <a:t>мишей</a:t>
            </a:r>
            <a:r>
              <a:rPr lang="ru-RU" sz="2400" b="1" dirty="0"/>
              <a:t> — </a:t>
            </a:r>
            <a:r>
              <a:rPr lang="ru-RU" sz="2400" b="1" dirty="0" err="1"/>
              <a:t>це</a:t>
            </a:r>
            <a:r>
              <a:rPr lang="ru-RU" sz="2400" b="1" dirty="0"/>
              <a:t> </a:t>
            </a:r>
            <a:r>
              <a:rPr lang="ru-RU" sz="2400" b="1" dirty="0" err="1"/>
              <a:t>гарна</a:t>
            </a:r>
            <a:r>
              <a:rPr lang="ru-RU" sz="2400" b="1" dirty="0"/>
              <a:t> </a:t>
            </a:r>
            <a:r>
              <a:rPr lang="ru-RU" sz="2400" b="1" dirty="0" err="1"/>
              <a:t>кішка</a:t>
            </a:r>
            <a:r>
              <a:rPr lang="ru-RU" sz="2400" b="1" dirty="0"/>
              <a:t>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9485523" y="4505899"/>
            <a:ext cx="19164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err="1" smtClean="0"/>
              <a:t>Лю</a:t>
            </a:r>
            <a:r>
              <a:rPr lang="uk-UA" dirty="0" smtClean="0"/>
              <a:t> </a:t>
            </a:r>
            <a:r>
              <a:rPr lang="uk-UA" dirty="0" err="1" smtClean="0"/>
              <a:t>Шаоци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649269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40677" y="881068"/>
            <a:ext cx="10409069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/>
              <a:t>В 1966 </a:t>
            </a:r>
            <a:r>
              <a:rPr lang="ru-RU" sz="2800" dirty="0" err="1" smtClean="0"/>
              <a:t>почалася</a:t>
            </a:r>
            <a:r>
              <a:rPr lang="ru-RU" sz="2800" dirty="0" smtClean="0"/>
              <a:t> "Культурна </a:t>
            </a:r>
            <a:r>
              <a:rPr lang="ru-RU" sz="2800" dirty="0" err="1" smtClean="0"/>
              <a:t>революція</a:t>
            </a:r>
            <a:r>
              <a:rPr lang="ru-RU" sz="2800" dirty="0" smtClean="0"/>
              <a:t>", в </a:t>
            </a:r>
            <a:r>
              <a:rPr lang="ru-RU" sz="2800" dirty="0" err="1" smtClean="0"/>
              <a:t>ході</a:t>
            </a:r>
            <a:r>
              <a:rPr lang="ru-RU" sz="2800" dirty="0" smtClean="0"/>
              <a:t> </a:t>
            </a:r>
            <a:r>
              <a:rPr lang="ru-RU" sz="2800" dirty="0" err="1" smtClean="0"/>
              <a:t>якої</a:t>
            </a:r>
            <a:r>
              <a:rPr lang="ru-RU" sz="2800" dirty="0" smtClean="0"/>
              <a:t> </a:t>
            </a:r>
            <a:r>
              <a:rPr lang="ru-RU" sz="2800" dirty="0" err="1" smtClean="0"/>
              <a:t>Ден</a:t>
            </a:r>
            <a:r>
              <a:rPr lang="ru-RU" sz="2800" dirty="0" smtClean="0"/>
              <a:t> </a:t>
            </a:r>
            <a:r>
              <a:rPr lang="ru-RU" sz="2800" dirty="0" err="1" smtClean="0"/>
              <a:t>виявляється</a:t>
            </a:r>
            <a:r>
              <a:rPr lang="ru-RU" sz="2800" dirty="0" smtClean="0"/>
              <a:t> в </a:t>
            </a:r>
            <a:r>
              <a:rPr lang="ru-RU" sz="2800" dirty="0" err="1" smtClean="0"/>
              <a:t>опалі</a:t>
            </a:r>
            <a:r>
              <a:rPr lang="ru-RU" sz="2800" dirty="0" smtClean="0"/>
              <a:t> і </a:t>
            </a:r>
            <a:r>
              <a:rPr lang="ru-RU" sz="2800" dirty="0" err="1" smtClean="0"/>
              <a:t>знімається</a:t>
            </a:r>
            <a:r>
              <a:rPr lang="ru-RU" sz="2800" dirty="0" smtClean="0"/>
              <a:t> з </a:t>
            </a:r>
            <a:r>
              <a:rPr lang="ru-RU" sz="2800" dirty="0" err="1" smtClean="0"/>
              <a:t>усіх</a:t>
            </a:r>
            <a:r>
              <a:rPr lang="ru-RU" sz="2800" dirty="0" smtClean="0"/>
              <a:t> посад, </a:t>
            </a:r>
            <a:r>
              <a:rPr lang="ru-RU" sz="2800" dirty="0" err="1" smtClean="0"/>
              <a:t>направляється</a:t>
            </a:r>
            <a:r>
              <a:rPr lang="ru-RU" sz="2800" dirty="0" smtClean="0"/>
              <a:t> простим </a:t>
            </a:r>
            <a:r>
              <a:rPr lang="ru-RU" sz="2800" dirty="0" err="1" smtClean="0"/>
              <a:t>робітником</a:t>
            </a:r>
            <a:r>
              <a:rPr lang="ru-RU" sz="2800" dirty="0" smtClean="0"/>
              <a:t> на </a:t>
            </a:r>
            <a:r>
              <a:rPr lang="ru-RU" sz="2800" dirty="0" err="1" smtClean="0"/>
              <a:t>тракторний</a:t>
            </a:r>
            <a:r>
              <a:rPr lang="ru-RU" sz="2800" dirty="0" smtClean="0"/>
              <a:t> завод в </a:t>
            </a:r>
            <a:r>
              <a:rPr lang="ru-RU" sz="2800" dirty="0" err="1" smtClean="0"/>
              <a:t>провінції</a:t>
            </a:r>
            <a:r>
              <a:rPr lang="ru-RU" sz="2800" dirty="0" smtClean="0"/>
              <a:t> </a:t>
            </a:r>
            <a:r>
              <a:rPr lang="ru-RU" sz="2800" dirty="0" err="1" smtClean="0"/>
              <a:t>Цзянси</a:t>
            </a:r>
            <a:r>
              <a:rPr lang="ru-RU" sz="2800" dirty="0" smtClean="0"/>
              <a:t>. </a:t>
            </a:r>
            <a:r>
              <a:rPr lang="ru-RU" sz="2800" dirty="0" err="1" smtClean="0"/>
              <a:t>Під</a:t>
            </a:r>
            <a:r>
              <a:rPr lang="ru-RU" sz="2800" dirty="0" smtClean="0"/>
              <a:t> час "</a:t>
            </a:r>
            <a:r>
              <a:rPr lang="ru-RU" sz="2800" dirty="0" err="1" smtClean="0"/>
              <a:t>Культурної</a:t>
            </a:r>
            <a:r>
              <a:rPr lang="ru-RU" sz="2800" dirty="0" smtClean="0"/>
              <a:t> </a:t>
            </a:r>
            <a:r>
              <a:rPr lang="ru-RU" sz="2800" dirty="0" err="1" smtClean="0"/>
              <a:t>революції</a:t>
            </a:r>
            <a:r>
              <a:rPr lang="ru-RU" sz="2800" dirty="0" smtClean="0"/>
              <a:t>" </a:t>
            </a:r>
            <a:r>
              <a:rPr lang="ru-RU" sz="2800" dirty="0" err="1" smtClean="0"/>
              <a:t>Ден</a:t>
            </a:r>
            <a:r>
              <a:rPr lang="ru-RU" sz="2800" dirty="0" smtClean="0"/>
              <a:t> і </a:t>
            </a:r>
            <a:r>
              <a:rPr lang="ru-RU" sz="2800" dirty="0" err="1" smtClean="0"/>
              <a:t>його</a:t>
            </a:r>
            <a:r>
              <a:rPr lang="ru-RU" sz="2800" dirty="0" smtClean="0"/>
              <a:t> </a:t>
            </a:r>
            <a:r>
              <a:rPr lang="ru-RU" sz="2800" dirty="0" err="1" smtClean="0"/>
              <a:t>сім'я</a:t>
            </a:r>
            <a:r>
              <a:rPr lang="ru-RU" sz="2800" dirty="0" smtClean="0"/>
              <a:t> </a:t>
            </a:r>
            <a:r>
              <a:rPr lang="ru-RU" sz="2800" dirty="0" err="1" smtClean="0"/>
              <a:t>стають</a:t>
            </a:r>
            <a:r>
              <a:rPr lang="ru-RU" sz="2800" dirty="0" smtClean="0"/>
              <a:t> метою </a:t>
            </a:r>
            <a:r>
              <a:rPr lang="ru-RU" sz="2800" dirty="0" err="1" smtClean="0"/>
              <a:t>хунвейбінів</a:t>
            </a:r>
            <a:r>
              <a:rPr lang="ru-RU" sz="2800" dirty="0" smtClean="0"/>
              <a:t>.</a:t>
            </a:r>
          </a:p>
          <a:p>
            <a:r>
              <a:rPr lang="ru-RU" sz="2800" dirty="0" smtClean="0"/>
              <a:t>Мао </a:t>
            </a:r>
            <a:r>
              <a:rPr lang="ru-RU" sz="2800" dirty="0" err="1" smtClean="0"/>
              <a:t>видає</a:t>
            </a:r>
            <a:r>
              <a:rPr lang="ru-RU" sz="2800" dirty="0" smtClean="0"/>
              <a:t> директиву, </a:t>
            </a:r>
            <a:r>
              <a:rPr lang="ru-RU" sz="2800" dirty="0" err="1" smtClean="0"/>
              <a:t>що</a:t>
            </a:r>
            <a:r>
              <a:rPr lang="ru-RU" sz="2800" dirty="0" smtClean="0"/>
              <a:t> </a:t>
            </a:r>
            <a:r>
              <a:rPr lang="ru-RU" sz="2800" dirty="0" err="1" smtClean="0"/>
              <a:t>підтверджує</a:t>
            </a:r>
            <a:r>
              <a:rPr lang="ru-RU" sz="2800" dirty="0" smtClean="0"/>
              <a:t> </a:t>
            </a:r>
            <a:r>
              <a:rPr lang="ru-RU" sz="2800" dirty="0" err="1" smtClean="0"/>
              <a:t>легітимність</a:t>
            </a:r>
            <a:r>
              <a:rPr lang="ru-RU" sz="2800" dirty="0" smtClean="0"/>
              <a:t> "</a:t>
            </a:r>
            <a:r>
              <a:rPr lang="ru-RU" sz="2800" dirty="0" err="1" smtClean="0"/>
              <a:t>Культурної</a:t>
            </a:r>
            <a:r>
              <a:rPr lang="ru-RU" sz="2800" dirty="0" smtClean="0"/>
              <a:t> </a:t>
            </a:r>
            <a:r>
              <a:rPr lang="ru-RU" sz="2800" dirty="0" err="1" smtClean="0"/>
              <a:t>революції</a:t>
            </a:r>
            <a:r>
              <a:rPr lang="ru-RU" sz="2800" dirty="0" smtClean="0"/>
              <a:t>", в </a:t>
            </a:r>
            <a:r>
              <a:rPr lang="ru-RU" sz="2800" dirty="0" err="1" smtClean="0"/>
              <a:t>якій</a:t>
            </a:r>
            <a:r>
              <a:rPr lang="ru-RU" sz="2800" dirty="0" smtClean="0"/>
              <a:t> особливо </a:t>
            </a:r>
            <a:r>
              <a:rPr lang="ru-RU" sz="2800" dirty="0" err="1" smtClean="0"/>
              <a:t>наголошується</a:t>
            </a:r>
            <a:r>
              <a:rPr lang="ru-RU" sz="2800" dirty="0" smtClean="0"/>
              <a:t>, </a:t>
            </a:r>
            <a:r>
              <a:rPr lang="ru-RU" sz="2800" dirty="0" err="1" smtClean="0"/>
              <a:t>що</a:t>
            </a:r>
            <a:r>
              <a:rPr lang="ru-RU" sz="2800" dirty="0" smtClean="0"/>
              <a:t> </a:t>
            </a:r>
            <a:r>
              <a:rPr lang="ru-RU" sz="2800" dirty="0" err="1" smtClean="0"/>
              <a:t>Ден</a:t>
            </a:r>
            <a:r>
              <a:rPr lang="ru-RU" sz="2800" dirty="0" smtClean="0"/>
              <a:t> </a:t>
            </a:r>
            <a:r>
              <a:rPr lang="ru-RU" sz="2800" dirty="0" err="1" smtClean="0"/>
              <a:t>Сяопін</a:t>
            </a:r>
            <a:r>
              <a:rPr lang="ru-RU" sz="2800" dirty="0" smtClean="0"/>
              <a:t> є </a:t>
            </a:r>
            <a:r>
              <a:rPr lang="ru-RU" sz="2800" dirty="0" err="1" smtClean="0"/>
              <a:t>внутрішньою</a:t>
            </a:r>
            <a:r>
              <a:rPr lang="ru-RU" sz="2800" dirty="0" smtClean="0"/>
              <a:t> проблемою </a:t>
            </a:r>
            <a:r>
              <a:rPr lang="ru-RU" sz="2800" dirty="0" err="1" smtClean="0"/>
              <a:t>країни</a:t>
            </a:r>
            <a:r>
              <a:rPr lang="ru-RU" sz="2800" dirty="0" smtClean="0"/>
              <a:t>. </a:t>
            </a:r>
            <a:r>
              <a:rPr lang="ru-RU" sz="2800" dirty="0" err="1" smtClean="0"/>
              <a:t>Ця</a:t>
            </a:r>
            <a:r>
              <a:rPr lang="ru-RU" sz="2800" dirty="0" smtClean="0"/>
              <a:t> директива </a:t>
            </a:r>
            <a:r>
              <a:rPr lang="ru-RU" sz="2800" dirty="0" err="1" smtClean="0"/>
              <a:t>була</a:t>
            </a:r>
            <a:r>
              <a:rPr lang="ru-RU" sz="2800" dirty="0" smtClean="0"/>
              <a:t> </a:t>
            </a:r>
            <a:r>
              <a:rPr lang="ru-RU" sz="2800" dirty="0" err="1" smtClean="0"/>
              <a:t>підхоплена</a:t>
            </a:r>
            <a:r>
              <a:rPr lang="ru-RU" sz="2800" dirty="0" smtClean="0"/>
              <a:t> ЦК і </a:t>
            </a:r>
            <a:r>
              <a:rPr lang="ru-RU" sz="2800" dirty="0" err="1" smtClean="0"/>
              <a:t>всіма</a:t>
            </a:r>
            <a:r>
              <a:rPr lang="ru-RU" sz="2800" dirty="0" smtClean="0"/>
              <a:t> </a:t>
            </a:r>
            <a:r>
              <a:rPr lang="ru-RU" sz="2800" dirty="0" err="1" smtClean="0"/>
              <a:t>провінційними</a:t>
            </a:r>
            <a:r>
              <a:rPr lang="ru-RU" sz="2800" dirty="0" smtClean="0"/>
              <a:t> </a:t>
            </a:r>
            <a:r>
              <a:rPr lang="ru-RU" sz="2800" dirty="0" err="1" smtClean="0"/>
              <a:t>партійними</a:t>
            </a:r>
            <a:r>
              <a:rPr lang="ru-RU" sz="2800" dirty="0" smtClean="0"/>
              <a:t> </a:t>
            </a:r>
            <a:r>
              <a:rPr lang="ru-RU" sz="2800" dirty="0" err="1" smtClean="0"/>
              <a:t>комітетами</a:t>
            </a:r>
            <a:r>
              <a:rPr lang="ru-RU" sz="2800" dirty="0" smtClean="0"/>
              <a:t>, </a:t>
            </a:r>
            <a:r>
              <a:rPr lang="ru-RU" sz="2800" dirty="0" err="1" smtClean="0"/>
              <a:t>які</a:t>
            </a:r>
            <a:r>
              <a:rPr lang="ru-RU" sz="2800" dirty="0" smtClean="0"/>
              <a:t> </a:t>
            </a:r>
            <a:r>
              <a:rPr lang="ru-RU" sz="2800" dirty="0" err="1" smtClean="0"/>
              <a:t>слідом</a:t>
            </a:r>
            <a:r>
              <a:rPr lang="ru-RU" sz="2800" dirty="0" smtClean="0"/>
              <a:t> за Мао почали </a:t>
            </a:r>
            <a:r>
              <a:rPr lang="ru-RU" sz="2800" dirty="0" err="1" smtClean="0"/>
              <a:t>кампанію</a:t>
            </a:r>
            <a:r>
              <a:rPr lang="ru-RU" sz="2800" dirty="0" smtClean="0"/>
              <a:t> по </a:t>
            </a:r>
            <a:r>
              <a:rPr lang="ru-RU" sz="2800" dirty="0" err="1" smtClean="0"/>
              <a:t>критиці</a:t>
            </a:r>
            <a:r>
              <a:rPr lang="ru-RU" sz="2800" dirty="0" smtClean="0"/>
              <a:t> </a:t>
            </a:r>
            <a:r>
              <a:rPr lang="ru-RU" sz="2800" dirty="0" err="1" smtClean="0"/>
              <a:t>Дена</a:t>
            </a:r>
            <a:r>
              <a:rPr lang="ru-RU" sz="2800" dirty="0" smtClean="0"/>
              <a:t>.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22441890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07697" y="1570008"/>
            <a:ext cx="9550877" cy="1302588"/>
          </a:xfrm>
        </p:spPr>
        <p:txBody>
          <a:bodyPr>
            <a:normAutofit fontScale="90000"/>
          </a:bodyPr>
          <a:lstStyle/>
          <a:p>
            <a:r>
              <a:rPr lang="uk-UA" dirty="0" smtClean="0"/>
              <a:t>Будучи двічі </a:t>
            </a:r>
            <a:r>
              <a:rPr lang="uk-UA" dirty="0" err="1" smtClean="0"/>
              <a:t>репресованим,після</a:t>
            </a:r>
            <a:r>
              <a:rPr lang="uk-UA" dirty="0" smtClean="0"/>
              <a:t> викриття «банди чотирьох», він поновлюється на усіх посадах  в 1977:</a:t>
            </a:r>
            <a:br>
              <a:rPr lang="uk-UA" dirty="0" smtClean="0"/>
            </a:br>
            <a:r>
              <a:rPr lang="uk-UA" dirty="0"/>
              <a:t/>
            </a:r>
            <a:br>
              <a:rPr lang="uk-UA" dirty="0"/>
            </a:br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2760451" y="3976775"/>
            <a:ext cx="957532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uk-UA" sz="3200" dirty="0" smtClean="0"/>
              <a:t>Голова Центральної військової ради </a:t>
            </a:r>
            <a:r>
              <a:rPr lang="uk-UA" sz="3200" dirty="0" smtClean="0"/>
              <a:t>КНР;</a:t>
            </a:r>
            <a:endParaRPr lang="uk-UA" sz="3200" dirty="0" smtClean="0"/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uk-UA" sz="3200" dirty="0" smtClean="0"/>
              <a:t>Заступник </a:t>
            </a:r>
            <a:r>
              <a:rPr lang="uk-UA" sz="3200" dirty="0" smtClean="0"/>
              <a:t>голови КПК;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uk-UA" sz="3200" dirty="0" smtClean="0"/>
              <a:t>Заступник прем</a:t>
            </a:r>
            <a:r>
              <a:rPr lang="en-US" sz="3200" dirty="0" smtClean="0"/>
              <a:t>’</a:t>
            </a:r>
            <a:r>
              <a:rPr lang="uk-UA" sz="3200" dirty="0" err="1" smtClean="0"/>
              <a:t>єра</a:t>
            </a:r>
            <a:r>
              <a:rPr lang="uk-UA" sz="3200" dirty="0" smtClean="0"/>
              <a:t> Держради.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34879881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1179823" y="-318565"/>
            <a:ext cx="8158688" cy="1822514"/>
          </a:xfrm>
        </p:spPr>
        <p:txBody>
          <a:bodyPr>
            <a:normAutofit/>
          </a:bodyPr>
          <a:lstStyle/>
          <a:p>
            <a:r>
              <a:rPr lang="uk-UA" sz="5400" b="1" u="sng" dirty="0" smtClean="0">
                <a:solidFill>
                  <a:schemeClr val="accent2">
                    <a:lumMod val="50000"/>
                  </a:schemeClr>
                </a:solidFill>
              </a:rPr>
              <a:t>Реабілітація</a:t>
            </a:r>
            <a:endParaRPr lang="ru-RU" sz="5400" b="1" u="sng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000663" y="1329206"/>
            <a:ext cx="10455215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err="1" smtClean="0"/>
              <a:t>Протягом</a:t>
            </a:r>
            <a:r>
              <a:rPr lang="ru-RU" sz="3600" dirty="0" smtClean="0"/>
              <a:t> </a:t>
            </a:r>
            <a:r>
              <a:rPr lang="ru-RU" sz="3600" dirty="0" err="1" smtClean="0"/>
              <a:t>кількох</a:t>
            </a:r>
            <a:r>
              <a:rPr lang="ru-RU" sz="3600" dirty="0" smtClean="0"/>
              <a:t> </a:t>
            </a:r>
            <a:r>
              <a:rPr lang="ru-RU" sz="3600" dirty="0" err="1" smtClean="0"/>
              <a:t>місяців</a:t>
            </a:r>
            <a:r>
              <a:rPr lang="ru-RU" sz="3600" dirty="0" smtClean="0"/>
              <a:t> </a:t>
            </a:r>
            <a:r>
              <a:rPr lang="ru-RU" sz="3600" dirty="0" err="1" smtClean="0"/>
              <a:t>після</a:t>
            </a:r>
            <a:r>
              <a:rPr lang="ru-RU" sz="3600" dirty="0" smtClean="0"/>
              <a:t> </a:t>
            </a:r>
            <a:r>
              <a:rPr lang="ru-RU" sz="3600" dirty="0" err="1" smtClean="0"/>
              <a:t>смерті</a:t>
            </a:r>
            <a:r>
              <a:rPr lang="ru-RU" sz="3600" dirty="0" smtClean="0"/>
              <a:t> Мао </a:t>
            </a:r>
            <a:r>
              <a:rPr lang="ru-RU" sz="3600" dirty="0" err="1" smtClean="0"/>
              <a:t>Ден</a:t>
            </a:r>
            <a:r>
              <a:rPr lang="ru-RU" sz="3600" dirty="0" smtClean="0"/>
              <a:t> </a:t>
            </a:r>
            <a:r>
              <a:rPr lang="ru-RU" sz="3600" dirty="0" err="1" smtClean="0"/>
              <a:t>Сяопін</a:t>
            </a:r>
            <a:r>
              <a:rPr lang="ru-RU" sz="3600" dirty="0" smtClean="0"/>
              <a:t> </a:t>
            </a:r>
            <a:r>
              <a:rPr lang="ru-RU" sz="3600" dirty="0" err="1" smtClean="0"/>
              <a:t>стає</a:t>
            </a:r>
            <a:r>
              <a:rPr lang="ru-RU" sz="3600" dirty="0" smtClean="0"/>
              <a:t> </a:t>
            </a:r>
            <a:r>
              <a:rPr lang="ru-RU" sz="3600" dirty="0" err="1" smtClean="0"/>
              <a:t>фактичним</a:t>
            </a:r>
            <a:r>
              <a:rPr lang="ru-RU" sz="3600" dirty="0" smtClean="0"/>
              <a:t> </a:t>
            </a:r>
            <a:r>
              <a:rPr lang="ru-RU" sz="3600" dirty="0" err="1" smtClean="0"/>
              <a:t>лідером</a:t>
            </a:r>
            <a:r>
              <a:rPr lang="ru-RU" sz="3600" dirty="0" smtClean="0"/>
              <a:t> Китаю.</a:t>
            </a:r>
            <a:r>
              <a:rPr lang="ru-RU" sz="3600" dirty="0"/>
              <a:t> </a:t>
            </a:r>
            <a:r>
              <a:rPr lang="ru-RU" sz="3600" dirty="0" err="1"/>
              <a:t>Поступово</a:t>
            </a:r>
            <a:r>
              <a:rPr lang="ru-RU" sz="3600" dirty="0"/>
              <a:t>, </a:t>
            </a:r>
            <a:r>
              <a:rPr lang="ru-RU" sz="3600" dirty="0" err="1"/>
              <a:t>мобілізуючи</a:t>
            </a:r>
            <a:r>
              <a:rPr lang="ru-RU" sz="3600" dirty="0"/>
              <a:t> </a:t>
            </a:r>
            <a:r>
              <a:rPr lang="ru-RU" sz="3600" dirty="0" err="1"/>
              <a:t>навколо</a:t>
            </a:r>
            <a:r>
              <a:rPr lang="ru-RU" sz="3600" dirty="0"/>
              <a:t> себе </a:t>
            </a:r>
            <a:r>
              <a:rPr lang="ru-RU" sz="3600" dirty="0" err="1"/>
              <a:t>своїх</a:t>
            </a:r>
            <a:r>
              <a:rPr lang="ru-RU" sz="3600" dirty="0"/>
              <a:t> </a:t>
            </a:r>
            <a:r>
              <a:rPr lang="ru-RU" sz="3600" dirty="0" err="1" smtClean="0"/>
              <a:t>однодумців</a:t>
            </a:r>
            <a:r>
              <a:rPr lang="ru-RU" sz="3600" dirty="0" smtClean="0"/>
              <a:t>, В </a:t>
            </a:r>
            <a:r>
              <a:rPr lang="ru-RU" sz="3600" b="1" dirty="0" smtClean="0">
                <a:solidFill>
                  <a:schemeClr val="accent2">
                    <a:lumMod val="50000"/>
                  </a:schemeClr>
                </a:solidFill>
              </a:rPr>
              <a:t>1977</a:t>
            </a:r>
            <a:r>
              <a:rPr lang="ru-RU" sz="3600" dirty="0" smtClean="0"/>
              <a:t> </a:t>
            </a:r>
            <a:r>
              <a:rPr lang="ru-RU" sz="3600" dirty="0" err="1" smtClean="0"/>
              <a:t>Ден</a:t>
            </a:r>
            <a:r>
              <a:rPr lang="ru-RU" sz="3600" dirty="0" smtClean="0"/>
              <a:t> </a:t>
            </a:r>
            <a:r>
              <a:rPr lang="ru-RU" sz="3600" dirty="0" err="1" smtClean="0"/>
              <a:t>анулював</a:t>
            </a:r>
            <a:r>
              <a:rPr lang="ru-RU" sz="3600" dirty="0" smtClean="0"/>
              <a:t> </a:t>
            </a:r>
            <a:r>
              <a:rPr lang="ru-RU" sz="3600" dirty="0" err="1" smtClean="0"/>
              <a:t>підсумки</a:t>
            </a:r>
            <a:r>
              <a:rPr lang="ru-RU" sz="3600" dirty="0" smtClean="0"/>
              <a:t> "</a:t>
            </a:r>
            <a:r>
              <a:rPr lang="ru-RU" sz="3600" dirty="0" err="1" smtClean="0"/>
              <a:t>Культурної</a:t>
            </a:r>
            <a:r>
              <a:rPr lang="ru-RU" sz="3600" dirty="0" smtClean="0"/>
              <a:t> </a:t>
            </a:r>
            <a:r>
              <a:rPr lang="ru-RU" sz="3600" dirty="0" err="1" smtClean="0"/>
              <a:t>революції</a:t>
            </a:r>
            <a:r>
              <a:rPr lang="ru-RU" sz="3600" dirty="0" smtClean="0"/>
              <a:t>" і почав </a:t>
            </a:r>
            <a:r>
              <a:rPr lang="ru-RU" sz="3600" dirty="0" err="1" smtClean="0"/>
              <a:t>кампанію</a:t>
            </a:r>
            <a:r>
              <a:rPr lang="ru-RU" sz="3600" dirty="0" smtClean="0"/>
              <a:t> </a:t>
            </a:r>
            <a:r>
              <a:rPr lang="ru-RU" sz="3600" dirty="0" err="1" smtClean="0"/>
              <a:t>під</a:t>
            </a:r>
            <a:r>
              <a:rPr lang="ru-RU" sz="3600" dirty="0" smtClean="0"/>
              <a:t> </a:t>
            </a:r>
            <a:r>
              <a:rPr lang="ru-RU" sz="3600" dirty="0" err="1" smtClean="0"/>
              <a:t>назвою</a:t>
            </a:r>
            <a:r>
              <a:rPr lang="ru-RU" sz="3600" dirty="0" smtClean="0"/>
              <a:t> "</a:t>
            </a:r>
            <a:r>
              <a:rPr lang="ru-RU" sz="3600" dirty="0" err="1" smtClean="0"/>
              <a:t>Пекінська</a:t>
            </a:r>
            <a:r>
              <a:rPr lang="ru-RU" sz="3600" dirty="0" smtClean="0"/>
              <a:t> весна". В </a:t>
            </a:r>
            <a:r>
              <a:rPr lang="ru-RU" sz="3600" dirty="0" err="1" smtClean="0"/>
              <a:t>ході</a:t>
            </a:r>
            <a:r>
              <a:rPr lang="ru-RU" sz="3600" dirty="0" smtClean="0"/>
              <a:t> "</a:t>
            </a:r>
            <a:r>
              <a:rPr lang="ru-RU" sz="3600" dirty="0" err="1" smtClean="0"/>
              <a:t>Пекінської</a:t>
            </a:r>
            <a:r>
              <a:rPr lang="ru-RU" sz="3600" dirty="0" smtClean="0"/>
              <a:t> </a:t>
            </a:r>
            <a:r>
              <a:rPr lang="ru-RU" sz="3600" dirty="0" err="1" smtClean="0"/>
              <a:t>весни</a:t>
            </a:r>
            <a:r>
              <a:rPr lang="ru-RU" sz="3600" dirty="0" smtClean="0"/>
              <a:t>" </a:t>
            </a:r>
            <a:r>
              <a:rPr lang="ru-RU" sz="3600" dirty="0" err="1" smtClean="0"/>
              <a:t>була</a:t>
            </a:r>
            <a:r>
              <a:rPr lang="ru-RU" sz="3600" dirty="0" smtClean="0"/>
              <a:t> дозволена </a:t>
            </a:r>
            <a:r>
              <a:rPr lang="ru-RU" sz="3600" dirty="0" err="1" smtClean="0"/>
              <a:t>відкрита</a:t>
            </a:r>
            <a:r>
              <a:rPr lang="ru-RU" sz="3600" dirty="0" smtClean="0"/>
              <a:t> критика "</a:t>
            </a:r>
            <a:r>
              <a:rPr lang="ru-RU" sz="3600" dirty="0" err="1" smtClean="0"/>
              <a:t>Культурної</a:t>
            </a:r>
            <a:r>
              <a:rPr lang="ru-RU" sz="3600" dirty="0" smtClean="0"/>
              <a:t> </a:t>
            </a:r>
            <a:r>
              <a:rPr lang="ru-RU" sz="3600" dirty="0" err="1" smtClean="0"/>
              <a:t>революції</a:t>
            </a:r>
            <a:r>
              <a:rPr lang="ru-RU" sz="3600" dirty="0" smtClean="0"/>
              <a:t>" і </a:t>
            </a:r>
            <a:r>
              <a:rPr lang="ru-RU" sz="3600" dirty="0" err="1" smtClean="0"/>
              <a:t>був</a:t>
            </a:r>
            <a:r>
              <a:rPr lang="ru-RU" sz="3600" dirty="0" smtClean="0"/>
              <a:t> </a:t>
            </a:r>
            <a:r>
              <a:rPr lang="ru-RU" sz="3600" dirty="0" err="1" smtClean="0"/>
              <a:t>даний</a:t>
            </a:r>
            <a:r>
              <a:rPr lang="ru-RU" sz="3600" dirty="0" smtClean="0"/>
              <a:t> </a:t>
            </a:r>
            <a:r>
              <a:rPr lang="ru-RU" sz="3600" dirty="0" err="1" smtClean="0"/>
              <a:t>імпульс</a:t>
            </a:r>
            <a:r>
              <a:rPr lang="ru-RU" sz="3600" dirty="0" smtClean="0"/>
              <a:t> на </a:t>
            </a:r>
            <a:r>
              <a:rPr lang="ru-RU" sz="3600" dirty="0" err="1" smtClean="0"/>
              <a:t>руйнування</a:t>
            </a:r>
            <a:r>
              <a:rPr lang="ru-RU" sz="3600" dirty="0" smtClean="0"/>
              <a:t> </a:t>
            </a:r>
            <a:r>
              <a:rPr lang="ru-RU" sz="3600" dirty="0" err="1" smtClean="0"/>
              <a:t>класової</a:t>
            </a:r>
            <a:r>
              <a:rPr lang="ru-RU" sz="3600" dirty="0" smtClean="0"/>
              <a:t> </a:t>
            </a:r>
            <a:r>
              <a:rPr lang="ru-RU" sz="3600" dirty="0" err="1" smtClean="0"/>
              <a:t>системи</a:t>
            </a:r>
            <a:r>
              <a:rPr lang="ru-RU" sz="3600" dirty="0" smtClean="0"/>
              <a:t>.</a:t>
            </a: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4018120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29908" y="191306"/>
            <a:ext cx="9601196" cy="1303867"/>
          </a:xfrm>
        </p:spPr>
        <p:txBody>
          <a:bodyPr/>
          <a:lstStyle/>
          <a:p>
            <a:r>
              <a:rPr lang="ru-RU" b="1" dirty="0" err="1">
                <a:solidFill>
                  <a:schemeClr val="accent2">
                    <a:lumMod val="50000"/>
                  </a:schemeClr>
                </a:solidFill>
              </a:rPr>
              <a:t>Реформи</a:t>
            </a:r>
            <a:r>
              <a:rPr lang="ru-RU" b="1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b="1" dirty="0" err="1">
                <a:solidFill>
                  <a:schemeClr val="accent2">
                    <a:lumMod val="50000"/>
                  </a:schemeClr>
                </a:solidFill>
              </a:rPr>
              <a:t>Ден</a:t>
            </a:r>
            <a:r>
              <a:rPr lang="ru-RU" b="1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b="1" dirty="0" err="1">
                <a:solidFill>
                  <a:schemeClr val="accent2">
                    <a:lumMod val="50000"/>
                  </a:schemeClr>
                </a:solidFill>
              </a:rPr>
              <a:t>Сяопіна</a:t>
            </a:r>
            <a:endParaRPr lang="ru-RU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70472" y="1347588"/>
            <a:ext cx="10320068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800" b="1" i="1" dirty="0" smtClean="0">
                <a:solidFill>
                  <a:schemeClr val="accent2">
                    <a:lumMod val="50000"/>
                  </a:schemeClr>
                </a:solidFill>
              </a:rPr>
              <a:t>Грудень 1978р-</a:t>
            </a:r>
            <a:r>
              <a:rPr lang="uk-UA" sz="2800" b="1" i="1" dirty="0" smtClean="0"/>
              <a:t> </a:t>
            </a:r>
            <a:r>
              <a:rPr lang="uk-UA" sz="2800" dirty="0" smtClean="0"/>
              <a:t>Пленум </a:t>
            </a:r>
            <a:r>
              <a:rPr lang="uk-UA" sz="2800" dirty="0" err="1" smtClean="0"/>
              <a:t>КПК,на</a:t>
            </a:r>
            <a:r>
              <a:rPr lang="uk-UA" sz="2800" dirty="0" smtClean="0"/>
              <a:t> якому було проголошено новий курс «чотирьох </a:t>
            </a:r>
            <a:r>
              <a:rPr lang="uk-UA" sz="2800" dirty="0" smtClean="0"/>
              <a:t>модернізацій»:  </a:t>
            </a:r>
            <a:r>
              <a:rPr lang="uk-UA" sz="2800" dirty="0" smtClean="0"/>
              <a:t>промислової, </a:t>
            </a:r>
            <a:r>
              <a:rPr lang="uk-UA" sz="2800" dirty="0" err="1" smtClean="0"/>
              <a:t>сільськогосподарської,науково-технічної,оборонної</a:t>
            </a:r>
            <a:r>
              <a:rPr lang="uk-UA" sz="3200" dirty="0" smtClean="0"/>
              <a:t>. </a:t>
            </a:r>
            <a:endParaRPr lang="ru-RU" sz="3200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4" name="Стрелка вниз 3"/>
          <p:cNvSpPr/>
          <p:nvPr/>
        </p:nvSpPr>
        <p:spPr>
          <a:xfrm>
            <a:off x="5566916" y="2726274"/>
            <a:ext cx="575092" cy="46010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1012168" y="3186377"/>
            <a:ext cx="9109495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uk-UA" sz="2800" dirty="0" smtClean="0"/>
              <a:t>Тверде відстоювання соціалістичного курсу розвитку;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uk-UA" sz="2800" dirty="0" smtClean="0"/>
              <a:t>Демократична диктатура народу;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uk-UA" sz="2800" dirty="0" smtClean="0"/>
              <a:t>Диктатура керівництва КПК;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uk-UA" sz="2800" dirty="0" smtClean="0"/>
              <a:t>Вірність принципам марксизму-ленінізму та ідеям Мао Цзедуна.</a:t>
            </a:r>
            <a:endParaRPr lang="ru-RU" sz="2800" dirty="0"/>
          </a:p>
        </p:txBody>
      </p:sp>
      <p:sp>
        <p:nvSpPr>
          <p:cNvPr id="7" name="Стрелка вниз 6"/>
          <p:cNvSpPr/>
          <p:nvPr/>
        </p:nvSpPr>
        <p:spPr>
          <a:xfrm>
            <a:off x="5779698" y="5106838"/>
            <a:ext cx="517586" cy="42269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TextBox 7"/>
          <p:cNvSpPr txBox="1"/>
          <p:nvPr/>
        </p:nvSpPr>
        <p:spPr>
          <a:xfrm>
            <a:off x="700176" y="5539654"/>
            <a:ext cx="114918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800" dirty="0" smtClean="0"/>
              <a:t>Конституція 1982р</a:t>
            </a:r>
            <a:r>
              <a:rPr lang="uk-UA" sz="2800" b="1" dirty="0" smtClean="0"/>
              <a:t>.»Побудова соціалізму з китайською специфікою»</a:t>
            </a:r>
            <a:endParaRPr lang="ru-RU" sz="2800" b="1" dirty="0"/>
          </a:p>
        </p:txBody>
      </p:sp>
    </p:spTree>
    <p:extLst>
      <p:ext uri="{BB962C8B-B14F-4D97-AF65-F5344CB8AC3E}">
        <p14:creationId xmlns:p14="http://schemas.microsoft.com/office/powerpoint/2010/main" val="23900849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97936" y="239151"/>
            <a:ext cx="9747061" cy="514562"/>
          </a:xfrm>
        </p:spPr>
        <p:txBody>
          <a:bodyPr>
            <a:normAutofit fontScale="90000"/>
          </a:bodyPr>
          <a:lstStyle/>
          <a:p>
            <a:pPr algn="r"/>
            <a:r>
              <a:rPr lang="ru-RU" sz="3600" b="1" u="sng" dirty="0" smtClean="0">
                <a:solidFill>
                  <a:schemeClr val="accent2">
                    <a:lumMod val="50000"/>
                  </a:schemeClr>
                </a:solidFill>
              </a:rPr>
              <a:t>Перший </a:t>
            </a:r>
            <a:r>
              <a:rPr lang="ru-RU" sz="3600" b="1" u="sng" dirty="0" err="1" smtClean="0">
                <a:solidFill>
                  <a:schemeClr val="accent2">
                    <a:lumMod val="50000"/>
                  </a:schemeClr>
                </a:solidFill>
              </a:rPr>
              <a:t>етап</a:t>
            </a:r>
            <a:r>
              <a:rPr lang="ru-RU" sz="3600" b="1" u="sng" dirty="0" smtClean="0">
                <a:solidFill>
                  <a:schemeClr val="accent2">
                    <a:lumMod val="50000"/>
                  </a:schemeClr>
                </a:solidFill>
              </a:rPr>
              <a:t> ( грудень1978)</a:t>
            </a:r>
            <a:r>
              <a:rPr lang="ru-RU" sz="3600" b="1" dirty="0" smtClean="0">
                <a:solidFill>
                  <a:schemeClr val="accent2">
                    <a:lumMod val="50000"/>
                  </a:schemeClr>
                </a:solidFill>
              </a:rPr>
              <a:t>- </a:t>
            </a:r>
            <a:r>
              <a:rPr lang="ru-RU" sz="3600" b="1" dirty="0" err="1" smtClean="0">
                <a:solidFill>
                  <a:schemeClr val="accent2">
                    <a:lumMod val="50000"/>
                  </a:schemeClr>
                </a:solidFill>
              </a:rPr>
              <a:t>реформи</a:t>
            </a:r>
            <a:r>
              <a:rPr lang="ru-RU" sz="3600" b="1" dirty="0" smtClean="0">
                <a:solidFill>
                  <a:schemeClr val="accent2">
                    <a:lumMod val="50000"/>
                  </a:schemeClr>
                </a:solidFill>
              </a:rPr>
              <a:t> у </a:t>
            </a:r>
            <a:r>
              <a:rPr lang="ru-RU" sz="3600" b="1" dirty="0" err="1" smtClean="0">
                <a:solidFill>
                  <a:schemeClr val="accent2">
                    <a:lumMod val="50000"/>
                  </a:schemeClr>
                </a:solidFill>
              </a:rPr>
              <a:t>сільському</a:t>
            </a:r>
            <a:r>
              <a:rPr lang="ru-RU" sz="3600" b="1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sz="3600" b="1" dirty="0" err="1" smtClean="0">
                <a:solidFill>
                  <a:schemeClr val="accent2">
                    <a:lumMod val="50000"/>
                  </a:schemeClr>
                </a:solidFill>
              </a:rPr>
              <a:t>господарстві</a:t>
            </a:r>
            <a:endParaRPr lang="ru-RU" sz="36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07515" y="1556875"/>
            <a:ext cx="3501877" cy="2325808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3" name="TextBox 2"/>
          <p:cNvSpPr txBox="1"/>
          <p:nvPr/>
        </p:nvSpPr>
        <p:spPr>
          <a:xfrm>
            <a:off x="142527" y="753713"/>
            <a:ext cx="10450445" cy="69865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uk-UA" sz="2800" dirty="0"/>
              <a:t>р</a:t>
            </a:r>
            <a:r>
              <a:rPr lang="uk-UA" sz="2800" dirty="0" smtClean="0"/>
              <a:t>озпущено комуни;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uk-UA" sz="2800" dirty="0"/>
              <a:t>з</a:t>
            </a:r>
            <a:r>
              <a:rPr lang="uk-UA" sz="2800" dirty="0" smtClean="0"/>
              <a:t>емля передавалася селянам на основі довготривалої </a:t>
            </a:r>
            <a:r>
              <a:rPr lang="uk-UA" sz="2800" dirty="0" err="1" smtClean="0"/>
              <a:t>аренди</a:t>
            </a:r>
            <a:r>
              <a:rPr lang="uk-UA" sz="2800" dirty="0" smtClean="0"/>
              <a:t>;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uk-UA" sz="2800" dirty="0"/>
              <a:t>з</a:t>
            </a:r>
            <a:r>
              <a:rPr lang="uk-UA" sz="2800" dirty="0" smtClean="0"/>
              <a:t>апроваджувався сімейний підряд та система «виробничої відповідальності ;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uk-UA" sz="2800" dirty="0"/>
              <a:t>д</a:t>
            </a:r>
            <a:r>
              <a:rPr lang="uk-UA" sz="2800" dirty="0" smtClean="0"/>
              <a:t>ержава відновила приватну торгівлю продукцією сіль-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uk-UA" sz="2800" dirty="0" err="1" smtClean="0"/>
              <a:t>ського</a:t>
            </a:r>
            <a:r>
              <a:rPr lang="uk-UA" sz="2800" dirty="0" smtClean="0"/>
              <a:t> господарства;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endParaRPr lang="uk-UA" sz="2800" dirty="0"/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uk-UA" sz="2800" dirty="0"/>
              <a:t>с</a:t>
            </a:r>
            <a:r>
              <a:rPr lang="uk-UA" sz="2800" dirty="0" smtClean="0"/>
              <a:t>еляни мали право реалізовувати більшу частину врожаю за вільними цінами і </a:t>
            </a:r>
            <a:r>
              <a:rPr lang="uk-UA" sz="2800" dirty="0" err="1" smtClean="0"/>
              <a:t>лище</a:t>
            </a:r>
            <a:r>
              <a:rPr lang="uk-UA" sz="2800" dirty="0" smtClean="0"/>
              <a:t> певну кількість здавати на держзамовлення;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uk-UA" sz="2800" dirty="0"/>
              <a:t>с</a:t>
            </a:r>
            <a:r>
              <a:rPr lang="uk-UA" sz="2800" dirty="0" smtClean="0"/>
              <a:t>творювалися малі підприємства з переробки продукції та підсобні промисли;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uk-UA" sz="2800" dirty="0"/>
              <a:t>д</a:t>
            </a:r>
            <a:r>
              <a:rPr lang="uk-UA" sz="2800" dirty="0" smtClean="0"/>
              <a:t>озволено найману працю і купівлю </a:t>
            </a:r>
            <a:r>
              <a:rPr lang="uk-UA" sz="2800" dirty="0" err="1" smtClean="0"/>
              <a:t>сількогосподарської</a:t>
            </a:r>
            <a:r>
              <a:rPr lang="uk-UA" sz="2800" dirty="0" smtClean="0"/>
              <a:t> техніки;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uk-UA" sz="2800" dirty="0"/>
              <a:t>в</a:t>
            </a:r>
            <a:r>
              <a:rPr lang="uk-UA" sz="2800" dirty="0" smtClean="0"/>
              <a:t>ійськова промисловість почала випускати техніку для </a:t>
            </a:r>
            <a:r>
              <a:rPr lang="uk-UA" sz="2800" dirty="0" err="1" smtClean="0"/>
              <a:t>сілького</a:t>
            </a:r>
            <a:r>
              <a:rPr lang="uk-UA" sz="2800" dirty="0" smtClean="0"/>
              <a:t> господарства. 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endParaRPr lang="uk-UA" sz="2800" dirty="0" smtClean="0"/>
          </a:p>
          <a:p>
            <a:pPr marL="285750" indent="-285750">
              <a:buFont typeface="Wingdings" panose="05000000000000000000" pitchFamily="2" charset="2"/>
              <a:buChar char="v"/>
            </a:pP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1010534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Натуральные материалы">
  <a:themeElements>
    <a:clrScheme name="Натуральные материалы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Натуральные материалы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Натуральные материалы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371</TotalTime>
  <Words>796</Words>
  <Application>Microsoft Office PowerPoint</Application>
  <PresentationFormat>Широкоэкранный</PresentationFormat>
  <Paragraphs>60</Paragraphs>
  <Slides>13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7" baseType="lpstr">
      <vt:lpstr>Arial</vt:lpstr>
      <vt:lpstr>Garamond</vt:lpstr>
      <vt:lpstr>Wingdings</vt:lpstr>
      <vt:lpstr>Натуральные материалы</vt:lpstr>
      <vt:lpstr>Курс реформ Ден Сяопіна</vt:lpstr>
      <vt:lpstr>Презентация PowerPoint</vt:lpstr>
      <vt:lpstr>Презентация PowerPoint</vt:lpstr>
      <vt:lpstr>Початок політичної кар'єри</vt:lpstr>
      <vt:lpstr>Презентация PowerPoint</vt:lpstr>
      <vt:lpstr>Будучи двічі репресованим,після викриття «банди чотирьох», він поновлюється на усіх посадах  в 1977:  </vt:lpstr>
      <vt:lpstr>Реабілітація</vt:lpstr>
      <vt:lpstr>Реформи Ден Сяопіна</vt:lpstr>
      <vt:lpstr>Перший етап ( грудень1978)- реформи у сільському господарстві</vt:lpstr>
      <vt:lpstr>Другий етап( з жовтня1984р)-реформи у промисловості</vt:lpstr>
      <vt:lpstr>Третій етап( брезень1985)-реформування управління,науки,освіти </vt:lpstr>
      <vt:lpstr>Четвертий етап(1985р)-реформа фінансової системи</vt:lpstr>
      <vt:lpstr>Особливості реформ Китаю</vt:lpstr>
    </vt:vector>
  </TitlesOfParts>
  <Company>SPecialiST RePack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Курс реформ Ден Сяопіна</dc:title>
  <dc:creator>Аня</dc:creator>
  <cp:lastModifiedBy>Аня</cp:lastModifiedBy>
  <cp:revision>28</cp:revision>
  <dcterms:created xsi:type="dcterms:W3CDTF">2014-03-02T10:08:46Z</dcterms:created>
  <dcterms:modified xsi:type="dcterms:W3CDTF">2014-03-02T22:57:14Z</dcterms:modified>
</cp:coreProperties>
</file>