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50" y="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3FA2C-5424-4BC0-A3B1-79A636EF49FB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0D28C0B-F364-4A29-8644-57E25A32EF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3FA2C-5424-4BC0-A3B1-79A636EF49FB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8C0B-F364-4A29-8644-57E25A32EF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3FA2C-5424-4BC0-A3B1-79A636EF49FB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8C0B-F364-4A29-8644-57E25A32EF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3FA2C-5424-4BC0-A3B1-79A636EF49FB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0D28C0B-F364-4A29-8644-57E25A32EF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3FA2C-5424-4BC0-A3B1-79A636EF49FB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8C0B-F364-4A29-8644-57E25A32EF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3FA2C-5424-4BC0-A3B1-79A636EF49FB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8C0B-F364-4A29-8644-57E25A32EF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3FA2C-5424-4BC0-A3B1-79A636EF49FB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0D28C0B-F364-4A29-8644-57E25A32EF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3FA2C-5424-4BC0-A3B1-79A636EF49FB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8C0B-F364-4A29-8644-57E25A32EF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3FA2C-5424-4BC0-A3B1-79A636EF49FB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8C0B-F364-4A29-8644-57E25A32EF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3FA2C-5424-4BC0-A3B1-79A636EF49FB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8C0B-F364-4A29-8644-57E25A32EF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3FA2C-5424-4BC0-A3B1-79A636EF49FB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8C0B-F364-4A29-8644-57E25A32EF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DF3FA2C-5424-4BC0-A3B1-79A636EF49FB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0D28C0B-F364-4A29-8644-57E25A32EF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i="1" dirty="0" smtClean="0">
                <a:solidFill>
                  <a:schemeClr val="accent6">
                    <a:lumMod val="50000"/>
                  </a:schemeClr>
                </a:solidFill>
              </a:rPr>
              <a:t>В</a:t>
            </a:r>
            <a:r>
              <a:rPr lang="uk-UA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нутрішня політика нацистського режиму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777318" cy="5500726"/>
          </a:xfrm>
        </p:spPr>
        <p:txBody>
          <a:bodyPr>
            <a:normAutofit/>
          </a:bodyPr>
          <a:lstStyle/>
          <a:p>
            <a:r>
              <a:rPr lang="uk-UA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НСДАП та програма з 25 вимог.(1920 р) Серед них:</a:t>
            </a:r>
          </a:p>
          <a:p>
            <a:r>
              <a:rPr lang="uk-UA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`</a:t>
            </a:r>
            <a:r>
              <a:rPr lang="uk-UA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єднання </a:t>
            </a:r>
            <a:r>
              <a:rPr lang="uk-UA" sz="20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всїх</a:t>
            </a:r>
            <a:r>
              <a:rPr lang="uk-UA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німців у “ Велику Німеччину ”;</a:t>
            </a:r>
          </a:p>
          <a:p>
            <a:r>
              <a:rPr lang="uk-UA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анулювання Версальського договору;</a:t>
            </a:r>
          </a:p>
          <a:p>
            <a:r>
              <a:rPr lang="uk-UA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боротьба за нові території;</a:t>
            </a:r>
          </a:p>
          <a:p>
            <a:r>
              <a:rPr lang="uk-UA" sz="2000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Позбавлення політичних прав і громадянства осіб “ </a:t>
            </a:r>
            <a:r>
              <a:rPr lang="uk-UA" sz="2000" u="sng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неарійського”</a:t>
            </a:r>
            <a:r>
              <a:rPr lang="uk-UA" sz="2000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походження </a:t>
            </a:r>
            <a:r>
              <a:rPr lang="uk-UA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 заборона </a:t>
            </a:r>
            <a:r>
              <a:rPr lang="uk-UA" sz="20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“ненімцям”</a:t>
            </a:r>
            <a:r>
              <a:rPr lang="uk-UA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переселятися до Німеччини;свобода </a:t>
            </a:r>
            <a:r>
              <a:rPr lang="uk-UA" sz="20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релігіі</a:t>
            </a:r>
            <a:r>
              <a:rPr lang="uk-UA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uk-UA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Прийняття </a:t>
            </a:r>
            <a:r>
              <a:rPr lang="uk-UA" sz="2000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закону про конфіскацію власності без компенсації</a:t>
            </a:r>
            <a:r>
              <a:rPr lang="uk-UA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якщо </a:t>
            </a:r>
            <a:r>
              <a:rPr lang="uk-UA" sz="20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“це</a:t>
            </a:r>
            <a:r>
              <a:rPr lang="uk-UA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відповідає спільним інтересам нації ”.</a:t>
            </a:r>
          </a:p>
          <a:p>
            <a:r>
              <a:rPr lang="uk-UA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Січень 1930р – закон “ Про відродження </a:t>
            </a:r>
            <a:r>
              <a:rPr lang="uk-UA" sz="20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Райху</a:t>
            </a:r>
            <a:r>
              <a:rPr lang="uk-UA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”,проголошував </a:t>
            </a:r>
            <a:r>
              <a:rPr lang="uk-UA" sz="2000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скасування федеральних засад держави і ліквідовував суверенітет земель;  </a:t>
            </a:r>
          </a:p>
          <a:p>
            <a:r>
              <a:rPr lang="uk-UA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Вищим органом влади, що здійснював владні функції, стала </a:t>
            </a:r>
            <a:r>
              <a:rPr lang="uk-UA" sz="20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райхканцелярія</a:t>
            </a:r>
            <a:r>
              <a:rPr lang="uk-UA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.;</a:t>
            </a:r>
          </a:p>
          <a:p>
            <a:r>
              <a:rPr lang="uk-UA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запровадження Гітлером </a:t>
            </a:r>
            <a:r>
              <a:rPr lang="uk-UA" sz="2000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принципу </a:t>
            </a:r>
            <a:r>
              <a:rPr lang="uk-UA" sz="2000" u="sng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фюрерства</a:t>
            </a:r>
            <a:r>
              <a:rPr lang="uk-UA" sz="2000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 влада в країн і </a:t>
            </a:r>
            <a:r>
              <a:rPr lang="uk-UA" sz="20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ппартії</a:t>
            </a:r>
            <a:r>
              <a:rPr lang="uk-UA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належала йому).</a:t>
            </a:r>
          </a:p>
          <a:p>
            <a:endParaRPr lang="ru-RU" sz="2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/>
          <a:lstStyle/>
          <a:p>
            <a:pPr algn="ctr"/>
            <a:r>
              <a:rPr lang="uk-UA" dirty="0" smtClean="0"/>
              <a:t>Репресії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8991600" cy="6000792"/>
          </a:xfrm>
        </p:spPr>
        <p:txBody>
          <a:bodyPr>
            <a:normAutofit/>
          </a:bodyPr>
          <a:lstStyle/>
          <a:p>
            <a:r>
              <a:rPr lang="uk-UA" sz="1800" b="1" i="1" u="sng" dirty="0" smtClean="0">
                <a:solidFill>
                  <a:schemeClr val="tx1"/>
                </a:solidFill>
              </a:rPr>
              <a:t>Антисемітизм</a:t>
            </a:r>
            <a:r>
              <a:rPr lang="uk-UA" sz="1800" b="1" i="1" dirty="0" smtClean="0">
                <a:solidFill>
                  <a:schemeClr val="tx1"/>
                </a:solidFill>
              </a:rPr>
              <a:t> </a:t>
            </a:r>
            <a:r>
              <a:rPr lang="uk-UA" sz="1800" dirty="0" smtClean="0">
                <a:solidFill>
                  <a:schemeClr val="tx1"/>
                </a:solidFill>
              </a:rPr>
              <a:t>-  одна з форм національної і релігійної нетерпимості, що виражається у ворожому відношенні до євреїв 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</a:p>
          <a:p>
            <a:r>
              <a:rPr lang="uk-UA" sz="1800" dirty="0" smtClean="0">
                <a:solidFill>
                  <a:schemeClr val="tx1"/>
                </a:solidFill>
              </a:rPr>
              <a:t>У цілому репресіям було </a:t>
            </a:r>
            <a:r>
              <a:rPr lang="uk-UA" sz="1800" dirty="0" smtClean="0">
                <a:solidFill>
                  <a:schemeClr val="tx1"/>
                </a:solidFill>
              </a:rPr>
              <a:t>піддано понад </a:t>
            </a:r>
            <a:r>
              <a:rPr lang="uk-UA" sz="1800" dirty="0" smtClean="0">
                <a:solidFill>
                  <a:srgbClr val="C00000"/>
                </a:solidFill>
              </a:rPr>
              <a:t>3 </a:t>
            </a:r>
            <a:r>
              <a:rPr lang="uk-UA" sz="1800" dirty="0" err="1" smtClean="0">
                <a:solidFill>
                  <a:srgbClr val="C00000"/>
                </a:solidFill>
              </a:rPr>
              <a:t>млн</a:t>
            </a:r>
            <a:r>
              <a:rPr lang="uk-UA" sz="1800" dirty="0" smtClean="0">
                <a:solidFill>
                  <a:srgbClr val="C00000"/>
                </a:solidFill>
              </a:rPr>
              <a:t> чоловік.</a:t>
            </a:r>
          </a:p>
          <a:p>
            <a:pPr>
              <a:buNone/>
            </a:pPr>
            <a:r>
              <a:rPr lang="uk-UA" sz="1800" i="1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uk-UA" sz="1800" i="1" u="sng" dirty="0" err="1" smtClean="0">
                <a:solidFill>
                  <a:schemeClr val="tx1"/>
                </a:solidFill>
              </a:rPr>
              <a:t>Е</a:t>
            </a:r>
            <a:r>
              <a:rPr lang="uk-UA" sz="1800" i="1" u="sng" dirty="0" err="1" smtClean="0">
                <a:solidFill>
                  <a:schemeClr val="tx1"/>
                </a:solidFill>
              </a:rPr>
              <a:t>вреї</a:t>
            </a:r>
            <a:r>
              <a:rPr lang="uk-UA" sz="1800" i="1" u="sng" dirty="0" smtClean="0">
                <a:solidFill>
                  <a:schemeClr val="tx1"/>
                </a:solidFill>
              </a:rPr>
              <a:t> </a:t>
            </a:r>
            <a:r>
              <a:rPr lang="uk-UA" sz="1800" u="sng" dirty="0" smtClean="0">
                <a:solidFill>
                  <a:schemeClr val="tx1"/>
                </a:solidFill>
              </a:rPr>
              <a:t>(1 % населення) </a:t>
            </a:r>
          </a:p>
          <a:p>
            <a:r>
              <a:rPr lang="uk-UA" sz="1800" dirty="0" smtClean="0">
                <a:solidFill>
                  <a:schemeClr val="tx1"/>
                </a:solidFill>
              </a:rPr>
              <a:t>проголошені головними ворогами диктатури.</a:t>
            </a:r>
          </a:p>
          <a:p>
            <a:r>
              <a:rPr lang="uk-UA" sz="1800" dirty="0" smtClean="0">
                <a:solidFill>
                  <a:schemeClr val="tx1"/>
                </a:solidFill>
              </a:rPr>
              <a:t>понад 400 законів і постанов;</a:t>
            </a:r>
          </a:p>
          <a:p>
            <a:pPr algn="just"/>
            <a:r>
              <a:rPr lang="uk-UA" sz="1800" dirty="0" smtClean="0">
                <a:solidFill>
                  <a:schemeClr val="tx1"/>
                </a:solidFill>
              </a:rPr>
              <a:t>в ніч на 10 лист. 1938р.- різня під назвою “ кришталева </a:t>
            </a:r>
            <a:r>
              <a:rPr lang="uk-UA" sz="1800" dirty="0" err="1" smtClean="0">
                <a:solidFill>
                  <a:schemeClr val="tx1"/>
                </a:solidFill>
              </a:rPr>
              <a:t>ніч”</a:t>
            </a:r>
            <a:r>
              <a:rPr lang="uk-UA" sz="1800" dirty="0" smtClean="0">
                <a:solidFill>
                  <a:schemeClr val="tx1"/>
                </a:solidFill>
              </a:rPr>
              <a:t>: руйнування та грабування  магазинів, синагог,цвинтарів.  </a:t>
            </a:r>
          </a:p>
          <a:p>
            <a:pPr algn="just"/>
            <a:endParaRPr lang="uk-UA" sz="1800" dirty="0" smtClean="0">
              <a:solidFill>
                <a:schemeClr val="tx1"/>
              </a:solidFill>
            </a:endParaRPr>
          </a:p>
          <a:p>
            <a:pPr algn="just"/>
            <a:r>
              <a:rPr lang="uk-UA" sz="1800" dirty="0" smtClean="0">
                <a:solidFill>
                  <a:schemeClr val="tx1"/>
                </a:solidFill>
              </a:rPr>
              <a:t>сотні загинули, 30 тис відправлено до концтаборів</a:t>
            </a:r>
            <a:r>
              <a:rPr lang="uk-UA" sz="1800" dirty="0" smtClean="0">
                <a:solidFill>
                  <a:schemeClr val="tx1"/>
                </a:solidFill>
              </a:rPr>
              <a:t>.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uk-UA" sz="1800" dirty="0" smtClean="0">
                <a:solidFill>
                  <a:schemeClr val="tx1"/>
                </a:solidFill>
              </a:rPr>
              <a:t>      введення </a:t>
            </a:r>
            <a:r>
              <a:rPr lang="uk-UA" sz="1800" b="1" i="1" dirty="0" smtClean="0">
                <a:solidFill>
                  <a:srgbClr val="800000"/>
                </a:solidFill>
              </a:rPr>
              <a:t>конвеєру знищення </a:t>
            </a:r>
            <a:r>
              <a:rPr lang="uk-UA" sz="1800" b="1" i="1" dirty="0" smtClean="0">
                <a:solidFill>
                  <a:srgbClr val="800000"/>
                </a:solidFill>
              </a:rPr>
              <a:t>людей</a:t>
            </a:r>
            <a:r>
              <a:rPr lang="uk-UA" sz="1800" dirty="0" smtClean="0">
                <a:solidFill>
                  <a:schemeClr val="tx1"/>
                </a:solidFill>
              </a:rPr>
              <a:t>,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"</a:t>
            </a:r>
            <a:r>
              <a:rPr lang="ru-RU" sz="1800" dirty="0" err="1" smtClean="0">
                <a:solidFill>
                  <a:schemeClr val="tx1"/>
                </a:solidFill>
              </a:rPr>
              <a:t>технологічну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лінію</a:t>
            </a:r>
            <a:r>
              <a:rPr lang="ru-RU" sz="1800" dirty="0" smtClean="0">
                <a:solidFill>
                  <a:schemeClr val="tx1"/>
                </a:solidFill>
              </a:rPr>
              <a:t>" </a:t>
            </a:r>
            <a:r>
              <a:rPr lang="ru-RU" sz="1800" dirty="0" err="1" smtClean="0">
                <a:solidFill>
                  <a:schemeClr val="tx1"/>
                </a:solidFill>
              </a:rPr>
              <a:t>таборів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смерті</a:t>
            </a:r>
            <a:r>
              <a:rPr lang="ru-RU" sz="1800" dirty="0" smtClean="0">
                <a:solidFill>
                  <a:schemeClr val="tx1"/>
                </a:solidFill>
              </a:rPr>
              <a:t>, яка дозволила б </a:t>
            </a:r>
            <a:r>
              <a:rPr lang="ru-RU" sz="1800" dirty="0" err="1" smtClean="0">
                <a:solidFill>
                  <a:schemeClr val="tx1"/>
                </a:solidFill>
              </a:rPr>
              <a:t>убивати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нещасних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щонайшвидше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і</a:t>
            </a:r>
            <a:r>
              <a:rPr lang="ru-RU" sz="1800" dirty="0" smtClean="0">
                <a:solidFill>
                  <a:schemeClr val="tx1"/>
                </a:solidFill>
              </a:rPr>
              <a:t> в максимально </a:t>
            </a:r>
            <a:r>
              <a:rPr lang="ru-RU" sz="1800" dirty="0" err="1" smtClean="0">
                <a:solidFill>
                  <a:schemeClr val="tx1"/>
                </a:solidFill>
              </a:rPr>
              <a:t>можливих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кількостях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  <a:endParaRPr lang="uk-UA" sz="1800" dirty="0" smtClean="0">
              <a:solidFill>
                <a:schemeClr val="tx1"/>
              </a:solidFill>
            </a:endParaRPr>
          </a:p>
          <a:p>
            <a:r>
              <a:rPr lang="uk-UA" sz="1800" i="1" u="sng" dirty="0" smtClean="0">
                <a:solidFill>
                  <a:schemeClr val="tx1"/>
                </a:solidFill>
              </a:rPr>
              <a:t>Чорношкірі </a:t>
            </a:r>
          </a:p>
          <a:p>
            <a:r>
              <a:rPr lang="uk-UA" sz="1800" dirty="0" smtClean="0">
                <a:solidFill>
                  <a:schemeClr val="tx1"/>
                </a:solidFill>
              </a:rPr>
              <a:t>Ще за </a:t>
            </a:r>
            <a:r>
              <a:rPr lang="uk-UA" sz="1800" dirty="0" err="1" smtClean="0">
                <a:solidFill>
                  <a:schemeClr val="tx1"/>
                </a:solidFill>
              </a:rPr>
              <a:t>ваймарських</a:t>
            </a:r>
            <a:r>
              <a:rPr lang="uk-UA" sz="1800" dirty="0" smtClean="0">
                <a:solidFill>
                  <a:schemeClr val="tx1"/>
                </a:solidFill>
              </a:rPr>
              <a:t> часів   </a:t>
            </a:r>
            <a:r>
              <a:rPr lang="uk-UA" sz="1800" i="1" dirty="0" smtClean="0">
                <a:solidFill>
                  <a:schemeClr val="tx1"/>
                </a:solidFill>
              </a:rPr>
              <a:t>ізоляція дітей від окупаційної </a:t>
            </a:r>
            <a:r>
              <a:rPr lang="uk-UA" sz="1800" i="1" dirty="0" err="1" smtClean="0">
                <a:solidFill>
                  <a:schemeClr val="tx1"/>
                </a:solidFill>
              </a:rPr>
              <a:t>франзузької</a:t>
            </a:r>
            <a:r>
              <a:rPr lang="uk-UA" sz="1800" i="1" dirty="0" smtClean="0">
                <a:solidFill>
                  <a:schemeClr val="tx1"/>
                </a:solidFill>
              </a:rPr>
              <a:t> армії .</a:t>
            </a:r>
          </a:p>
          <a:p>
            <a:r>
              <a:rPr lang="uk-UA" sz="1800" i="1" dirty="0" smtClean="0">
                <a:solidFill>
                  <a:schemeClr val="tx1"/>
                </a:solidFill>
              </a:rPr>
              <a:t>1939р- наказ про проведення </a:t>
            </a:r>
            <a:r>
              <a:rPr lang="uk-UA" sz="1800" b="1" i="1" dirty="0" err="1" smtClean="0">
                <a:solidFill>
                  <a:srgbClr val="800000"/>
                </a:solidFill>
              </a:rPr>
              <a:t>автаназії</a:t>
            </a:r>
            <a:r>
              <a:rPr lang="uk-UA" sz="1800" i="1" dirty="0" smtClean="0">
                <a:solidFill>
                  <a:srgbClr val="800000"/>
                </a:solidFill>
              </a:rPr>
              <a:t> </a:t>
            </a:r>
            <a:r>
              <a:rPr lang="uk-UA" sz="1800" i="1" dirty="0" smtClean="0">
                <a:solidFill>
                  <a:schemeClr val="tx1"/>
                </a:solidFill>
              </a:rPr>
              <a:t>( “</a:t>
            </a:r>
            <a:r>
              <a:rPr lang="uk-UA" sz="1800" dirty="0" smtClean="0">
                <a:solidFill>
                  <a:schemeClr val="tx1"/>
                </a:solidFill>
              </a:rPr>
              <a:t> легкої </a:t>
            </a:r>
            <a:r>
              <a:rPr lang="uk-UA" sz="1800" dirty="0" err="1" smtClean="0">
                <a:solidFill>
                  <a:schemeClr val="tx1"/>
                </a:solidFill>
              </a:rPr>
              <a:t>смерті</a:t>
            </a:r>
            <a:r>
              <a:rPr lang="uk-UA" sz="1800" i="1" dirty="0" err="1" smtClean="0">
                <a:solidFill>
                  <a:schemeClr val="tx1"/>
                </a:solidFill>
              </a:rPr>
              <a:t>”</a:t>
            </a:r>
            <a:r>
              <a:rPr lang="uk-UA" sz="1800" i="1" dirty="0" smtClean="0">
                <a:solidFill>
                  <a:schemeClr val="tx1"/>
                </a:solidFill>
              </a:rPr>
              <a:t>):</a:t>
            </a:r>
            <a:r>
              <a:rPr lang="uk-UA" sz="1800" i="1" dirty="0" smtClean="0">
                <a:solidFill>
                  <a:schemeClr val="tx1"/>
                </a:solidFill>
              </a:rPr>
              <a:t>душевнохворих,хворих </a:t>
            </a:r>
            <a:r>
              <a:rPr lang="uk-UA" sz="1800" i="1" dirty="0" smtClean="0">
                <a:solidFill>
                  <a:schemeClr val="tx1"/>
                </a:solidFill>
              </a:rPr>
              <a:t>на </a:t>
            </a:r>
            <a:r>
              <a:rPr lang="uk-UA" sz="1800" i="1" dirty="0" smtClean="0">
                <a:solidFill>
                  <a:schemeClr val="tx1"/>
                </a:solidFill>
              </a:rPr>
              <a:t>гемофілію,хвороби шкіри</a:t>
            </a:r>
            <a:r>
              <a:rPr lang="uk-UA" sz="1800" i="1" dirty="0" smtClean="0">
                <a:solidFill>
                  <a:schemeClr val="tx1"/>
                </a:solidFill>
              </a:rPr>
              <a:t>, очей, вуха, </a:t>
            </a:r>
            <a:r>
              <a:rPr lang="uk-UA" sz="1800" i="1" dirty="0" err="1" smtClean="0">
                <a:solidFill>
                  <a:schemeClr val="tx1"/>
                </a:solidFill>
              </a:rPr>
              <a:t>епілесію</a:t>
            </a:r>
            <a:r>
              <a:rPr lang="uk-UA" sz="1800" i="1" dirty="0" smtClean="0">
                <a:solidFill>
                  <a:schemeClr val="tx1"/>
                </a:solidFill>
              </a:rPr>
              <a:t>,туберкульоз.                               6  закладів для вбивства хворих.</a:t>
            </a:r>
          </a:p>
          <a:p>
            <a:r>
              <a:rPr lang="uk-UA" sz="1800" i="1" dirty="0" smtClean="0">
                <a:solidFill>
                  <a:schemeClr val="tx1"/>
                </a:solidFill>
              </a:rPr>
              <a:t>Заборона соціалісткам, </a:t>
            </a:r>
            <a:r>
              <a:rPr lang="uk-UA" sz="1800" i="1" dirty="0" err="1" smtClean="0">
                <a:solidFill>
                  <a:schemeClr val="tx1"/>
                </a:solidFill>
              </a:rPr>
              <a:t>пасифісткам</a:t>
            </a:r>
            <a:r>
              <a:rPr lang="uk-UA" sz="1800" i="1" dirty="0" smtClean="0">
                <a:solidFill>
                  <a:schemeClr val="tx1"/>
                </a:solidFill>
              </a:rPr>
              <a:t>, </a:t>
            </a:r>
            <a:r>
              <a:rPr lang="uk-UA" sz="1800" i="1" dirty="0" err="1" smtClean="0">
                <a:solidFill>
                  <a:schemeClr val="tx1"/>
                </a:solidFill>
              </a:rPr>
              <a:t>рома</a:t>
            </a:r>
            <a:r>
              <a:rPr lang="uk-UA" sz="1800" i="1" dirty="0" smtClean="0">
                <a:solidFill>
                  <a:schemeClr val="tx1"/>
                </a:solidFill>
              </a:rPr>
              <a:t>,єврейкам мати потомство.</a:t>
            </a:r>
            <a:endParaRPr lang="ru-RU" sz="1800" i="1" dirty="0">
              <a:solidFill>
                <a:schemeClr val="tx1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 rot="5400000">
            <a:off x="3929058" y="3214686"/>
            <a:ext cx="357190" cy="357190"/>
          </a:xfrm>
          <a:prstGeom prst="rightArrow">
            <a:avLst>
              <a:gd name="adj1" fmla="val 2952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2357430"/>
            <a:ext cx="4000496" cy="450057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Гесс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</a:rPr>
              <a:t>мав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</a:rPr>
              <a:t>захоплено-фанатичний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, мало 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не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</a:rPr>
              <a:t>науковий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</a:rPr>
              <a:t>інтерес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 до проблем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</a:rPr>
              <a:t>масових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</a:rPr>
              <a:t>вбивств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. . У Освенциме, як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 в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</a:rPr>
              <a:t>інших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</a:rPr>
              <a:t>нацистських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 таборах, широко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</a:rPr>
              <a:t>використовувалися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</a:rPr>
              <a:t>розстріли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</a:rPr>
              <a:t>повішення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</a:rPr>
              <a:t>але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</a:rPr>
              <a:t>керівництво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 СС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</a:rPr>
              <a:t>вимагало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</a:rPr>
              <a:t>впровадження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</a:rPr>
              <a:t>ефективніших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</a:rPr>
              <a:t>методів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</a:rPr>
              <a:t>знищення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 "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не людей»</a:t>
            </a:r>
          </a:p>
          <a:p>
            <a:pPr>
              <a:buNone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У 1942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</a:rPr>
              <a:t>році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</a:rPr>
              <a:t>проти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</a:rPr>
              <a:t>росіян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</a:rPr>
              <a:t>військовополонених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</a:rPr>
              <a:t>вперше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 почали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</a:rPr>
              <a:t>використовувати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 газ на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</a:rPr>
              <a:t>основі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</a:rPr>
              <a:t>синильної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</a:rPr>
              <a:t>кислоти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</a:rPr>
              <a:t>раніше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</a:rPr>
              <a:t>вживаний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 для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</a:rPr>
              <a:t>цькування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</a:rPr>
              <a:t>щурів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</a:rPr>
              <a:t>мишей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 на </a:t>
            </a:r>
            <a:r>
              <a:rPr lang="ru-RU" sz="1600" dirty="0" err="1" smtClean="0">
                <a:solidFill>
                  <a:schemeClr val="bg2">
                    <a:lumMod val="10000"/>
                  </a:schemeClr>
                </a:solidFill>
              </a:rPr>
              <a:t>німецьких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1600" smtClean="0">
                <a:solidFill>
                  <a:schemeClr val="bg2">
                    <a:lumMod val="10000"/>
                  </a:schemeClr>
                </a:solidFill>
              </a:rPr>
              <a:t>фабриках .</a:t>
            </a:r>
            <a:endParaRPr lang="uk-UA" sz="1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1472" y="214290"/>
            <a:ext cx="8286808" cy="20002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800" dirty="0" err="1" smtClean="0"/>
              <a:t>Сумнозвісні</a:t>
            </a:r>
            <a:r>
              <a:rPr lang="ru-RU" sz="1800" dirty="0" smtClean="0"/>
              <a:t> фабрики </a:t>
            </a:r>
            <a:r>
              <a:rPr lang="ru-RU" sz="1800" dirty="0" err="1" smtClean="0"/>
              <a:t>смерті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</a:rPr>
              <a:t>Треблінка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</a:rPr>
              <a:t>Собібор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, Бухенвальд, Дахау </a:t>
            </a: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</a:rPr>
              <a:t>і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Освенцим, </a:t>
            </a: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</a:rPr>
              <a:t>тепер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</a:rPr>
              <a:t>використовуються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як </a:t>
            </a: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</a:rPr>
              <a:t>синоніми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</a:rPr>
              <a:t>жаху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. . Для </a:t>
            </a: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</a:rPr>
              <a:t>управління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</a:rPr>
              <a:t>цими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центрами </a:t>
            </a: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</a:rPr>
              <a:t>знищення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</a:rPr>
              <a:t>притягувалися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"</a:t>
            </a: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</a:rPr>
              <a:t>стовідсоткові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</a:rPr>
              <a:t>арійці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", </a:t>
            </a: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</a:rPr>
              <a:t>ярі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</a:rPr>
              <a:t>прибічники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нацизму, </a:t>
            </a: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</a:rPr>
              <a:t>неперевершені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в </a:t>
            </a: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</a:rPr>
              <a:t>своїй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accent2">
                    <a:lumMod val="50000"/>
                  </a:schemeClr>
                </a:solidFill>
              </a:rPr>
              <a:t>жорстокості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sz="1800" dirty="0" smtClean="0"/>
              <a:t> </a:t>
            </a:r>
          </a:p>
          <a:p>
            <a:pPr>
              <a:buNone/>
            </a:pPr>
            <a:r>
              <a:rPr lang="ru-RU" sz="1800" dirty="0" smtClean="0"/>
              <a:t>Такою </a:t>
            </a:r>
            <a:r>
              <a:rPr lang="ru-RU" sz="1800" dirty="0" err="1" smtClean="0"/>
              <a:t>людиною</a:t>
            </a:r>
            <a:r>
              <a:rPr lang="ru-RU" sz="1800" dirty="0" smtClean="0"/>
              <a:t> </a:t>
            </a:r>
            <a:r>
              <a:rPr lang="ru-RU" sz="1800" dirty="0" err="1" smtClean="0"/>
              <a:t>був</a:t>
            </a:r>
            <a:r>
              <a:rPr lang="ru-RU" sz="1800" dirty="0" smtClean="0"/>
              <a:t> </a:t>
            </a:r>
            <a:r>
              <a:rPr lang="ru-RU" sz="1800" b="1" dirty="0" err="1" smtClean="0">
                <a:solidFill>
                  <a:schemeClr val="accent4">
                    <a:lumMod val="50000"/>
                  </a:schemeClr>
                </a:solidFill>
              </a:rPr>
              <a:t>і</a:t>
            </a:r>
            <a:r>
              <a:rPr lang="ru-RU" sz="1800" b="1" dirty="0" smtClean="0">
                <a:solidFill>
                  <a:srgbClr val="800000"/>
                </a:solidFill>
              </a:rPr>
              <a:t> </a:t>
            </a:r>
            <a:r>
              <a:rPr lang="ru-RU" sz="1800" b="1" dirty="0" smtClean="0">
                <a:solidFill>
                  <a:srgbClr val="800000"/>
                </a:solidFill>
              </a:rPr>
              <a:t>Рудольф, </a:t>
            </a:r>
            <a:r>
              <a:rPr lang="ru-RU" sz="1800" b="1" dirty="0" smtClean="0">
                <a:solidFill>
                  <a:srgbClr val="800000"/>
                </a:solidFill>
              </a:rPr>
              <a:t>Гесс</a:t>
            </a:r>
            <a:r>
              <a:rPr lang="ru-RU" sz="1800" dirty="0" smtClean="0"/>
              <a:t>, комендант Освенцима, </a:t>
            </a:r>
            <a:r>
              <a:rPr lang="ru-RU" sz="1800" dirty="0" smtClean="0"/>
              <a:t>на </a:t>
            </a:r>
            <a:r>
              <a:rPr lang="ru-RU" sz="1800" dirty="0" err="1" smtClean="0"/>
              <a:t>вершині</a:t>
            </a:r>
            <a:r>
              <a:rPr lang="ru-RU" sz="1800" dirty="0" smtClean="0"/>
              <a:t> </a:t>
            </a:r>
            <a:r>
              <a:rPr lang="ru-RU" sz="1800" dirty="0" err="1" smtClean="0"/>
              <a:t>своєї</a:t>
            </a:r>
            <a:r>
              <a:rPr lang="ru-RU" sz="1800" dirty="0" smtClean="0"/>
              <a:t> </a:t>
            </a:r>
            <a:r>
              <a:rPr lang="ru-RU" sz="1800" dirty="0" err="1" smtClean="0"/>
              <a:t>кар’єри</a:t>
            </a:r>
            <a:r>
              <a:rPr lang="ru-RU" sz="1800" dirty="0" smtClean="0"/>
              <a:t> Гесс </a:t>
            </a:r>
            <a:r>
              <a:rPr lang="ru-RU" sz="1800" dirty="0" err="1" smtClean="0"/>
              <a:t>керував</a:t>
            </a:r>
            <a:r>
              <a:rPr lang="ru-RU" sz="1800" dirty="0" smtClean="0"/>
              <a:t> </a:t>
            </a:r>
            <a:r>
              <a:rPr lang="ru-RU" sz="1800" dirty="0" err="1" smtClean="0"/>
              <a:t>гігантською</a:t>
            </a:r>
            <a:r>
              <a:rPr lang="ru-RU" sz="1800" dirty="0" smtClean="0"/>
              <a:t> фабрикою </a:t>
            </a:r>
            <a:r>
              <a:rPr lang="ru-RU" sz="1800" dirty="0" err="1" smtClean="0"/>
              <a:t>смерті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поглинула</a:t>
            </a:r>
            <a:r>
              <a:rPr lang="ru-RU" sz="1800" dirty="0" smtClean="0"/>
              <a:t> </a:t>
            </a:r>
            <a:r>
              <a:rPr lang="ru-RU" sz="1800" dirty="0" err="1" smtClean="0"/>
              <a:t>більше</a:t>
            </a:r>
            <a:r>
              <a:rPr lang="ru-RU" sz="1800" dirty="0" smtClean="0"/>
              <a:t> </a:t>
            </a:r>
            <a:r>
              <a:rPr lang="ru-RU" sz="1800" dirty="0" err="1" smtClean="0"/>
              <a:t>трьох</a:t>
            </a:r>
            <a:r>
              <a:rPr lang="ru-RU" sz="1800" dirty="0" smtClean="0"/>
              <a:t> </a:t>
            </a:r>
            <a:r>
              <a:rPr lang="ru-RU" sz="1800" dirty="0" err="1" smtClean="0"/>
              <a:t>мільйонів</a:t>
            </a:r>
            <a:r>
              <a:rPr lang="ru-RU" sz="1800" dirty="0" smtClean="0"/>
              <a:t> </a:t>
            </a:r>
            <a:r>
              <a:rPr lang="ru-RU" sz="1800" dirty="0" err="1" smtClean="0"/>
              <a:t>чоловік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2050" name="Picture 2" descr="C:\Users\AnnaLen\Desktop\260912_h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2643182"/>
            <a:ext cx="2304160" cy="2286016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pic>
        <p:nvPicPr>
          <p:cNvPr id="2051" name="Picture 3" descr="C:\Users\AnnaLen\Desktop\h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24634" y="2357430"/>
            <a:ext cx="2419366" cy="3393161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152</TotalTime>
  <Words>405</Words>
  <Application>Microsoft Office PowerPoint</Application>
  <PresentationFormat>Экран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Трек</vt:lpstr>
      <vt:lpstr>Внутрішня політика нацистського режиму </vt:lpstr>
      <vt:lpstr>Репресії</vt:lpstr>
      <vt:lpstr>Слайд 3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AnnaLen</dc:creator>
  <cp:lastModifiedBy>AnnaLen</cp:lastModifiedBy>
  <cp:revision>17</cp:revision>
  <dcterms:created xsi:type="dcterms:W3CDTF">2008-01-01T01:31:27Z</dcterms:created>
  <dcterms:modified xsi:type="dcterms:W3CDTF">2013-02-10T21:55:36Z</dcterms:modified>
</cp:coreProperties>
</file>