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Эсто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Естонія після розпаду СРСР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6211669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chemeClr val="bg1"/>
                </a:solidFill>
              </a:rPr>
              <a:t>Підготувала Манакова Світлана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322128" cy="28820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Четвертий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етап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 2007-2013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« </a:t>
            </a:r>
            <a:r>
              <a:rPr lang="ru-RU" sz="2000" dirty="0" err="1" smtClean="0"/>
              <a:t>бронзової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ночі</a:t>
            </a:r>
            <a:r>
              <a:rPr lang="ru-RU" sz="2000" dirty="0" smtClean="0"/>
              <a:t> » </a:t>
            </a:r>
            <a:r>
              <a:rPr lang="ru-RU" sz="2000" dirty="0" err="1" smtClean="0"/>
              <a:t>приймається</a:t>
            </a:r>
            <a:r>
              <a:rPr lang="ru-RU" sz="2000" dirty="0" smtClean="0"/>
              <a:t> нова </a:t>
            </a:r>
            <a:r>
              <a:rPr lang="ru-RU" sz="2000" dirty="0" err="1" smtClean="0"/>
              <a:t>інтеграційна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</a:t>
            </a:r>
            <a:r>
              <a:rPr lang="ru-RU" sz="2000" dirty="0" smtClean="0"/>
              <a:t> на 2008-2013 роки . У </a:t>
            </a:r>
            <a:r>
              <a:rPr lang="ru-RU" sz="2000" dirty="0" err="1" smtClean="0"/>
              <a:t>ній</a:t>
            </a:r>
            <a:r>
              <a:rPr lang="ru-RU" sz="2000" dirty="0" smtClean="0"/>
              <a:t> «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контактів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національностями</a:t>
            </a:r>
            <a:r>
              <a:rPr lang="ru-RU" sz="2000" dirty="0" smtClean="0"/>
              <a:t> , </a:t>
            </a:r>
            <a:r>
              <a:rPr lang="ru-RU" sz="2000" dirty="0" err="1" smtClean="0"/>
              <a:t>спільної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» , - </a:t>
            </a:r>
            <a:r>
              <a:rPr lang="ru-RU" sz="2000" dirty="0" err="1" smtClean="0"/>
              <a:t>запевняє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міністр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справах </a:t>
            </a:r>
            <a:r>
              <a:rPr lang="ru-RU" sz="2000" dirty="0" err="1" smtClean="0"/>
              <a:t>народонаселення</a:t>
            </a:r>
            <a:r>
              <a:rPr lang="ru-RU" sz="2000" dirty="0" smtClean="0"/>
              <a:t> У. Пало . </a:t>
            </a:r>
            <a:r>
              <a:rPr lang="ru-RU" sz="2000" dirty="0" err="1" smtClean="0"/>
              <a:t>Утворюються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консультативні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</a:t>
            </a:r>
            <a:r>
              <a:rPr lang="ru-RU" sz="2000" dirty="0" err="1" smtClean="0"/>
              <a:t>Круглий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стіл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парламенті</a:t>
            </a:r>
            <a:r>
              <a:rPr lang="ru-RU" sz="2000" dirty="0" smtClean="0"/>
              <a:t> , </a:t>
            </a:r>
            <a:r>
              <a:rPr lang="ru-RU" sz="2000" dirty="0" err="1" smtClean="0"/>
              <a:t>Громадська</a:t>
            </a:r>
            <a:r>
              <a:rPr lang="ru-RU" sz="2000" dirty="0" smtClean="0"/>
              <a:t> палата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3929066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dirty="0" smtClean="0"/>
              <a:t>Але </a:t>
            </a:r>
            <a:r>
              <a:rPr lang="ru-RU" sz="2000" dirty="0" err="1" smtClean="0"/>
              <a:t>і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розглядаються</a:t>
            </a:r>
            <a:r>
              <a:rPr lang="ru-RU" sz="2000" dirty="0" smtClean="0"/>
              <a:t> не як </a:t>
            </a:r>
            <a:r>
              <a:rPr lang="ru-RU" sz="2000" dirty="0" err="1" smtClean="0"/>
              <a:t>повноправні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державності</a:t>
            </a:r>
            <a:r>
              <a:rPr lang="ru-RU" sz="2000" dirty="0" smtClean="0"/>
              <a:t> , а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. </a:t>
            </a:r>
            <a:r>
              <a:rPr lang="ru-RU" sz="2000" dirty="0" err="1" smtClean="0"/>
              <a:t>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виділяється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малоефективні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культивування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толерантності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пропаганди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натуралізації</a:t>
            </a:r>
            <a:r>
              <a:rPr lang="ru-RU" sz="2000" dirty="0" smtClean="0"/>
              <a:t> . </a:t>
            </a:r>
            <a:r>
              <a:rPr lang="ru-RU" sz="2000" dirty="0" err="1" smtClean="0"/>
              <a:t>Розширено</a:t>
            </a:r>
            <a:r>
              <a:rPr lang="ru-RU" sz="2000" dirty="0" smtClean="0"/>
              <a:t> коло </a:t>
            </a:r>
            <a:r>
              <a:rPr lang="ru-RU" sz="2000" dirty="0" err="1" smtClean="0"/>
              <a:t>економічних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поетапно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скорочуються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3080" y="214290"/>
            <a:ext cx="8280920" cy="38164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          У </a:t>
            </a:r>
            <a:r>
              <a:rPr lang="ru-RU" sz="2800" dirty="0" err="1" smtClean="0"/>
              <a:t>Естонської</a:t>
            </a:r>
            <a:r>
              <a:rPr lang="ru-RU" sz="2800" dirty="0" smtClean="0"/>
              <a:t> РСР в </a:t>
            </a:r>
            <a:r>
              <a:rPr lang="ru-RU" sz="2800" dirty="0" err="1" smtClean="0"/>
              <a:t>квітні</a:t>
            </a:r>
            <a:r>
              <a:rPr lang="ru-RU" sz="2800" dirty="0" smtClean="0"/>
              <a:t> 1988 року </a:t>
            </a:r>
            <a:r>
              <a:rPr lang="ru-RU" sz="2800" dirty="0" err="1" smtClean="0"/>
              <a:t>утворено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Народний</a:t>
            </a:r>
            <a:r>
              <a:rPr lang="ru-RU" sz="2800" dirty="0" smtClean="0"/>
              <a:t> Фронт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підтримку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перебудови</a:t>
            </a:r>
            <a:r>
              <a:rPr lang="ru-RU" sz="2800" dirty="0" smtClean="0"/>
              <a:t> , формально не ставив </a:t>
            </a:r>
            <a:r>
              <a:rPr lang="ru-RU" sz="2800" dirty="0" err="1" smtClean="0"/>
              <a:t>собі</a:t>
            </a:r>
            <a:r>
              <a:rPr lang="ru-RU" sz="2800" dirty="0" smtClean="0"/>
              <a:t> за мету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СРСР 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став базою для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досягнення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У </a:t>
            </a:r>
            <a:r>
              <a:rPr lang="ru-RU" sz="2800" dirty="0" err="1" smtClean="0"/>
              <a:t>червні</a:t>
            </a:r>
            <a:r>
              <a:rPr lang="ru-RU" sz="2800" dirty="0" smtClean="0"/>
              <a:t> - </a:t>
            </a:r>
            <a:r>
              <a:rPr lang="ru-RU" sz="2800" dirty="0" err="1" smtClean="0"/>
              <a:t>вересні</a:t>
            </a:r>
            <a:r>
              <a:rPr lang="ru-RU" sz="2800" dirty="0" smtClean="0"/>
              <a:t> 1988 року в </a:t>
            </a:r>
            <a:r>
              <a:rPr lang="ru-RU" sz="2800" dirty="0" err="1" smtClean="0"/>
              <a:t>Талліні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наступні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масові</a:t>
            </a:r>
            <a:r>
              <a:rPr lang="ru-RU" sz="2800" dirty="0" smtClean="0"/>
              <a:t> заходи 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увійшли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історію</a:t>
            </a:r>
            <a:r>
              <a:rPr lang="ru-RU" sz="2800" dirty="0" smtClean="0"/>
              <a:t> як «</a:t>
            </a:r>
            <a:r>
              <a:rPr lang="ru-RU" sz="2800" dirty="0" err="1" smtClean="0"/>
              <a:t>Співоча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революція</a:t>
            </a:r>
            <a:r>
              <a:rPr lang="ru-RU" sz="2800" dirty="0" smtClean="0"/>
              <a:t> » , на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пісні</a:t>
            </a:r>
            <a:r>
              <a:rPr lang="ru-RU" sz="2800" dirty="0" smtClean="0"/>
              <a:t> протесту 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поширювалися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агітаційні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значки Народного фронту 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Нічні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співочі</a:t>
            </a:r>
            <a:r>
              <a:rPr lang="ru-RU" sz="2800" dirty="0" smtClean="0"/>
              <a:t> свята на </a:t>
            </a:r>
            <a:r>
              <a:rPr lang="ru-RU" sz="2800" dirty="0" err="1" smtClean="0"/>
              <a:t>Ратушній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площі</a:t>
            </a:r>
            <a:r>
              <a:rPr lang="ru-RU" sz="2800" dirty="0" smtClean="0"/>
              <a:t> та на </a:t>
            </a:r>
            <a:r>
              <a:rPr lang="ru-RU" sz="2800" dirty="0" err="1" smtClean="0"/>
              <a:t>Співочому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</a:t>
            </a:r>
            <a:r>
              <a:rPr lang="ru-RU" sz="2800" dirty="0" smtClean="0"/>
              <a:t> ,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червні</a:t>
            </a:r>
            <a:r>
              <a:rPr lang="ru-RU" sz="2800" dirty="0" smtClean="0"/>
              <a:t> ,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Днів</a:t>
            </a:r>
            <a:r>
              <a:rPr lang="ru-RU" sz="2800" dirty="0" smtClean="0"/>
              <a:t> Старого 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 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рок -</a:t>
            </a:r>
            <a:r>
              <a:rPr lang="ru-RU" sz="2800" dirty="0" err="1" smtClean="0"/>
              <a:t>концерти</a:t>
            </a:r>
            <a:r>
              <a:rPr lang="ru-RU" sz="2800" dirty="0" smtClean="0"/>
              <a:t> 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у </a:t>
            </a:r>
            <a:r>
              <a:rPr lang="ru-RU" sz="2800" dirty="0" err="1" smtClean="0"/>
              <a:t>серпні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музично</a:t>
            </a:r>
            <a:r>
              <a:rPr lang="ru-RU" sz="2800" dirty="0" smtClean="0"/>
              <a:t>- </a:t>
            </a:r>
            <a:r>
              <a:rPr lang="ru-RU" sz="2800" dirty="0" err="1" smtClean="0"/>
              <a:t>політичний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захід</a:t>
            </a:r>
            <a:r>
              <a:rPr lang="ru-RU" sz="2800" dirty="0" smtClean="0"/>
              <a:t> «</a:t>
            </a:r>
            <a:r>
              <a:rPr lang="ru-RU" sz="2800" dirty="0" err="1" smtClean="0"/>
              <a:t>Пісня</a:t>
            </a:r>
            <a:r>
              <a:rPr lang="ru-RU" sz="2800" dirty="0" smtClean="0"/>
              <a:t>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».</a:t>
            </a:r>
            <a:endParaRPr lang="ru-RU" sz="2800" dirty="0"/>
          </a:p>
        </p:txBody>
      </p:sp>
      <p:pic>
        <p:nvPicPr>
          <p:cNvPr id="4" name="Рисунок 3" descr="20090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571876"/>
            <a:ext cx="3672408" cy="2937927"/>
          </a:xfrm>
          <a:prstGeom prst="rect">
            <a:avLst/>
          </a:prstGeom>
        </p:spPr>
      </p:pic>
      <p:pic>
        <p:nvPicPr>
          <p:cNvPr id="5" name="Рисунок 4" descr="baltik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643314"/>
            <a:ext cx="3927042" cy="300811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4290"/>
            <a:ext cx="8460432" cy="5987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16 листопада 1988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РСР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Декларацію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суверенітет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23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 1989 </a:t>
            </a:r>
            <a:r>
              <a:rPr lang="ru-RU" sz="2000" dirty="0" err="1" smtClean="0"/>
              <a:t>Народні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прибалтійських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</a:t>
            </a:r>
            <a:r>
              <a:rPr lang="ru-RU" sz="2000" dirty="0" smtClean="0"/>
              <a:t> провели </a:t>
            </a:r>
            <a:r>
              <a:rPr lang="ru-RU" sz="2000" dirty="0" err="1" smtClean="0"/>
              <a:t>спільну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акцію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Балтійський</a:t>
            </a:r>
            <a:r>
              <a:rPr lang="ru-RU" sz="2000" dirty="0" smtClean="0"/>
              <a:t> шлях 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23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1990 </a:t>
            </a:r>
            <a:r>
              <a:rPr lang="ru-RU" sz="2000" dirty="0" err="1" smtClean="0"/>
              <a:t>Компартія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вийшла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складу КПРС.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3 </a:t>
            </a:r>
            <a:r>
              <a:rPr lang="ru-RU" sz="2000" dirty="0" err="1" smtClean="0"/>
              <a:t>квітня</a:t>
            </a:r>
            <a:r>
              <a:rPr lang="ru-RU" sz="2000" dirty="0" smtClean="0"/>
              <a:t> 1990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СРСР </a:t>
            </a:r>
            <a:r>
              <a:rPr lang="ru-RU" sz="2000" dirty="0" err="1" smtClean="0"/>
              <a:t>прийняла</a:t>
            </a:r>
            <a:r>
              <a:rPr lang="ru-RU" sz="2000" dirty="0" smtClean="0"/>
              <a:t> закон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оголошує</a:t>
            </a:r>
            <a:r>
              <a:rPr lang="ru-RU" sz="2000" dirty="0" smtClean="0"/>
              <a:t> </a:t>
            </a:r>
            <a:r>
              <a:rPr lang="ru-RU" sz="2000" dirty="0" err="1" smtClean="0"/>
              <a:t>юридично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нікчемними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Верховних</a:t>
            </a:r>
            <a:r>
              <a:rPr lang="ru-RU" sz="2000" dirty="0" smtClean="0"/>
              <a:t> Рад </a:t>
            </a:r>
            <a:r>
              <a:rPr lang="ru-RU" sz="2000" dirty="0" err="1" smtClean="0"/>
              <a:t>прибалтійських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анулювання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входження</a:t>
            </a:r>
            <a:r>
              <a:rPr lang="ru-RU" sz="2000" dirty="0" smtClean="0"/>
              <a:t> в СРСР.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8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1990  року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ЕРСР </a:t>
            </a:r>
            <a:r>
              <a:rPr lang="ru-RU" sz="2000" dirty="0" err="1" smtClean="0"/>
              <a:t>ухвалила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перейменування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 .</a:t>
            </a:r>
            <a:endParaRPr lang="ru-RU" sz="2000" dirty="0"/>
          </a:p>
        </p:txBody>
      </p:sp>
      <p:pic>
        <p:nvPicPr>
          <p:cNvPr id="4" name="Рисунок 3" descr="azye5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071942"/>
            <a:ext cx="4000490" cy="2500306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714752"/>
            <a:ext cx="3214710" cy="298016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85728"/>
            <a:ext cx="7286676" cy="2714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У </a:t>
            </a:r>
            <a:r>
              <a:rPr lang="ru-RU" sz="2400" dirty="0" err="1" smtClean="0">
                <a:latin typeface="+mj-lt"/>
              </a:rPr>
              <a:t>ході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переговорів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Естонії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з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союзним</a:t>
            </a:r>
            <a:r>
              <a:rPr lang="ru-RU" sz="2400" dirty="0" smtClean="0">
                <a:latin typeface="+mj-lt"/>
              </a:rPr>
              <a:t> центром , </a:t>
            </a:r>
            <a:r>
              <a:rPr lang="ru-RU" sz="2400" dirty="0" err="1" smtClean="0">
                <a:latin typeface="+mj-lt"/>
              </a:rPr>
              <a:t>з</a:t>
            </a:r>
            <a:r>
              <a:rPr lang="ru-RU" sz="2400" dirty="0" smtClean="0">
                <a:latin typeface="+mj-lt"/>
              </a:rPr>
              <a:t> урядом РРФСР </a:t>
            </a:r>
            <a:r>
              <a:rPr lang="ru-RU" sz="2400" dirty="0" err="1" smtClean="0">
                <a:latin typeface="+mj-lt"/>
              </a:rPr>
              <a:t>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з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прикордонними</a:t>
            </a:r>
            <a:r>
              <a:rPr lang="ru-RU" sz="2400" dirty="0" smtClean="0">
                <a:latin typeface="+mj-lt"/>
              </a:rPr>
              <a:t> областями </a:t>
            </a:r>
            <a:r>
              <a:rPr lang="ru-RU" sz="2400" dirty="0" err="1" smtClean="0">
                <a:latin typeface="+mj-lt"/>
              </a:rPr>
              <a:t>відбувалися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провокації</a:t>
            </a:r>
            <a:r>
              <a:rPr lang="ru-RU" sz="2400" dirty="0" smtClean="0">
                <a:latin typeface="+mj-lt"/>
              </a:rPr>
              <a:t>. Так в </a:t>
            </a:r>
            <a:r>
              <a:rPr lang="ru-RU" sz="2400" dirty="0" err="1" smtClean="0">
                <a:latin typeface="+mj-lt"/>
              </a:rPr>
              <a:t>ніч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з</a:t>
            </a:r>
            <a:r>
              <a:rPr lang="ru-RU" sz="2400" dirty="0" smtClean="0">
                <a:latin typeface="+mj-lt"/>
              </a:rPr>
              <a:t> 1 на 2 </a:t>
            </a:r>
            <a:r>
              <a:rPr lang="ru-RU" sz="2400" dirty="0" err="1" smtClean="0">
                <a:latin typeface="+mj-lt"/>
              </a:rPr>
              <a:t>вересня</a:t>
            </a:r>
            <a:r>
              <a:rPr lang="ru-RU" sz="2400" dirty="0" smtClean="0">
                <a:latin typeface="+mj-lt"/>
              </a:rPr>
              <a:t> члени </a:t>
            </a:r>
            <a:r>
              <a:rPr lang="ru-RU" sz="2400" dirty="0" err="1" smtClean="0">
                <a:latin typeface="+mj-lt"/>
              </a:rPr>
              <a:t>організації</a:t>
            </a:r>
            <a:r>
              <a:rPr lang="ru-RU" sz="2400" dirty="0" smtClean="0">
                <a:latin typeface="+mj-lt"/>
              </a:rPr>
              <a:t> « </a:t>
            </a:r>
            <a:r>
              <a:rPr lang="ru-RU" sz="2400" dirty="0" err="1" smtClean="0">
                <a:latin typeface="+mj-lt"/>
              </a:rPr>
              <a:t>Кайтселійт</a:t>
            </a:r>
            <a:r>
              <a:rPr lang="ru-RU" sz="2400" dirty="0" smtClean="0">
                <a:latin typeface="+mj-lt"/>
              </a:rPr>
              <a:t> » </a:t>
            </a:r>
            <a:r>
              <a:rPr lang="ru-RU" sz="2400" dirty="0" err="1" smtClean="0">
                <a:latin typeface="+mj-lt"/>
              </a:rPr>
              <a:t>встановили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прикордонні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стовпи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</a:t>
            </a:r>
            <a:r>
              <a:rPr lang="ru-RU" sz="2400" dirty="0" smtClean="0">
                <a:latin typeface="+mj-lt"/>
              </a:rPr>
              <a:t> шлагбаум на </a:t>
            </a:r>
            <a:r>
              <a:rPr lang="ru-RU" sz="2400" dirty="0" err="1" smtClean="0">
                <a:latin typeface="+mj-lt"/>
              </a:rPr>
              <a:t>території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Ленінградської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Псковської</a:t>
            </a:r>
            <a:r>
              <a:rPr lang="ru-RU" sz="2400" dirty="0" smtClean="0">
                <a:latin typeface="+mj-lt"/>
              </a:rPr>
              <a:t> областей РРФСР, де проходила </a:t>
            </a:r>
            <a:r>
              <a:rPr lang="ru-RU" sz="2400" dirty="0" err="1" smtClean="0">
                <a:latin typeface="+mj-lt"/>
              </a:rPr>
              <a:t>радянсько</a:t>
            </a:r>
            <a:r>
              <a:rPr lang="ru-RU" sz="2400" dirty="0" smtClean="0">
                <a:latin typeface="+mj-lt"/>
              </a:rPr>
              <a:t>- </a:t>
            </a:r>
            <a:r>
              <a:rPr lang="ru-RU" sz="2400" dirty="0" err="1" smtClean="0">
                <a:latin typeface="+mj-lt"/>
              </a:rPr>
              <a:t>естонська</a:t>
            </a:r>
            <a:r>
              <a:rPr lang="ru-RU" sz="2400" dirty="0" smtClean="0">
                <a:latin typeface="+mj-lt"/>
              </a:rPr>
              <a:t> межа, </a:t>
            </a:r>
            <a:r>
              <a:rPr lang="ru-RU" sz="2400" dirty="0" err="1" smtClean="0">
                <a:latin typeface="+mj-lt"/>
              </a:rPr>
              <a:t>закріпленої</a:t>
            </a:r>
            <a:r>
              <a:rPr lang="ru-RU" sz="2400" dirty="0" smtClean="0">
                <a:latin typeface="+mj-lt"/>
              </a:rPr>
              <a:t> Тартуским </a:t>
            </a:r>
            <a:r>
              <a:rPr lang="ru-RU" sz="2400" dirty="0" err="1" smtClean="0">
                <a:latin typeface="+mj-lt"/>
              </a:rPr>
              <a:t>мирним</a:t>
            </a:r>
            <a:r>
              <a:rPr lang="ru-RU" sz="2400" dirty="0" smtClean="0">
                <a:latin typeface="+mj-lt"/>
              </a:rPr>
              <a:t> договором 1920 .</a:t>
            </a:r>
          </a:p>
        </p:txBody>
      </p:sp>
      <p:pic>
        <p:nvPicPr>
          <p:cNvPr id="4" name="Рисунок 3" descr="AUHH3ume92Y.jpg"/>
          <p:cNvPicPr>
            <a:picLocks noChangeAspect="1"/>
          </p:cNvPicPr>
          <p:nvPr/>
        </p:nvPicPr>
        <p:blipFill>
          <a:blip r:embed="rId2" cstate="print"/>
          <a:srcRect b="60322"/>
          <a:stretch>
            <a:fillRect/>
          </a:stretch>
        </p:blipFill>
        <p:spPr>
          <a:xfrm>
            <a:off x="2428860" y="3643314"/>
            <a:ext cx="5456670" cy="2718767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90080" cy="115699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Національна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політика</a:t>
            </a:r>
            <a:r>
              <a:rPr lang="ru-RU" sz="3600" dirty="0" smtClean="0"/>
              <a:t> </a:t>
            </a:r>
            <a:r>
              <a:rPr lang="ru-RU" sz="3600" dirty="0" err="1" smtClean="0"/>
              <a:t>Естонії</a:t>
            </a:r>
            <a:r>
              <a:rPr lang="ru-RU" sz="3600" dirty="0" smtClean="0"/>
              <a:t> </a:t>
            </a:r>
            <a:r>
              <a:rPr lang="ru-RU" sz="3600" dirty="0" err="1" smtClean="0"/>
              <a:t>після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розпаду</a:t>
            </a:r>
            <a:r>
              <a:rPr lang="ru-RU" sz="3600" dirty="0" smtClean="0"/>
              <a:t> СРСР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12776"/>
            <a:ext cx="81439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        Перший </a:t>
            </a:r>
            <a:r>
              <a:rPr lang="ru-RU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етап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 1991-1995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неестонців</a:t>
            </a:r>
            <a:r>
              <a:rPr lang="ru-RU" sz="2000" dirty="0" smtClean="0"/>
              <a:t> . Проведена «</a:t>
            </a:r>
            <a:r>
              <a:rPr lang="ru-RU" sz="2000" dirty="0" err="1" smtClean="0"/>
              <a:t>селекційна</a:t>
            </a:r>
            <a:r>
              <a:rPr lang="ru-RU" sz="2000" dirty="0" smtClean="0"/>
              <a:t>» </a:t>
            </a:r>
            <a:r>
              <a:rPr lang="ru-RU" sz="2000" dirty="0" err="1" smtClean="0"/>
              <a:t>натуралізація</a:t>
            </a:r>
            <a:r>
              <a:rPr lang="ru-RU" sz="2000" dirty="0" smtClean="0"/>
              <a:t> , в </a:t>
            </a:r>
            <a:r>
              <a:rPr lang="ru-RU" sz="2000" dirty="0" err="1" smtClean="0"/>
              <a:t>результаті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з'являється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величезне</a:t>
            </a:r>
            <a:r>
              <a:rPr lang="ru-RU" sz="2000" dirty="0" smtClean="0"/>
              <a:t> число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громадянства</a:t>
            </a:r>
            <a:r>
              <a:rPr lang="ru-RU" sz="2000" dirty="0" smtClean="0"/>
              <a:t> . </a:t>
            </a:r>
            <a:r>
              <a:rPr lang="ru-RU" sz="2000" dirty="0" err="1" smtClean="0"/>
              <a:t>Конституційно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закріплено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, </a:t>
            </a:r>
            <a:r>
              <a:rPr lang="ru-RU" sz="2000" dirty="0" err="1" smtClean="0"/>
              <a:t>прийняті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основоположні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</a:t>
            </a:r>
            <a:r>
              <a:rPr lang="ru-RU" sz="2000" dirty="0" smtClean="0"/>
              <a:t> , як 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громадянство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основній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школі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гімназії</a:t>
            </a:r>
            <a:r>
              <a:rPr lang="ru-RU" sz="2000" dirty="0" smtClean="0"/>
              <a:t> 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іноземців</a:t>
            </a:r>
            <a:r>
              <a:rPr lang="ru-RU" sz="2000" dirty="0" smtClean="0"/>
              <a:t> ;</a:t>
            </a:r>
          </a:p>
          <a:p>
            <a:pPr>
              <a:buNone/>
            </a:pPr>
            <a:r>
              <a:rPr lang="ru-RU" sz="2000" dirty="0" smtClean="0"/>
              <a:t>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провалюється</a:t>
            </a:r>
            <a:r>
              <a:rPr lang="ru-RU" sz="2000" dirty="0" smtClean="0"/>
              <a:t> : 93 %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12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 1991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візиту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Таллінн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РРФСР Бориса </a:t>
            </a:r>
            <a:r>
              <a:rPr lang="ru-RU" sz="2400" dirty="0" err="1" smtClean="0"/>
              <a:t>Єльцина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ним та Головою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Естонської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Республіки</a:t>
            </a:r>
            <a:r>
              <a:rPr lang="ru-RU" sz="2400" dirty="0" smtClean="0"/>
              <a:t> Арнольдом </a:t>
            </a:r>
            <a:r>
              <a:rPr lang="ru-RU" sz="2400" dirty="0" err="1" smtClean="0"/>
              <a:t>Рюйтелем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підписано</a:t>
            </a:r>
            <a:r>
              <a:rPr lang="ru-RU" sz="2400" dirty="0" smtClean="0"/>
              <a:t> «</a:t>
            </a:r>
            <a:r>
              <a:rPr lang="ru-RU" sz="2400" dirty="0" err="1" smtClean="0"/>
              <a:t>Договір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основи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РРФСР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Естонською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Республікою</a:t>
            </a:r>
            <a:r>
              <a:rPr lang="ru-RU" sz="2400" dirty="0" smtClean="0"/>
              <a:t> » , 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обидві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визнавали</a:t>
            </a:r>
            <a:r>
              <a:rPr lang="ru-RU" sz="2400" dirty="0" smtClean="0"/>
              <a:t> один одного </a:t>
            </a:r>
            <a:r>
              <a:rPr lang="ru-RU" sz="2400" dirty="0" err="1" smtClean="0"/>
              <a:t>суверенними</a:t>
            </a:r>
            <a:r>
              <a:rPr lang="ru-RU" sz="2400" dirty="0" smtClean="0"/>
              <a:t> державами та </a:t>
            </a:r>
            <a:r>
              <a:rPr lang="ru-RU" sz="2400" dirty="0" err="1" smtClean="0"/>
              <a:t>суб'єктами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права.</a:t>
            </a:r>
          </a:p>
        </p:txBody>
      </p:sp>
      <p:pic>
        <p:nvPicPr>
          <p:cNvPr id="3" name="Рисунок 2" descr="100113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929066"/>
            <a:ext cx="3271854" cy="2453891"/>
          </a:xfrm>
          <a:prstGeom prst="rect">
            <a:avLst/>
          </a:prstGeom>
        </p:spPr>
      </p:pic>
      <p:pic>
        <p:nvPicPr>
          <p:cNvPr id="4" name="Рисунок 3" descr="97765682_Eesti__Ve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4071942"/>
            <a:ext cx="3713678" cy="216362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50057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20 </a:t>
            </a:r>
            <a:r>
              <a:rPr lang="ru-RU" sz="2400" dirty="0" err="1" smtClean="0"/>
              <a:t>серпня</a:t>
            </a:r>
            <a:r>
              <a:rPr lang="ru-RU" sz="2400" dirty="0" smtClean="0"/>
              <a:t> 1991 </a:t>
            </a:r>
            <a:r>
              <a:rPr lang="ru-RU" sz="2400" dirty="0" err="1" smtClean="0"/>
              <a:t>Верховна</a:t>
            </a:r>
            <a:r>
              <a:rPr lang="ru-RU" sz="2400" dirty="0" smtClean="0"/>
              <a:t> Рада </a:t>
            </a:r>
            <a:r>
              <a:rPr lang="ru-RU" sz="2400" dirty="0" err="1" smtClean="0"/>
              <a:t>Естонії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прийняв</a:t>
            </a:r>
            <a:r>
              <a:rPr lang="ru-RU" sz="2400" dirty="0" smtClean="0"/>
              <a:t> </a:t>
            </a:r>
            <a:r>
              <a:rPr lang="ru-RU" sz="2400" dirty="0" err="1" smtClean="0"/>
              <a:t>резолюцію</a:t>
            </a:r>
            <a:r>
              <a:rPr lang="ru-RU" sz="2400" dirty="0" smtClean="0"/>
              <a:t> « Про </a:t>
            </a:r>
            <a:r>
              <a:rPr lang="ru-RU" sz="2400" dirty="0" err="1" smtClean="0"/>
              <a:t>державну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Естонії</a:t>
            </a:r>
            <a:r>
              <a:rPr lang="ru-RU" sz="2400" dirty="0" smtClean="0"/>
              <a:t> » , а 6 </a:t>
            </a:r>
            <a:r>
              <a:rPr lang="ru-RU" sz="2400" dirty="0" err="1" smtClean="0"/>
              <a:t>вересня</a:t>
            </a:r>
            <a:r>
              <a:rPr lang="ru-RU" sz="2400" dirty="0" smtClean="0"/>
              <a:t> того ж року СРСР </a:t>
            </a:r>
            <a:r>
              <a:rPr lang="ru-RU" sz="2400" dirty="0" err="1" smtClean="0"/>
              <a:t>офіційно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Естонії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23_d53ce53b0c9220c009dda4721bc7e64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214422"/>
            <a:ext cx="4483785" cy="254081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0"/>
            <a:ext cx="7962088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Другий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етап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1996-1999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тиском</a:t>
            </a:r>
            <a:r>
              <a:rPr lang="ru-RU" sz="2000" dirty="0" smtClean="0"/>
              <a:t> ЄС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НАТО </a:t>
            </a:r>
            <a:r>
              <a:rPr lang="ru-RU" sz="2000" dirty="0" err="1" smtClean="0"/>
              <a:t>Естонія</a:t>
            </a:r>
            <a:r>
              <a:rPr lang="ru-RU" sz="2000" dirty="0" smtClean="0"/>
              <a:t> , яка </a:t>
            </a:r>
            <a:r>
              <a:rPr lang="ru-RU" sz="2000" dirty="0" err="1" smtClean="0"/>
              <a:t>прагне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вступити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, </a:t>
            </a:r>
            <a:r>
              <a:rPr lang="ru-RU" sz="2000" dirty="0" err="1" smtClean="0"/>
              <a:t>декларує</a:t>
            </a:r>
            <a:r>
              <a:rPr lang="ru-RU" sz="2000" dirty="0" smtClean="0"/>
              <a:t> початок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. У 1996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парламент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ратифікує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Конвенцію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Європи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 </a:t>
            </a:r>
            <a:r>
              <a:rPr lang="ru-RU" sz="2000" dirty="0" err="1" smtClean="0"/>
              <a:t>Приймається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відповідний</a:t>
            </a:r>
            <a:r>
              <a:rPr lang="ru-RU" sz="2000" dirty="0" smtClean="0"/>
              <a:t> закон 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застереженням</a:t>
            </a:r>
            <a:r>
              <a:rPr lang="ru-RU" sz="2000" dirty="0" smtClean="0"/>
              <a:t>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громадяни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 У 1998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парламент </a:t>
            </a:r>
            <a:r>
              <a:rPr lang="ru-RU" sz="2000" dirty="0" err="1" smtClean="0"/>
              <a:t>затверджує</a:t>
            </a:r>
            <a:r>
              <a:rPr lang="ru-RU" sz="2000" dirty="0" smtClean="0"/>
              <a:t> « </a:t>
            </a:r>
            <a:r>
              <a:rPr lang="ru-RU" sz="2000" dirty="0" err="1" smtClean="0"/>
              <a:t>Вихідні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пункти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...».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ділі</a:t>
            </a:r>
            <a:r>
              <a:rPr lang="ru-RU" sz="2000" dirty="0" smtClean="0"/>
              <a:t> 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політикою</a:t>
            </a:r>
            <a:r>
              <a:rPr lang="ru-RU" sz="2000" dirty="0" smtClean="0"/>
              <a:t> тихого </a:t>
            </a:r>
            <a:r>
              <a:rPr lang="ru-RU" sz="2000" dirty="0" err="1" smtClean="0"/>
              <a:t>видавлювання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прихованої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дискримінації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79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4000504"/>
            <a:ext cx="3611893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16744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643314"/>
            <a:ext cx="2996952" cy="2996952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jurnalismcultural.files.wordpress.com/2011/05/esto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1500198" cy="14650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8280920" cy="2571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Третій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</a:rPr>
              <a:t>етап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2000-2007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Реалізація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на 2000-2007 роки . В основу </a:t>
            </a:r>
            <a:r>
              <a:rPr lang="ru-RU" sz="2000" dirty="0" err="1" smtClean="0"/>
              <a:t>покладена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ідея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неестонців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суспільство</a:t>
            </a:r>
            <a:r>
              <a:rPr lang="ru-RU" sz="2000" dirty="0" smtClean="0"/>
              <a:t>. </a:t>
            </a:r>
            <a:r>
              <a:rPr lang="ru-RU" sz="2000" dirty="0" err="1" smtClean="0"/>
              <a:t>Етнічна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ідентичність</a:t>
            </a:r>
            <a:r>
              <a:rPr lang="ru-RU" sz="2000" dirty="0" smtClean="0"/>
              <a:t> ,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, культура , </a:t>
            </a:r>
            <a:r>
              <a:rPr lang="ru-RU" sz="2000" dirty="0" err="1" smtClean="0"/>
              <a:t>традиції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релігія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оголошуються</a:t>
            </a:r>
            <a:r>
              <a:rPr lang="ru-RU" sz="2000" dirty="0" smtClean="0"/>
              <a:t> сферою </a:t>
            </a:r>
            <a:r>
              <a:rPr lang="ru-RU" sz="2000" dirty="0" err="1" smtClean="0"/>
              <a:t>приватних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індивіда</a:t>
            </a:r>
            <a:r>
              <a:rPr lang="ru-RU" sz="2000" dirty="0" smtClean="0"/>
              <a:t> . </a:t>
            </a:r>
            <a:endParaRPr lang="ru-RU" sz="2000" dirty="0"/>
          </a:p>
        </p:txBody>
      </p:sp>
      <p:pic>
        <p:nvPicPr>
          <p:cNvPr id="4098" name="Picture 2" descr="http://rux.postimees.ee/foto/5/1/3791545ab51de122b6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571876"/>
            <a:ext cx="1857388" cy="2786083"/>
          </a:xfrm>
          <a:prstGeom prst="rect">
            <a:avLst/>
          </a:prstGeom>
          <a:noFill/>
        </p:spPr>
      </p:pic>
      <p:pic>
        <p:nvPicPr>
          <p:cNvPr id="4100" name="Picture 4" descr="http://jallooo.files.wordpress.com/2012/02/integration.jpg?w=6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643182"/>
            <a:ext cx="2710394" cy="13572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42862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err="1" smtClean="0"/>
              <a:t>Наголос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робиться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Фактично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перетворюється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примусову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асиміляцію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тому </a:t>
            </a:r>
            <a:r>
              <a:rPr lang="ru-RU" sz="2000" dirty="0" err="1" smtClean="0"/>
              <a:t>провалюється</a:t>
            </a:r>
            <a:r>
              <a:rPr lang="ru-RU" sz="2000" dirty="0" smtClean="0"/>
              <a:t> (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яскравий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доказ</a:t>
            </a:r>
            <a:r>
              <a:rPr lang="ru-RU" sz="2000" dirty="0" smtClean="0"/>
              <a:t> - </a:t>
            </a:r>
            <a:r>
              <a:rPr lang="ru-RU" sz="2000" dirty="0" err="1" smtClean="0"/>
              <a:t>заворушення</a:t>
            </a:r>
            <a:r>
              <a:rPr lang="ru-RU" sz="2000" dirty="0" smtClean="0"/>
              <a:t> , </a:t>
            </a:r>
            <a:r>
              <a:rPr lang="ru-RU" sz="2000" dirty="0" err="1" smtClean="0"/>
              <a:t>спровоковані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перенесенням</a:t>
            </a:r>
            <a:r>
              <a:rPr lang="ru-RU" sz="2000" dirty="0" smtClean="0"/>
              <a:t> Бронзового солдата ) .</a:t>
            </a:r>
            <a:endParaRPr lang="uk-UA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675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Національна політика Естонії після розпаду СРСР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</cp:lastModifiedBy>
  <cp:revision>22</cp:revision>
  <dcterms:created xsi:type="dcterms:W3CDTF">2014-01-29T15:04:35Z</dcterms:created>
  <dcterms:modified xsi:type="dcterms:W3CDTF">2014-06-03T16:12:36Z</dcterms:modified>
</cp:coreProperties>
</file>