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4C37-3A36-4937-9859-FE0D4AAF7149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671C-A306-4B24-A68A-DBA1AEB09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4C37-3A36-4937-9859-FE0D4AAF7149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671C-A306-4B24-A68A-DBA1AEB09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4C37-3A36-4937-9859-FE0D4AAF7149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671C-A306-4B24-A68A-DBA1AEB09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4C37-3A36-4937-9859-FE0D4AAF7149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671C-A306-4B24-A68A-DBA1AEB09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4C37-3A36-4937-9859-FE0D4AAF7149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671C-A306-4B24-A68A-DBA1AEB09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4C37-3A36-4937-9859-FE0D4AAF7149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671C-A306-4B24-A68A-DBA1AEB09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4C37-3A36-4937-9859-FE0D4AAF7149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671C-A306-4B24-A68A-DBA1AEB09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4C37-3A36-4937-9859-FE0D4AAF7149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671C-A306-4B24-A68A-DBA1AEB09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4C37-3A36-4937-9859-FE0D4AAF7149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671C-A306-4B24-A68A-DBA1AEB09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4C37-3A36-4937-9859-FE0D4AAF7149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671C-A306-4B24-A68A-DBA1AEB09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4C37-3A36-4937-9859-FE0D4AAF7149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671C-A306-4B24-A68A-DBA1AEB09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28000" contrast="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E4C37-3A36-4937-9859-FE0D4AAF7149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5671C-A306-4B24-A68A-DBA1AEB09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обчислювальної</a:t>
            </a:r>
            <a:r>
              <a:rPr lang="ru-RU" smtClean="0"/>
              <a:t> техн</a:t>
            </a:r>
            <a:r>
              <a:rPr lang="uk-UA" dirty="0" err="1" smtClean="0"/>
              <a:t>іки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після Другої Світової Війни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29198"/>
            <a:ext cx="6400800" cy="709602"/>
          </a:xfrm>
        </p:spPr>
        <p:txBody>
          <a:bodyPr>
            <a:normAutofit/>
          </a:bodyPr>
          <a:lstStyle/>
          <a:p>
            <a:r>
              <a:rPr lang="uk-UA" sz="1600" dirty="0" smtClean="0">
                <a:solidFill>
                  <a:schemeClr val="tx1"/>
                </a:solidFill>
              </a:rPr>
              <a:t>Виконала: Орлова Саша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Джин Амдал</a:t>
            </a:r>
            <a:endParaRPr lang="ru-RU" dirty="0"/>
          </a:p>
        </p:txBody>
      </p:sp>
      <p:pic>
        <p:nvPicPr>
          <p:cNvPr id="9" name="Содержимое 8" descr="norton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85926"/>
            <a:ext cx="3874603" cy="4572032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1952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випущений</a:t>
            </a:r>
            <a:r>
              <a:rPr lang="ru-RU" dirty="0" smtClean="0"/>
              <a:t> </a:t>
            </a:r>
            <a:r>
              <a:rPr lang="ru-RU" dirty="0" err="1" smtClean="0"/>
              <a:t>Промисловий</a:t>
            </a:r>
            <a:r>
              <a:rPr lang="ru-RU" dirty="0" smtClean="0"/>
              <a:t> </a:t>
            </a:r>
            <a:r>
              <a:rPr lang="ru-RU" dirty="0" err="1" smtClean="0"/>
              <a:t>електронний</a:t>
            </a:r>
            <a:r>
              <a:rPr lang="ru-RU" dirty="0" smtClean="0"/>
              <a:t> </a:t>
            </a:r>
            <a:r>
              <a:rPr lang="ru-RU" dirty="0" err="1" smtClean="0"/>
              <a:t>комп'ютер</a:t>
            </a:r>
            <a:r>
              <a:rPr lang="ru-RU" dirty="0" smtClean="0"/>
              <a:t> ІВМ 701</a:t>
            </a:r>
          </a:p>
          <a:p>
            <a:r>
              <a:rPr lang="uk-UA" dirty="0" smtClean="0"/>
              <a:t>Вересень 1953-</a:t>
            </a:r>
            <a:r>
              <a:rPr lang="ru-RU" dirty="0" smtClean="0"/>
              <a:t>ІВМ 704 - перший </a:t>
            </a:r>
            <a:r>
              <a:rPr lang="ru-RU" dirty="0" err="1" smtClean="0"/>
              <a:t>комп'ютер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реалізована</a:t>
            </a:r>
            <a:r>
              <a:rPr lang="ru-RU" dirty="0" smtClean="0"/>
              <a:t> перша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програмування</a:t>
            </a:r>
            <a:r>
              <a:rPr lang="ru-RU" dirty="0" smtClean="0"/>
              <a:t> </a:t>
            </a:r>
            <a:r>
              <a:rPr lang="ru-RU" dirty="0" err="1" smtClean="0"/>
              <a:t>високого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FORTRAN </a:t>
            </a:r>
          </a:p>
          <a:p>
            <a:r>
              <a:rPr lang="ru-RU" dirty="0" smtClean="0"/>
              <a:t>1956-перший </a:t>
            </a:r>
            <a:r>
              <a:rPr lang="ru-RU" dirty="0" err="1" smtClean="0"/>
              <a:t>жорсткий</a:t>
            </a:r>
            <a:r>
              <a:rPr lang="ru-RU" dirty="0" smtClean="0"/>
              <a:t> диск </a:t>
            </a:r>
            <a:r>
              <a:rPr lang="ru-RU" dirty="0" err="1" smtClean="0"/>
              <a:t>ємністю</a:t>
            </a:r>
            <a:r>
              <a:rPr lang="ru-RU" dirty="0" smtClean="0"/>
              <a:t> 5 мегабайт</a:t>
            </a:r>
          </a:p>
          <a:p>
            <a:r>
              <a:rPr lang="ru-RU" dirty="0" err="1" smtClean="0"/>
              <a:t>Кінець</a:t>
            </a:r>
            <a:r>
              <a:rPr lang="ru-RU" dirty="0" smtClean="0"/>
              <a:t> 60х-пам'ять IBM 360 на </a:t>
            </a:r>
            <a:r>
              <a:rPr lang="ru-RU" dirty="0" err="1" smtClean="0"/>
              <a:t>магнітних</a:t>
            </a:r>
            <a:r>
              <a:rPr lang="ru-RU" dirty="0" smtClean="0"/>
              <a:t> </a:t>
            </a:r>
            <a:r>
              <a:rPr lang="ru-RU" dirty="0" err="1" smtClean="0"/>
              <a:t>бабінах</a:t>
            </a:r>
            <a:r>
              <a:rPr lang="ru-RU" dirty="0" smtClean="0"/>
              <a:t>,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могла </a:t>
            </a:r>
            <a:r>
              <a:rPr lang="ru-RU" dirty="0" err="1" smtClean="0"/>
              <a:t>збільшити</a:t>
            </a:r>
            <a:r>
              <a:rPr lang="ru-RU" dirty="0" smtClean="0"/>
              <a:t> </a:t>
            </a:r>
            <a:r>
              <a:rPr lang="ru-RU" dirty="0" err="1" smtClean="0"/>
              <a:t>пам'ять</a:t>
            </a:r>
            <a:endParaRPr lang="ru-RU" dirty="0"/>
          </a:p>
        </p:txBody>
      </p:sp>
      <p:pic>
        <p:nvPicPr>
          <p:cNvPr id="1027" name="Picture 3" descr="C:\Documents and Settings\User1\Мои документы\Мои рисунки\first_h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357298"/>
            <a:ext cx="3643338" cy="4990874"/>
          </a:xfrm>
          <a:prstGeom prst="rect">
            <a:avLst/>
          </a:prstGeom>
          <a:noFill/>
        </p:spPr>
      </p:pic>
      <p:pic>
        <p:nvPicPr>
          <p:cNvPr id="1029" name="Picture 5" descr="C:\Documents and Settings\User1\Мои документы\Мои рисунки\p3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142984"/>
            <a:ext cx="7500990" cy="4950653"/>
          </a:xfrm>
          <a:prstGeom prst="rect">
            <a:avLst/>
          </a:prstGeom>
          <a:noFill/>
        </p:spPr>
      </p:pic>
      <p:pic>
        <p:nvPicPr>
          <p:cNvPr id="1028" name="Picture 4" descr="C:\Documents and Settings\User1\Мои документы\Мои рисунки\ibm7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000108"/>
            <a:ext cx="8072494" cy="5327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Гордон Белл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вересні</a:t>
            </a:r>
            <a:r>
              <a:rPr lang="ru-RU" dirty="0" smtClean="0"/>
              <a:t> 1960 року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випущений</a:t>
            </a:r>
            <a:r>
              <a:rPr lang="ru-RU" dirty="0" smtClean="0"/>
              <a:t> перший </a:t>
            </a:r>
            <a:r>
              <a:rPr lang="ru-RU" dirty="0" err="1" smtClean="0"/>
              <a:t>комп</a:t>
            </a:r>
            <a:r>
              <a:rPr lang="en-US" dirty="0" smtClean="0"/>
              <a:t>`</a:t>
            </a:r>
            <a:r>
              <a:rPr lang="ru-RU" dirty="0" err="1" smtClean="0"/>
              <a:t>ютер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de-DE" dirty="0" smtClean="0"/>
              <a:t>DEC-</a:t>
            </a:r>
            <a:r>
              <a:rPr lang="ru-RU" dirty="0" smtClean="0"/>
              <a:t> PDP-1</a:t>
            </a:r>
            <a:endParaRPr lang="en-US" dirty="0" smtClean="0"/>
          </a:p>
          <a:p>
            <a:r>
              <a:rPr lang="ru-RU" dirty="0" smtClean="0"/>
              <a:t>В 1963 </a:t>
            </a:r>
            <a:r>
              <a:rPr lang="ru-RU" dirty="0" err="1" smtClean="0"/>
              <a:t>році</a:t>
            </a:r>
            <a:r>
              <a:rPr lang="ru-RU" dirty="0" smtClean="0"/>
              <a:t> на </a:t>
            </a:r>
            <a:r>
              <a:rPr lang="ru-RU" dirty="0" err="1" smtClean="0"/>
              <a:t>замовлення</a:t>
            </a:r>
            <a:r>
              <a:rPr lang="ru-RU" dirty="0" smtClean="0"/>
              <a:t> </a:t>
            </a:r>
            <a:r>
              <a:rPr lang="ru-RU" dirty="0" err="1" smtClean="0"/>
              <a:t>Комісії</a:t>
            </a:r>
            <a:r>
              <a:rPr lang="ru-RU" dirty="0" smtClean="0"/>
              <a:t> по </a:t>
            </a:r>
            <a:r>
              <a:rPr lang="ru-RU" dirty="0" err="1" smtClean="0"/>
              <a:t>атомній</a:t>
            </a:r>
            <a:r>
              <a:rPr lang="ru-RU" dirty="0" smtClean="0"/>
              <a:t> </a:t>
            </a:r>
            <a:r>
              <a:rPr lang="ru-RU" dirty="0" err="1" smtClean="0"/>
              <a:t>енергетиці</a:t>
            </a:r>
            <a:r>
              <a:rPr lang="ru-RU" dirty="0" smtClean="0"/>
              <a:t> Белл </a:t>
            </a:r>
            <a:r>
              <a:rPr lang="ru-RU" dirty="0" err="1" smtClean="0"/>
              <a:t>розробляє</a:t>
            </a:r>
            <a:r>
              <a:rPr lang="ru-RU" dirty="0" smtClean="0"/>
              <a:t> </a:t>
            </a:r>
            <a:r>
              <a:rPr lang="ru-RU" dirty="0" err="1" smtClean="0"/>
              <a:t>наступну</a:t>
            </a:r>
            <a:r>
              <a:rPr lang="ru-RU" dirty="0" smtClean="0"/>
              <a:t> модель - PDP-5 для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атомних</a:t>
            </a:r>
            <a:r>
              <a:rPr lang="ru-RU" dirty="0" smtClean="0"/>
              <a:t> </a:t>
            </a:r>
            <a:r>
              <a:rPr lang="ru-RU" dirty="0" err="1" smtClean="0"/>
              <a:t>реакторів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В </a:t>
            </a:r>
            <a:r>
              <a:rPr lang="ru-RU" dirty="0" err="1" smtClean="0"/>
              <a:t>квітні</a:t>
            </a:r>
            <a:r>
              <a:rPr lang="ru-RU" dirty="0" smtClean="0"/>
              <a:t> 1965 року DEC </a:t>
            </a:r>
            <a:r>
              <a:rPr lang="ru-RU" dirty="0" err="1" smtClean="0"/>
              <a:t>випускає</a:t>
            </a:r>
            <a:r>
              <a:rPr lang="ru-RU" dirty="0" smtClean="0"/>
              <a:t> </a:t>
            </a:r>
            <a:r>
              <a:rPr lang="ru-RU" dirty="0" err="1" smtClean="0"/>
              <a:t>наступну</a:t>
            </a:r>
            <a:r>
              <a:rPr lang="ru-RU" dirty="0" smtClean="0"/>
              <a:t> </a:t>
            </a:r>
            <a:r>
              <a:rPr lang="ru-RU" dirty="0" err="1" smtClean="0"/>
              <a:t>розробку</a:t>
            </a:r>
            <a:r>
              <a:rPr lang="ru-RU" dirty="0" smtClean="0"/>
              <a:t> PDP-8.</a:t>
            </a:r>
            <a:endParaRPr lang="en-US" dirty="0" smtClean="0"/>
          </a:p>
          <a:p>
            <a:r>
              <a:rPr lang="uk-UA" dirty="0" smtClean="0"/>
              <a:t>Квітень</a:t>
            </a:r>
            <a:r>
              <a:rPr lang="en-US" dirty="0" smtClean="0"/>
              <a:t>19</a:t>
            </a:r>
            <a:r>
              <a:rPr lang="uk-UA" dirty="0" smtClean="0"/>
              <a:t>75-нова модель </a:t>
            </a:r>
            <a:r>
              <a:rPr lang="ru-RU" dirty="0" smtClean="0"/>
              <a:t>VAX-11</a:t>
            </a:r>
            <a:endParaRPr lang="ru-RU" dirty="0"/>
          </a:p>
        </p:txBody>
      </p:sp>
      <p:pic>
        <p:nvPicPr>
          <p:cNvPr id="2050" name="Picture 2" descr="C:\Documents and Settings\User1\Мои документы\Мои рисунки\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3974372" cy="3505176"/>
          </a:xfrm>
          <a:prstGeom prst="rect">
            <a:avLst/>
          </a:prstGeom>
          <a:noFill/>
        </p:spPr>
      </p:pic>
      <p:pic>
        <p:nvPicPr>
          <p:cNvPr id="2051" name="Picture 3" descr="C:\Documents and Settings\User1\Мои документы\Мои рисунки\pd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4429156" cy="3643338"/>
          </a:xfrm>
          <a:prstGeom prst="rect">
            <a:avLst/>
          </a:prstGeom>
          <a:noFill/>
        </p:spPr>
      </p:pic>
      <p:pic>
        <p:nvPicPr>
          <p:cNvPr id="2052" name="Picture 4" descr="C:\Documents and Settings\User1\Мои документы\Мои рисунки\pdp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142984"/>
            <a:ext cx="4357718" cy="5571265"/>
          </a:xfrm>
          <a:prstGeom prst="rect">
            <a:avLst/>
          </a:prstGeom>
          <a:noFill/>
        </p:spPr>
      </p:pic>
      <p:pic>
        <p:nvPicPr>
          <p:cNvPr id="2053" name="Picture 5" descr="C:\Documents and Settings\User1\Мои документы\Мои рисунки\vax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285859"/>
            <a:ext cx="8358246" cy="5370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Сеймур Крей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1958-було випущено </a:t>
            </a:r>
            <a:r>
              <a:rPr lang="en-US" dirty="0" smtClean="0"/>
              <a:t>CDC 1604</a:t>
            </a:r>
            <a:endParaRPr lang="uk-UA" dirty="0" smtClean="0"/>
          </a:p>
          <a:p>
            <a:r>
              <a:rPr lang="ru-RU" dirty="0" smtClean="0"/>
              <a:t>22 </a:t>
            </a:r>
            <a:r>
              <a:rPr lang="ru-RU" dirty="0" err="1" smtClean="0"/>
              <a:t>серпня</a:t>
            </a:r>
            <a:r>
              <a:rPr lang="ru-RU" dirty="0" smtClean="0"/>
              <a:t> 1962 </a:t>
            </a:r>
            <a:r>
              <a:rPr lang="ru-RU" dirty="0" err="1" smtClean="0"/>
              <a:t>року-випуск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</a:t>
            </a:r>
            <a:r>
              <a:rPr lang="en-US" dirty="0" smtClean="0"/>
              <a:t>CDC 6600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/>
              <a:t>березні</a:t>
            </a:r>
            <a:r>
              <a:rPr lang="ru-RU" dirty="0"/>
              <a:t> 1976 року </a:t>
            </a:r>
            <a:r>
              <a:rPr lang="ru-RU" dirty="0" err="1"/>
              <a:t>фірма</a:t>
            </a:r>
            <a:r>
              <a:rPr lang="ru-RU" dirty="0"/>
              <a:t> </a:t>
            </a:r>
            <a:r>
              <a:rPr lang="ru-RU" dirty="0" err="1"/>
              <a:t>Cray</a:t>
            </a:r>
            <a:r>
              <a:rPr lang="ru-RU" dirty="0"/>
              <a:t> </a:t>
            </a:r>
            <a:r>
              <a:rPr lang="ru-RU" dirty="0" err="1"/>
              <a:t>Research</a:t>
            </a:r>
            <a:r>
              <a:rPr lang="ru-RU" dirty="0"/>
              <a:t> </a:t>
            </a:r>
            <a:r>
              <a:rPr lang="ru-RU" dirty="0" err="1"/>
              <a:t>випустила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унікальний</a:t>
            </a:r>
            <a:r>
              <a:rPr lang="ru-RU" dirty="0"/>
              <a:t> </a:t>
            </a:r>
            <a:r>
              <a:rPr lang="ru-RU" dirty="0" err="1"/>
              <a:t>суперкомп'ютер</a:t>
            </a:r>
            <a:r>
              <a:rPr lang="ru-RU" dirty="0"/>
              <a:t> </a:t>
            </a:r>
            <a:r>
              <a:rPr lang="ru-RU" dirty="0" smtClean="0"/>
              <a:t>Cray-1</a:t>
            </a:r>
          </a:p>
          <a:p>
            <a:r>
              <a:rPr lang="ru-RU" dirty="0" smtClean="0"/>
              <a:t>Весною 1985 року-Cray-2</a:t>
            </a:r>
          </a:p>
          <a:p>
            <a:endParaRPr lang="ru-RU" dirty="0" smtClean="0"/>
          </a:p>
        </p:txBody>
      </p:sp>
      <p:pic>
        <p:nvPicPr>
          <p:cNvPr id="3074" name="Picture 2" descr="C:\Documents and Settings\User1\Мои документы\Мои рисунки\07-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4143404" cy="5257991"/>
          </a:xfrm>
          <a:prstGeom prst="rect">
            <a:avLst/>
          </a:prstGeom>
          <a:noFill/>
        </p:spPr>
      </p:pic>
      <p:pic>
        <p:nvPicPr>
          <p:cNvPr id="3075" name="Picture 3" descr="C:\Documents and Settings\User1\Мои документы\Мои рисунки\BRL61-cdc-16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4357718" cy="3571900"/>
          </a:xfrm>
          <a:prstGeom prst="rect">
            <a:avLst/>
          </a:prstGeom>
          <a:noFill/>
        </p:spPr>
      </p:pic>
      <p:pic>
        <p:nvPicPr>
          <p:cNvPr id="3076" name="Picture 4" descr="C:\Documents and Settings\User1\Мои документы\Мои рисунки\vs-cdc-6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0"/>
            <a:ext cx="9001156" cy="6675061"/>
          </a:xfrm>
          <a:prstGeom prst="rect">
            <a:avLst/>
          </a:prstGeom>
          <a:noFill/>
        </p:spPr>
      </p:pic>
      <p:pic>
        <p:nvPicPr>
          <p:cNvPr id="3079" name="Picture 7" descr="C:\Documents and Settings\User1\Мои документы\Мои рисунки\cray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1" y="1428736"/>
            <a:ext cx="4500595" cy="3866708"/>
          </a:xfrm>
          <a:prstGeom prst="rect">
            <a:avLst/>
          </a:prstGeom>
          <a:noFill/>
        </p:spPr>
      </p:pic>
      <p:pic>
        <p:nvPicPr>
          <p:cNvPr id="3080" name="Picture 8" descr="C:\Documents and Settings\User1\Мои документы\Мои рисунки\cray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071546"/>
            <a:ext cx="4029870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Тед</a:t>
            </a:r>
            <a:r>
              <a:rPr lang="ru-RU" b="1" dirty="0" smtClean="0"/>
              <a:t> </a:t>
            </a:r>
            <a:r>
              <a:rPr lang="ru-RU" b="1" dirty="0" err="1" smtClean="0"/>
              <a:t>Хофф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вересні</a:t>
            </a:r>
            <a:r>
              <a:rPr lang="ru-RU" dirty="0" smtClean="0"/>
              <a:t> 1971 року </a:t>
            </a:r>
            <a:r>
              <a:rPr lang="ru-RU" dirty="0" err="1" smtClean="0"/>
              <a:t>Intel</a:t>
            </a:r>
            <a:r>
              <a:rPr lang="ru-RU" dirty="0" smtClean="0"/>
              <a:t> </a:t>
            </a:r>
            <a:r>
              <a:rPr lang="ru-RU" dirty="0" err="1" smtClean="0"/>
              <a:t>офіційно</a:t>
            </a:r>
            <a:r>
              <a:rPr lang="ru-RU" dirty="0" smtClean="0"/>
              <a:t> </a:t>
            </a:r>
            <a:r>
              <a:rPr lang="ru-RU" dirty="0" err="1" smtClean="0"/>
              <a:t>обявила</a:t>
            </a:r>
            <a:r>
              <a:rPr lang="ru-RU" dirty="0" smtClean="0"/>
              <a:t> про </a:t>
            </a:r>
            <a:r>
              <a:rPr lang="ru-RU" dirty="0" err="1" smtClean="0"/>
              <a:t>створення</a:t>
            </a:r>
            <a:r>
              <a:rPr lang="ru-RU" dirty="0" smtClean="0"/>
              <a:t> центрального </a:t>
            </a:r>
            <a:r>
              <a:rPr lang="ru-RU" dirty="0" err="1" smtClean="0"/>
              <a:t>процесора</a:t>
            </a:r>
            <a:r>
              <a:rPr lang="ru-RU" dirty="0" smtClean="0"/>
              <a:t> - </a:t>
            </a:r>
            <a:r>
              <a:rPr lang="ru-RU" dirty="0" err="1" smtClean="0"/>
              <a:t>мікросхеми</a:t>
            </a:r>
            <a:r>
              <a:rPr lang="ru-RU" dirty="0" smtClean="0"/>
              <a:t> 4004</a:t>
            </a:r>
          </a:p>
          <a:p>
            <a:r>
              <a:rPr lang="ru-RU" dirty="0" smtClean="0"/>
              <a:t>у 1974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Intel</a:t>
            </a:r>
            <a:r>
              <a:rPr lang="ru-RU" dirty="0" smtClean="0"/>
              <a:t> </a:t>
            </a:r>
            <a:r>
              <a:rPr lang="ru-RU" dirty="0" err="1" smtClean="0"/>
              <a:t>випускає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процесор</a:t>
            </a:r>
            <a:r>
              <a:rPr lang="ru-RU" dirty="0" smtClean="0"/>
              <a:t> 8080</a:t>
            </a:r>
            <a:endParaRPr lang="ru-RU" dirty="0"/>
          </a:p>
        </p:txBody>
      </p:sp>
      <p:pic>
        <p:nvPicPr>
          <p:cNvPr id="17410" name="Picture 2" descr="C:\Documents and Settings\User1\Мои документы\Мои рисунки\hoff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3107553" cy="4143404"/>
          </a:xfrm>
          <a:prstGeom prst="rect">
            <a:avLst/>
          </a:prstGeom>
          <a:noFill/>
        </p:spPr>
      </p:pic>
      <p:pic>
        <p:nvPicPr>
          <p:cNvPr id="17411" name="Picture 3" descr="C:\Documents and Settings\User1\Мои документы\Мои рисунки\i4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4327494" cy="3214710"/>
          </a:xfrm>
          <a:prstGeom prst="rect">
            <a:avLst/>
          </a:prstGeom>
          <a:noFill/>
        </p:spPr>
      </p:pic>
      <p:pic>
        <p:nvPicPr>
          <p:cNvPr id="17412" name="Picture 4" descr="C:\Documents and Settings\User1\Мои документы\Мои рисунки\1385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00174"/>
            <a:ext cx="4500594" cy="3648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392909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У 1948 </a:t>
            </a:r>
            <a:r>
              <a:rPr lang="ru-RU" dirty="0" err="1" smtClean="0"/>
              <a:t>році</a:t>
            </a:r>
            <a:r>
              <a:rPr lang="ru-RU" dirty="0" smtClean="0"/>
              <a:t>–МЭСМ(малая электронная счетная машина),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smtClean="0"/>
              <a:t>БЕСМ(быстродействующая электронная счетная машина)</a:t>
            </a:r>
          </a:p>
          <a:p>
            <a:r>
              <a:rPr lang="ru-RU" dirty="0"/>
              <a:t>У 1951 </a:t>
            </a:r>
            <a:r>
              <a:rPr lang="ru-RU" dirty="0" err="1" smtClean="0"/>
              <a:t>році</a:t>
            </a:r>
            <a:r>
              <a:rPr lang="ru-RU" dirty="0" smtClean="0"/>
              <a:t>- </a:t>
            </a:r>
            <a:r>
              <a:rPr lang="en-US" dirty="0" smtClean="0"/>
              <a:t>Ferranti </a:t>
            </a:r>
            <a:r>
              <a:rPr lang="en-US" dirty="0"/>
              <a:t>Mark-1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en-US" dirty="0"/>
              <a:t>LEO-1</a:t>
            </a:r>
            <a:r>
              <a:rPr lang="en-US" dirty="0" smtClean="0"/>
              <a:t>.</a:t>
            </a:r>
            <a:endParaRPr lang="uk-UA" dirty="0" smtClean="0"/>
          </a:p>
          <a:p>
            <a:r>
              <a:rPr lang="ru-RU" dirty="0"/>
              <a:t>1984 </a:t>
            </a:r>
            <a:r>
              <a:rPr lang="ru-RU" dirty="0" err="1"/>
              <a:t>Корпорація</a:t>
            </a:r>
            <a:r>
              <a:rPr lang="ru-RU" dirty="0"/>
              <a:t> </a:t>
            </a:r>
            <a:r>
              <a:rPr lang="en-US" dirty="0"/>
              <a:t>Apple Computer </a:t>
            </a:r>
            <a:r>
              <a:rPr lang="ru-RU" dirty="0" err="1"/>
              <a:t>випустила</a:t>
            </a:r>
            <a:r>
              <a:rPr lang="ru-RU" dirty="0"/>
              <a:t> </a:t>
            </a:r>
            <a:r>
              <a:rPr lang="ru-RU" dirty="0" err="1"/>
              <a:t>комп'ютер</a:t>
            </a:r>
            <a:r>
              <a:rPr lang="ru-RU" dirty="0"/>
              <a:t> </a:t>
            </a:r>
            <a:r>
              <a:rPr lang="en-US" dirty="0" smtClean="0"/>
              <a:t>Macintosh</a:t>
            </a:r>
            <a:endParaRPr lang="uk-UA" dirty="0" smtClean="0"/>
          </a:p>
          <a:p>
            <a:r>
              <a:rPr lang="ru-RU" dirty="0"/>
              <a:t>У </a:t>
            </a:r>
            <a:r>
              <a:rPr lang="ru-RU" dirty="0" err="1"/>
              <a:t>березні</a:t>
            </a:r>
            <a:r>
              <a:rPr lang="ru-RU" dirty="0"/>
              <a:t> 1989 р. </a:t>
            </a:r>
            <a:r>
              <a:rPr lang="ru-RU" dirty="0" err="1"/>
              <a:t>Тім</a:t>
            </a:r>
            <a:r>
              <a:rPr lang="ru-RU" dirty="0"/>
              <a:t> </a:t>
            </a:r>
            <a:r>
              <a:rPr lang="ru-RU" dirty="0" err="1"/>
              <a:t>Бернерс-Лі</a:t>
            </a:r>
            <a:r>
              <a:rPr lang="ru-RU" dirty="0"/>
              <a:t> -</a:t>
            </a:r>
            <a:r>
              <a:rPr lang="en-US" dirty="0" smtClean="0"/>
              <a:t>World </a:t>
            </a:r>
            <a:r>
              <a:rPr lang="en-US" dirty="0"/>
              <a:t>Wide Web</a:t>
            </a:r>
            <a:endParaRPr lang="ru-RU" dirty="0"/>
          </a:p>
          <a:p>
            <a:endParaRPr lang="ru-RU" dirty="0"/>
          </a:p>
        </p:txBody>
      </p:sp>
      <p:pic>
        <p:nvPicPr>
          <p:cNvPr id="18434" name="Picture 2" descr="C:\Documents and Settings\User1\Мои документы\Мои рисунки\besm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2708" y="2285992"/>
            <a:ext cx="4533566" cy="3143272"/>
          </a:xfrm>
          <a:prstGeom prst="rect">
            <a:avLst/>
          </a:prstGeom>
          <a:noFill/>
        </p:spPr>
      </p:pic>
      <p:pic>
        <p:nvPicPr>
          <p:cNvPr id="18435" name="Picture 3" descr="C:\Documents and Settings\User1\Мои документы\Мои рисунки\Mark1-controls-400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0" y="2357430"/>
            <a:ext cx="5080000" cy="4064000"/>
          </a:xfrm>
          <a:prstGeom prst="rect">
            <a:avLst/>
          </a:prstGeom>
          <a:noFill/>
        </p:spPr>
      </p:pic>
      <p:pic>
        <p:nvPicPr>
          <p:cNvPr id="18436" name="Picture 4" descr="C:\Documents and Settings\User1\Мои документы\Мои рисунки\leo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500306"/>
            <a:ext cx="5000628" cy="3438796"/>
          </a:xfrm>
          <a:prstGeom prst="rect">
            <a:avLst/>
          </a:prstGeom>
          <a:noFill/>
        </p:spPr>
      </p:pic>
      <p:pic>
        <p:nvPicPr>
          <p:cNvPr id="18437" name="Picture 5" descr="C:\Documents and Settings\User1\Мои документы\Мои рисунки\AppleMacintos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1357298"/>
            <a:ext cx="4143404" cy="5159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42918"/>
            <a:ext cx="4038600" cy="548324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1975р-м</a:t>
            </a:r>
            <a:r>
              <a:rPr lang="uk-UA" dirty="0" err="1" smtClean="0"/>
              <a:t>ікрокомп</a:t>
            </a:r>
            <a:r>
              <a:rPr lang="en-US" dirty="0" smtClean="0"/>
              <a:t>`</a:t>
            </a:r>
            <a:r>
              <a:rPr lang="uk-UA" dirty="0" err="1" smtClean="0"/>
              <a:t>ютер</a:t>
            </a:r>
            <a:r>
              <a:rPr lang="uk-UA" dirty="0" smtClean="0"/>
              <a:t> </a:t>
            </a:r>
            <a:r>
              <a:rPr lang="ru-RU" dirty="0" err="1" smtClean="0"/>
              <a:t>альтаир</a:t>
            </a:r>
            <a:r>
              <a:rPr lang="ru-RU" dirty="0" smtClean="0"/>
              <a:t> </a:t>
            </a:r>
            <a:r>
              <a:rPr lang="ru-RU" dirty="0" smtClean="0"/>
              <a:t>«8800»</a:t>
            </a:r>
          </a:p>
          <a:p>
            <a:r>
              <a:rPr lang="ru-RU" dirty="0" smtClean="0"/>
              <a:t>1981 р. - </a:t>
            </a:r>
            <a:r>
              <a:rPr lang="ru-RU" dirty="0" err="1" smtClean="0"/>
              <a:t>Поява</a:t>
            </a:r>
            <a:r>
              <a:rPr lang="ru-RU" dirty="0" smtClean="0"/>
              <a:t> </a:t>
            </a:r>
            <a:r>
              <a:rPr lang="en-US" dirty="0" smtClean="0"/>
              <a:t>IBM PC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en-US" dirty="0" smtClean="0"/>
              <a:t>PC </a:t>
            </a:r>
            <a:r>
              <a:rPr lang="en-US" dirty="0" smtClean="0"/>
              <a:t>DOS</a:t>
            </a:r>
            <a:endParaRPr lang="uk-UA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серпні</a:t>
            </a:r>
            <a:r>
              <a:rPr lang="ru-RU" dirty="0" smtClean="0"/>
              <a:t> 1981 року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en-US" dirty="0" smtClean="0"/>
              <a:t>Apple, Commodore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en-US" dirty="0" smtClean="0"/>
              <a:t>Atari </a:t>
            </a:r>
            <a:r>
              <a:rPr lang="ru-RU" dirty="0" smtClean="0"/>
              <a:t>на ринку </a:t>
            </a:r>
            <a:r>
              <a:rPr lang="ru-RU" dirty="0" err="1" smtClean="0"/>
              <a:t>з'явилися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переносні</a:t>
            </a:r>
            <a:r>
              <a:rPr lang="ru-RU" dirty="0" smtClean="0"/>
              <a:t> </a:t>
            </a:r>
            <a:r>
              <a:rPr lang="ru-RU" dirty="0" err="1" smtClean="0"/>
              <a:t>бізнеси-комп'ютери</a:t>
            </a:r>
            <a:r>
              <a:rPr lang="ru-RU" dirty="0" smtClean="0"/>
              <a:t> </a:t>
            </a:r>
            <a:r>
              <a:rPr lang="ru-RU" dirty="0" err="1" smtClean="0"/>
              <a:t>фірми</a:t>
            </a:r>
            <a:r>
              <a:rPr lang="ru-RU" dirty="0" smtClean="0"/>
              <a:t> </a:t>
            </a:r>
            <a:r>
              <a:rPr lang="en-US" dirty="0" smtClean="0"/>
              <a:t>Osborne</a:t>
            </a:r>
            <a:r>
              <a:rPr lang="en-US" dirty="0" smtClean="0"/>
              <a:t>.</a:t>
            </a:r>
            <a:endParaRPr lang="uk-UA" dirty="0" smtClean="0"/>
          </a:p>
          <a:p>
            <a:r>
              <a:rPr lang="ru-RU" dirty="0" err="1" smtClean="0"/>
              <a:t>Березень</a:t>
            </a:r>
            <a:r>
              <a:rPr lang="ru-RU" dirty="0" smtClean="0"/>
              <a:t> 1993 р. </a:t>
            </a:r>
            <a:r>
              <a:rPr lang="ru-RU" dirty="0" smtClean="0"/>
              <a:t>– </a:t>
            </a:r>
            <a:r>
              <a:rPr lang="en-US" dirty="0" smtClean="0"/>
              <a:t>Pentium</a:t>
            </a:r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1026" name="Picture 2" descr="C:\Documents and Settings\User1\Мои документы\Мои рисунки\Altair_88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714488"/>
            <a:ext cx="4381531" cy="3714776"/>
          </a:xfrm>
          <a:prstGeom prst="rect">
            <a:avLst/>
          </a:prstGeom>
          <a:noFill/>
        </p:spPr>
      </p:pic>
      <p:pic>
        <p:nvPicPr>
          <p:cNvPr id="1027" name="Picture 3" descr="C:\Documents and Settings\User1\Мои документы\Мои рисунки\ibm%20p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40"/>
            <a:ext cx="4714876" cy="3857652"/>
          </a:xfrm>
          <a:prstGeom prst="rect">
            <a:avLst/>
          </a:prstGeom>
          <a:noFill/>
        </p:spPr>
      </p:pic>
      <p:pic>
        <p:nvPicPr>
          <p:cNvPr id="1028" name="Picture 4" descr="C:\Documents and Settings\User1\Мои документы\Мои рисунки\osborn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91953"/>
            <a:ext cx="9144000" cy="5766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Поява ноутбуків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Перший </a:t>
            </a:r>
            <a:r>
              <a:rPr lang="uk-UA" dirty="0" err="1" smtClean="0"/>
              <a:t>нотбук</a:t>
            </a:r>
            <a:r>
              <a:rPr lang="uk-UA" dirty="0" smtClean="0"/>
              <a:t> - це </a:t>
            </a:r>
            <a:r>
              <a:rPr lang="uk-UA" dirty="0" err="1" smtClean="0"/>
              <a:t>Grid</a:t>
            </a:r>
            <a:r>
              <a:rPr lang="uk-UA" dirty="0" smtClean="0"/>
              <a:t> </a:t>
            </a:r>
            <a:r>
              <a:rPr lang="uk-UA" dirty="0" err="1" smtClean="0"/>
              <a:t>Compass</a:t>
            </a:r>
            <a:r>
              <a:rPr lang="uk-UA" dirty="0" smtClean="0"/>
              <a:t> що його створив </a:t>
            </a:r>
            <a:r>
              <a:rPr lang="uk-UA" dirty="0" err="1" smtClean="0"/>
              <a:t>Уільям</a:t>
            </a:r>
            <a:r>
              <a:rPr lang="uk-UA" dirty="0" smtClean="0"/>
              <a:t> </a:t>
            </a:r>
            <a:r>
              <a:rPr lang="uk-UA" dirty="0" err="1" smtClean="0"/>
              <a:t>Могрідж</a:t>
            </a:r>
            <a:r>
              <a:rPr lang="uk-UA" dirty="0" smtClean="0"/>
              <a:t> в 1979 </a:t>
            </a:r>
            <a:r>
              <a:rPr lang="uk-UA" dirty="0" smtClean="0"/>
              <a:t>році</a:t>
            </a:r>
          </a:p>
          <a:p>
            <a:r>
              <a:rPr lang="uk-UA" dirty="0" smtClean="0"/>
              <a:t>Березень 1983-</a:t>
            </a:r>
            <a:r>
              <a:rPr lang="uk-UA" dirty="0" smtClean="0"/>
              <a:t> </a:t>
            </a:r>
            <a:r>
              <a:rPr lang="uk-UA" dirty="0" err="1" smtClean="0"/>
              <a:t>Compaq</a:t>
            </a:r>
            <a:r>
              <a:rPr lang="uk-UA" dirty="0" smtClean="0"/>
              <a:t> </a:t>
            </a:r>
            <a:r>
              <a:rPr lang="uk-UA" dirty="0" err="1" smtClean="0"/>
              <a:t>Portable</a:t>
            </a:r>
            <a:r>
              <a:rPr lang="uk-UA" dirty="0" smtClean="0"/>
              <a:t> </a:t>
            </a:r>
            <a:endParaRPr lang="uk-UA" dirty="0" smtClean="0"/>
          </a:p>
          <a:p>
            <a:r>
              <a:rPr lang="ru-RU" dirty="0" smtClean="0"/>
              <a:t>1986</a:t>
            </a:r>
            <a:r>
              <a:rPr lang="en-US" dirty="0" smtClean="0"/>
              <a:t>– </a:t>
            </a:r>
            <a:r>
              <a:rPr lang="en-US" dirty="0" smtClean="0"/>
              <a:t>IBM Convertible PC.</a:t>
            </a:r>
            <a:endParaRPr lang="uk-UA" dirty="0" smtClean="0"/>
          </a:p>
        </p:txBody>
      </p:sp>
      <p:pic>
        <p:nvPicPr>
          <p:cNvPr id="2050" name="Picture 2" descr="C:\Documents and Settings\User1\Мои документы\Мои рисунки\grid_compass_1101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357298"/>
            <a:ext cx="4798746" cy="4786346"/>
          </a:xfrm>
          <a:prstGeom prst="rect">
            <a:avLst/>
          </a:prstGeom>
          <a:noFill/>
        </p:spPr>
      </p:pic>
      <p:pic>
        <p:nvPicPr>
          <p:cNvPr id="2051" name="Picture 3" descr="C:\Documents and Settings\User1\Мои документы\Мои рисунки\compaq_portable_01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000240"/>
            <a:ext cx="4857744" cy="3230400"/>
          </a:xfrm>
          <a:prstGeom prst="rect">
            <a:avLst/>
          </a:prstGeom>
          <a:noFill/>
        </p:spPr>
      </p:pic>
      <p:pic>
        <p:nvPicPr>
          <p:cNvPr id="2052" name="Picture 4" descr="C:\Documents and Settings\User1\Мои документы\Мои рисунки\IBM_PC_Convertib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643050"/>
            <a:ext cx="4929190" cy="4429125"/>
          </a:xfrm>
          <a:prstGeom prst="rect">
            <a:avLst/>
          </a:prstGeom>
          <a:noFill/>
        </p:spPr>
      </p:pic>
      <p:pic>
        <p:nvPicPr>
          <p:cNvPr id="2053" name="Picture 5" descr="C:\Documents and Settings\User1\Мои документы\Мои рисунки\1191754209_macbook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09" y="1714488"/>
            <a:ext cx="4983289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269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Розвиток обчислювальної техніки  після Другої Світової Війни</vt:lpstr>
      <vt:lpstr>Джин Амдал</vt:lpstr>
      <vt:lpstr>Гордон Белл</vt:lpstr>
      <vt:lpstr>Сеймур Крей </vt:lpstr>
      <vt:lpstr>Тед Хофф</vt:lpstr>
      <vt:lpstr>Слайд 6</vt:lpstr>
      <vt:lpstr>Слайд 7</vt:lpstr>
      <vt:lpstr>Поява ноутбуків</vt:lpstr>
    </vt:vector>
  </TitlesOfParts>
  <Company>София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техніки  після Другої Світової Війни</dc:title>
  <dc:creator>Орлова Н.</dc:creator>
  <cp:lastModifiedBy>Орлова Н.</cp:lastModifiedBy>
  <cp:revision>17</cp:revision>
  <dcterms:created xsi:type="dcterms:W3CDTF">2010-05-04T16:10:37Z</dcterms:created>
  <dcterms:modified xsi:type="dcterms:W3CDTF">2010-05-05T19:43:29Z</dcterms:modified>
</cp:coreProperties>
</file>