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9A8C86-8950-4651-90E4-11976BFD2A5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B12879-EE86-49DB-A8A3-9730B1584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-12700" sx="16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/>
          <p:cNvSpPr>
            <a:spLocks noGrp="1"/>
          </p:cNvSpPr>
          <p:nvPr>
            <p:ph type="body" idx="1"/>
          </p:nvPr>
        </p:nvSpPr>
        <p:spPr>
          <a:xfrm>
            <a:off x="6143604" y="3000372"/>
            <a:ext cx="3000396" cy="1071594"/>
          </a:xfrm>
        </p:spPr>
        <p:txBody>
          <a:bodyPr>
            <a:noAutofit/>
          </a:bodyPr>
          <a:lstStyle/>
          <a:p>
            <a:pPr algn="ctr"/>
            <a:endParaRPr lang="en-US" sz="1800" i="1" dirty="0" smtClean="0">
              <a:latin typeface="Georgia" pitchFamily="18" charset="0"/>
            </a:endParaRPr>
          </a:p>
          <a:p>
            <a:pPr algn="ctr"/>
            <a:r>
              <a:rPr lang="ru-RU" sz="1600" i="1" dirty="0" smtClean="0">
                <a:latin typeface="Georgia" pitchFamily="18" charset="0"/>
              </a:rPr>
              <a:t>«</a:t>
            </a:r>
            <a:r>
              <a:rPr lang="ru-RU" sz="1600" i="1" dirty="0" err="1" smtClean="0">
                <a:latin typeface="Georgia" pitchFamily="18" charset="0"/>
              </a:rPr>
              <a:t>Лише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en-US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ідіоти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мертві</a:t>
            </a:r>
            <a:r>
              <a:rPr lang="ru-RU" sz="1600" i="1" dirty="0" smtClean="0">
                <a:latin typeface="Georgia" pitchFamily="18" charset="0"/>
              </a:rPr>
              <a:t> не </a:t>
            </a:r>
            <a:r>
              <a:rPr lang="ru-RU" sz="1600" i="1" dirty="0" err="1" smtClean="0">
                <a:latin typeface="Georgia" pitchFamily="18" charset="0"/>
              </a:rPr>
              <a:t>міняють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своїх</a:t>
            </a:r>
            <a:r>
              <a:rPr lang="ru-RU" sz="1600" i="1" dirty="0" smtClean="0">
                <a:latin typeface="Georgia" pitchFamily="18" charset="0"/>
              </a:rPr>
              <a:t> </a:t>
            </a:r>
            <a:endParaRPr lang="en-US" sz="1600" i="1" dirty="0" smtClean="0">
              <a:latin typeface="Georgia" pitchFamily="18" charset="0"/>
            </a:endParaRPr>
          </a:p>
          <a:p>
            <a:pPr algn="ctr"/>
            <a:r>
              <a:rPr lang="ru-RU" sz="1600" i="1" dirty="0" err="1" smtClean="0">
                <a:latin typeface="Georgia" pitchFamily="18" charset="0"/>
              </a:rPr>
              <a:t>переконань</a:t>
            </a:r>
            <a:r>
              <a:rPr lang="ru-RU" sz="1600" i="1" dirty="0" smtClean="0">
                <a:latin typeface="Georgia" pitchFamily="18" charset="0"/>
              </a:rPr>
              <a:t>, ми </a:t>
            </a:r>
            <a:r>
              <a:rPr lang="ru-RU" sz="1600" i="1" dirty="0" err="1" smtClean="0">
                <a:latin typeface="Georgia" pitchFamily="18" charset="0"/>
              </a:rPr>
              <a:t>розумні</a:t>
            </a:r>
            <a:r>
              <a:rPr lang="ru-RU" sz="1600" i="1" dirty="0" smtClean="0">
                <a:latin typeface="Georgia" pitchFamily="18" charset="0"/>
              </a:rPr>
              <a:t> люди </a:t>
            </a:r>
            <a:r>
              <a:rPr lang="ru-RU" sz="1600" i="1" dirty="0" err="1" smtClean="0">
                <a:latin typeface="Georgia" pitchFamily="18" charset="0"/>
              </a:rPr>
              <a:t>і</a:t>
            </a:r>
            <a:r>
              <a:rPr lang="ru-RU" sz="1600" i="1" dirty="0" smtClean="0">
                <a:latin typeface="Georgia" pitchFamily="18" charset="0"/>
              </a:rPr>
              <a:t> ми </a:t>
            </a:r>
            <a:r>
              <a:rPr lang="ru-RU" sz="1600" i="1" dirty="0" err="1" smtClean="0">
                <a:latin typeface="Georgia" pitchFamily="18" charset="0"/>
              </a:rPr>
              <a:t>їх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міняємо</a:t>
            </a:r>
            <a:r>
              <a:rPr lang="ru-RU" sz="1600" i="1" dirty="0" smtClean="0">
                <a:latin typeface="Georgia" pitchFamily="18" charset="0"/>
              </a:rPr>
              <a:t>».</a:t>
            </a:r>
            <a:endParaRPr lang="ru-RU" sz="1600" i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645px-Coat_of_Arms_of_the_Italian_Social_Republic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1965391" cy="2571768"/>
          </a:xfrm>
          <a:prstGeom prst="rect">
            <a:avLst/>
          </a:prstGeom>
          <a:ln>
            <a:noFill/>
          </a:ln>
          <a:effectLst>
            <a:outerShdw blurRad="266700" dist="203200" dir="20400000" algn="bl" rotWithShape="0">
              <a:srgbClr val="002060">
                <a:alpha val="36000"/>
              </a:srgbClr>
            </a:outerShdw>
          </a:effectLst>
        </p:spPr>
      </p:pic>
      <p:pic>
        <p:nvPicPr>
          <p:cNvPr id="27" name="Рисунок 26" descr="Benito_Mussolini_(primo_piano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14290"/>
            <a:ext cx="3714776" cy="5008687"/>
          </a:xfrm>
          <a:prstGeom prst="rect">
            <a:avLst/>
          </a:prstGeom>
        </p:spPr>
      </p:pic>
      <p:sp>
        <p:nvSpPr>
          <p:cNvPr id="33" name="Текст 23"/>
          <p:cNvSpPr txBox="1">
            <a:spLocks/>
          </p:cNvSpPr>
          <p:nvPr/>
        </p:nvSpPr>
        <p:spPr>
          <a:xfrm>
            <a:off x="2285984" y="5500702"/>
            <a:ext cx="7043742" cy="86677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Бені́то Амі́лькаре Андре́а Муссолі́ні́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(29 липня 1883 - 28 травня 1945)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Текст 23"/>
          <p:cNvSpPr txBox="1">
            <a:spLocks/>
          </p:cNvSpPr>
          <p:nvPr/>
        </p:nvSpPr>
        <p:spPr>
          <a:xfrm>
            <a:off x="6143604" y="1000108"/>
            <a:ext cx="3000396" cy="107159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«Добре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довіряти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18288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іншим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але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не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довіряти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 —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значно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краще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».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S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28"/>
            <a:ext cx="2931816" cy="4214842"/>
          </a:xfrm>
          <a:prstGeom prst="rect">
            <a:avLst/>
          </a:prstGeom>
        </p:spPr>
      </p:pic>
      <p:pic>
        <p:nvPicPr>
          <p:cNvPr id="4" name="Рисунок 3" descr="Bundesarchiv_Bild_183-2007-1022-506,_Italien,_deutsche_Frontkämpfer_in_Rom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4290"/>
            <a:ext cx="4193681" cy="50829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5500702"/>
            <a:ext cx="3357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</a:t>
            </a:r>
            <a:r>
              <a:rPr lang="ru-RU" sz="1600" i="1" dirty="0" err="1" smtClean="0">
                <a:latin typeface="Georgia" pitchFamily="18" charset="0"/>
              </a:rPr>
              <a:t>Якщо</a:t>
            </a:r>
            <a:r>
              <a:rPr lang="ru-RU" sz="1600" i="1" dirty="0" smtClean="0">
                <a:latin typeface="Georgia" pitchFamily="18" charset="0"/>
              </a:rPr>
              <a:t> я </a:t>
            </a:r>
            <a:r>
              <a:rPr lang="ru-RU" sz="1600" i="1" dirty="0" err="1" smtClean="0">
                <a:latin typeface="Georgia" pitchFamily="18" charset="0"/>
              </a:rPr>
              <a:t>йду</a:t>
            </a:r>
            <a:r>
              <a:rPr lang="ru-RU" sz="1600" i="1" dirty="0" smtClean="0">
                <a:latin typeface="Georgia" pitchFamily="18" charset="0"/>
              </a:rPr>
              <a:t> вперед, </a:t>
            </a:r>
            <a:r>
              <a:rPr lang="ru-RU" sz="1600" i="1" dirty="0" err="1" smtClean="0">
                <a:latin typeface="Georgia" pitchFamily="18" charset="0"/>
              </a:rPr>
              <a:t>ідіть</a:t>
            </a:r>
            <a:r>
              <a:rPr lang="ru-RU" sz="1600" i="1" dirty="0" smtClean="0">
                <a:latin typeface="Georgia" pitchFamily="18" charset="0"/>
              </a:rPr>
              <a:t> за мною! </a:t>
            </a:r>
            <a:r>
              <a:rPr lang="ru-RU" sz="1600" i="1" dirty="0" err="1" smtClean="0">
                <a:latin typeface="Georgia" pitchFamily="18" charset="0"/>
              </a:rPr>
              <a:t>Якщо</a:t>
            </a:r>
            <a:r>
              <a:rPr lang="ru-RU" sz="1600" i="1" dirty="0" smtClean="0">
                <a:latin typeface="Georgia" pitchFamily="18" charset="0"/>
              </a:rPr>
              <a:t> я </a:t>
            </a:r>
            <a:r>
              <a:rPr lang="ru-RU" sz="1600" i="1" dirty="0" err="1" smtClean="0">
                <a:latin typeface="Georgia" pitchFamily="18" charset="0"/>
              </a:rPr>
              <a:t>відступлю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вбийте</a:t>
            </a:r>
            <a:r>
              <a:rPr lang="ru-RU" sz="1600" i="1" dirty="0" smtClean="0">
                <a:latin typeface="Georgia" pitchFamily="18" charset="0"/>
              </a:rPr>
              <a:t> мене! </a:t>
            </a:r>
            <a:r>
              <a:rPr lang="ru-RU" sz="1600" i="1" dirty="0" err="1" smtClean="0">
                <a:latin typeface="Georgia" pitchFamily="18" charset="0"/>
              </a:rPr>
              <a:t>Якщо</a:t>
            </a:r>
            <a:r>
              <a:rPr lang="ru-RU" sz="1600" i="1" dirty="0" smtClean="0">
                <a:latin typeface="Georgia" pitchFamily="18" charset="0"/>
              </a:rPr>
              <a:t> я помру, </a:t>
            </a:r>
            <a:r>
              <a:rPr lang="ru-RU" sz="1600" i="1" dirty="0" err="1" smtClean="0">
                <a:latin typeface="Georgia" pitchFamily="18" charset="0"/>
              </a:rPr>
              <a:t>помстіться</a:t>
            </a:r>
            <a:r>
              <a:rPr lang="ru-RU" sz="1600" i="1" dirty="0" smtClean="0">
                <a:latin typeface="Georgia" pitchFamily="18" charset="0"/>
              </a:rPr>
              <a:t> за мене!»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5721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«Суть фашизму </a:t>
            </a:r>
            <a:r>
              <a:rPr lang="ru-RU" sz="1600" i="1" dirty="0" err="1" smtClean="0">
                <a:latin typeface="Georgia" pitchFamily="18" charset="0"/>
              </a:rPr>
              <a:t>полягає</a:t>
            </a:r>
            <a:r>
              <a:rPr lang="ru-RU" sz="1600" i="1" dirty="0" smtClean="0">
                <a:latin typeface="Georgia" pitchFamily="18" charset="0"/>
              </a:rPr>
              <a:t> в тому, </a:t>
            </a:r>
            <a:r>
              <a:rPr lang="ru-RU" sz="1600" i="1" dirty="0" err="1" smtClean="0">
                <a:latin typeface="Georgia" pitchFamily="18" charset="0"/>
              </a:rPr>
              <a:t>що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це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політична</a:t>
            </a:r>
            <a:r>
              <a:rPr lang="ru-RU" sz="1600" i="1" dirty="0" smtClean="0">
                <a:latin typeface="Georgia" pitchFamily="18" charset="0"/>
              </a:rPr>
              <a:t> система, при </a:t>
            </a:r>
            <a:r>
              <a:rPr lang="ru-RU" sz="1600" i="1" dirty="0" err="1" smtClean="0">
                <a:latin typeface="Georgia" pitchFamily="18" charset="0"/>
              </a:rPr>
              <a:t>якій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інтереси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держави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ставляться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вище</a:t>
            </a:r>
            <a:r>
              <a:rPr lang="ru-RU" sz="1600" i="1" dirty="0" smtClean="0">
                <a:latin typeface="Georgia" pitchFamily="18" charset="0"/>
              </a:rPr>
              <a:t> за </a:t>
            </a:r>
            <a:r>
              <a:rPr lang="ru-RU" sz="1600" i="1" dirty="0" err="1" smtClean="0">
                <a:latin typeface="Georgia" pitchFamily="18" charset="0"/>
              </a:rPr>
              <a:t>інтереси</a:t>
            </a:r>
            <a:r>
              <a:rPr lang="ru-RU" sz="1600" i="1" dirty="0" smtClean="0">
                <a:latin typeface="Georgia" pitchFamily="18" charset="0"/>
              </a:rPr>
              <a:t> особи».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4286256"/>
            <a:ext cx="3286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Іспанська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республіканський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плакат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італійського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загарбника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Mussolini-sphin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071834" cy="3913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992" y="4214818"/>
            <a:ext cx="3429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Зображення Муссоліні у вигляді сфінкса, створене солдатами після перемоги в Ефіопії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28638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ім'я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набиралося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великим шрифтом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кожній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сторінці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газетах.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найбільший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Європі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культ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особистості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неподільно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пануючий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Італії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1922 р.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липень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1943 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Mussolini_all'Alfa_Rom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14290"/>
            <a:ext cx="4639056" cy="4175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4291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Беніто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Муссоліні відвідує фабрики «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Alfa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Romeo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57290" y="4714884"/>
            <a:ext cx="7429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вересня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1943 року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1945 року,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Муссоліні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очолював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маріонетковий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уряд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окупованій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німцями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Північної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Італії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кінці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війни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Муссоліні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спробував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пробратися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через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швейцарський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кордон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німецькій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шинелі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Але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італійські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партизанські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впізнали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схопили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Муссоліні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страчений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труп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підвішеним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вниз головою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центральній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площі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Мілану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ussolini_e_Petacci_a_Piazzale_Loreto,_1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86" y="428604"/>
            <a:ext cx="5332696" cy="4000528"/>
          </a:xfrm>
          <a:prstGeom prst="rect">
            <a:avLst/>
          </a:prstGeom>
        </p:spPr>
      </p:pic>
      <p:pic>
        <p:nvPicPr>
          <p:cNvPr id="5" name="Рисунок 4" descr="468px-DeadMussol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3357586" cy="4304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642910" y="3571876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Cross_mezzeg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42852"/>
            <a:ext cx="4286279" cy="321471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3714752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закінчилося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прагнула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Римської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імперії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142852"/>
            <a:ext cx="34289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«Держава </a:t>
            </a:r>
            <a:r>
              <a:rPr lang="ru-RU" sz="1600" i="1" dirty="0" err="1" smtClean="0">
                <a:latin typeface="Georgia" pitchFamily="18" charset="0"/>
              </a:rPr>
              <a:t>виховує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громадян</a:t>
            </a:r>
            <a:r>
              <a:rPr lang="ru-RU" sz="1600" i="1" dirty="0" smtClean="0">
                <a:latin typeface="Georgia" pitchFamily="18" charset="0"/>
              </a:rPr>
              <a:t> у </a:t>
            </a:r>
            <a:r>
              <a:rPr lang="ru-RU" sz="1600" i="1" dirty="0" err="1" smtClean="0">
                <a:latin typeface="Georgia" pitchFamily="18" charset="0"/>
              </a:rPr>
              <a:t>цивільних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доброчесностях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воно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дає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їм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усвідомлення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своєї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місії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спонукав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їх</a:t>
            </a:r>
            <a:r>
              <a:rPr lang="ru-RU" sz="1600" i="1" dirty="0" smtClean="0">
                <a:latin typeface="Georgia" pitchFamily="18" charset="0"/>
              </a:rPr>
              <a:t> до </a:t>
            </a:r>
            <a:r>
              <a:rPr lang="ru-RU" sz="1600" i="1" dirty="0" err="1" smtClean="0">
                <a:latin typeface="Georgia" pitchFamily="18" charset="0"/>
              </a:rPr>
              <a:t>єднання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гармонізує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інтереси</a:t>
            </a:r>
            <a:r>
              <a:rPr lang="ru-RU" sz="1600" i="1" dirty="0" smtClean="0">
                <a:latin typeface="Georgia" pitchFamily="18" charset="0"/>
              </a:rPr>
              <a:t> за принципом </a:t>
            </a:r>
            <a:r>
              <a:rPr lang="ru-RU" sz="1600" i="1" dirty="0" err="1" smtClean="0">
                <a:latin typeface="Georgia" pitchFamily="18" charset="0"/>
              </a:rPr>
              <a:t>справедливості</a:t>
            </a:r>
            <a:r>
              <a:rPr lang="ru-RU" sz="1600" i="1" dirty="0" smtClean="0">
                <a:latin typeface="Georgia" pitchFamily="18" charset="0"/>
              </a:rPr>
              <a:t>; </a:t>
            </a:r>
            <a:r>
              <a:rPr lang="ru-RU" sz="1600" i="1" dirty="0" err="1" smtClean="0">
                <a:latin typeface="Georgia" pitchFamily="18" charset="0"/>
              </a:rPr>
              <a:t>забезпечує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спадкоємність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завоювань</a:t>
            </a:r>
            <a:r>
              <a:rPr lang="ru-RU" sz="1600" i="1" dirty="0" smtClean="0">
                <a:latin typeface="Georgia" pitchFamily="18" charset="0"/>
              </a:rPr>
              <a:t> думки в </a:t>
            </a:r>
            <a:r>
              <a:rPr lang="ru-RU" sz="1600" i="1" dirty="0" err="1" smtClean="0">
                <a:latin typeface="Georgia" pitchFamily="18" charset="0"/>
              </a:rPr>
              <a:t>галузі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знань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мистецтва</a:t>
            </a:r>
            <a:r>
              <a:rPr lang="ru-RU" sz="1600" i="1" dirty="0" smtClean="0">
                <a:latin typeface="Georgia" pitchFamily="18" charset="0"/>
              </a:rPr>
              <a:t>, права, </a:t>
            </a:r>
            <a:r>
              <a:rPr lang="ru-RU" sz="1600" i="1" dirty="0" err="1" smtClean="0">
                <a:latin typeface="Georgia" pitchFamily="18" charset="0"/>
              </a:rPr>
              <a:t>гуманної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солідарності</a:t>
            </a:r>
            <a:r>
              <a:rPr lang="ru-RU" sz="1600" i="1" dirty="0" smtClean="0">
                <a:latin typeface="Georgia" pitchFamily="18" charset="0"/>
              </a:rPr>
              <a:t>; </a:t>
            </a:r>
            <a:r>
              <a:rPr lang="ru-RU" sz="1600" i="1" dirty="0" err="1" smtClean="0">
                <a:latin typeface="Georgia" pitchFamily="18" charset="0"/>
              </a:rPr>
              <a:t>підносить</a:t>
            </a:r>
            <a:r>
              <a:rPr lang="ru-RU" sz="1600" i="1" dirty="0" smtClean="0">
                <a:latin typeface="Georgia" pitchFamily="18" charset="0"/>
              </a:rPr>
              <a:t> людей </a:t>
            </a:r>
            <a:r>
              <a:rPr lang="ru-RU" sz="1600" i="1" dirty="0" err="1" smtClean="0">
                <a:latin typeface="Georgia" pitchFamily="18" charset="0"/>
              </a:rPr>
              <a:t>від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елементарного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примітивного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життя</a:t>
            </a:r>
            <a:r>
              <a:rPr lang="ru-RU" sz="1600" i="1" dirty="0" smtClean="0">
                <a:latin typeface="Georgia" pitchFamily="18" charset="0"/>
              </a:rPr>
              <a:t> до </a:t>
            </a:r>
            <a:r>
              <a:rPr lang="ru-RU" sz="1600" i="1" dirty="0" err="1" smtClean="0">
                <a:latin typeface="Georgia" pitchFamily="18" charset="0"/>
              </a:rPr>
              <a:t>висот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людської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потужності</a:t>
            </a:r>
            <a:r>
              <a:rPr lang="ru-RU" sz="1600" i="1" dirty="0" smtClean="0">
                <a:latin typeface="Georgia" pitchFamily="18" charset="0"/>
              </a:rPr>
              <a:t>».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</a:t>
            </a:r>
            <a:r>
              <a:rPr lang="ru-RU" sz="1600" i="1" dirty="0" err="1" smtClean="0">
                <a:latin typeface="Georgia" pitchFamily="18" charset="0"/>
              </a:rPr>
              <a:t>Аби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нація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залишалася</a:t>
            </a:r>
            <a:r>
              <a:rPr lang="ru-RU" sz="1600" i="1" dirty="0" smtClean="0">
                <a:latin typeface="Georgia" pitchFamily="18" charset="0"/>
              </a:rPr>
              <a:t> здоровою, вона повинна </a:t>
            </a:r>
            <a:r>
              <a:rPr lang="ru-RU" sz="1600" i="1" dirty="0" err="1" smtClean="0">
                <a:latin typeface="Georgia" pitchFamily="18" charset="0"/>
              </a:rPr>
              <a:t>воювати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кожні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двадцять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п'ять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років</a:t>
            </a:r>
            <a:r>
              <a:rPr lang="ru-RU" sz="1600" i="1" dirty="0" smtClean="0">
                <a:latin typeface="Georgia" pitchFamily="18" charset="0"/>
              </a:rPr>
              <a:t>».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64357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</a:t>
            </a:r>
            <a:r>
              <a:rPr lang="ru-RU" sz="1600" i="1" dirty="0" err="1" smtClean="0">
                <a:latin typeface="Georgia" pitchFamily="18" charset="0"/>
              </a:rPr>
              <a:t>Краще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прожити</a:t>
            </a:r>
            <a:r>
              <a:rPr lang="ru-RU" sz="1600" i="1" dirty="0" smtClean="0">
                <a:latin typeface="Georgia" pitchFamily="18" charset="0"/>
              </a:rPr>
              <a:t> день левом, </a:t>
            </a:r>
            <a:r>
              <a:rPr lang="ru-RU" sz="1600" i="1" dirty="0" err="1" smtClean="0">
                <a:latin typeface="Georgia" pitchFamily="18" charset="0"/>
              </a:rPr>
              <a:t>ніж</a:t>
            </a:r>
            <a:r>
              <a:rPr lang="ru-RU" sz="1600" i="1" dirty="0" smtClean="0">
                <a:latin typeface="Georgia" pitchFamily="18" charset="0"/>
              </a:rPr>
              <a:t> сто </a:t>
            </a:r>
            <a:r>
              <a:rPr lang="ru-RU" sz="1600" i="1" dirty="0" err="1" smtClean="0">
                <a:latin typeface="Georgia" pitchFamily="18" charset="0"/>
              </a:rPr>
              <a:t>років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вівцею</a:t>
            </a:r>
            <a:r>
              <a:rPr lang="ru-RU" sz="1600" i="1" dirty="0" smtClean="0">
                <a:latin typeface="Georgia" pitchFamily="18" charset="0"/>
              </a:rPr>
              <a:t>».</a:t>
            </a:r>
            <a:endParaRPr lang="ru-RU" sz="1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256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1946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тіло Муссоліні було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ексгумовано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і викрадено трьома фашистами під керівництвом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Доменіко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Леччізі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Тіло було знайдено в серпні того ж року, проте залишалося непохованим протягом 10 років через відсутність політичного консенсусу. В даний час тіло Муссоліні покоїться в фамільної крипті в рідному місті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Предаппіо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latin typeface="Arial" pitchFamily="34" charset="0"/>
                <a:cs typeface="Arial" pitchFamily="34" charset="0"/>
              </a:rPr>
              <a:t>У 2011 році в Італії було створено документальний фільм «Тіло вождя» (італ.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corpo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del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Duce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), присвячене тому, що відбувалося з тілом дуче після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смерті.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800px-Predappio_tom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191029" cy="3143272"/>
          </a:xfrm>
          <a:prstGeom prst="rect">
            <a:avLst/>
          </a:prstGeom>
        </p:spPr>
      </p:pic>
      <p:pic>
        <p:nvPicPr>
          <p:cNvPr id="5" name="Рисунок 4" descr="800px-07170022mussoliniburialchap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14290"/>
            <a:ext cx="4191029" cy="3143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57884" y="3429000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Сімейний склеп Муссоліні 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на кладовищі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Предаппіо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429000"/>
            <a:ext cx="342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Гробниця Б. Муссоліні в сімейному 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400" dirty="0" smtClean="0">
                <a:latin typeface="Arial" pitchFamily="34" charset="0"/>
                <a:cs typeface="Arial" pitchFamily="34" charset="0"/>
              </a:rPr>
              <a:t>склепі на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кладовищі в </a:t>
            </a:r>
            <a:r>
              <a:rPr lang="uk-UA" sz="1400" dirty="0" err="1" smtClean="0">
                <a:latin typeface="Arial" pitchFamily="34" charset="0"/>
                <a:cs typeface="Arial" pitchFamily="34" charset="0"/>
              </a:rPr>
              <a:t>Предаппіо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083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858016" y="214290"/>
            <a:ext cx="2129923" cy="2571768"/>
          </a:xfrm>
        </p:spPr>
      </p:pic>
      <p:pic>
        <p:nvPicPr>
          <p:cNvPr id="6" name="Рисунок 5" descr="i_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2287928" cy="2571768"/>
          </a:xfrm>
          <a:prstGeom prst="rect">
            <a:avLst/>
          </a:prstGeom>
        </p:spPr>
      </p:pic>
      <p:pic>
        <p:nvPicPr>
          <p:cNvPr id="7" name="Рисунок 6" descr="Casa_Natale_Benito_Mussoli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14290"/>
            <a:ext cx="3862406" cy="2568500"/>
          </a:xfrm>
          <a:prstGeom prst="rect">
            <a:avLst/>
          </a:prstGeom>
        </p:spPr>
      </p:pic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71876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4000504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Беніто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Мусоліні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1883 р.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Предаппіо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поблизу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Форлі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Романьї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невеликому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селі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Довіа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шкільною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учителькою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набожною католичкою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Б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атько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Алессандро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ковалем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запеклим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анархістом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безбожником.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8574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i="1" dirty="0" smtClean="0">
                <a:latin typeface="Georgia" pitchFamily="18" charset="0"/>
                <a:cs typeface="Tahoma" pitchFamily="34" charset="0"/>
              </a:rPr>
              <a:t>Місце народження Муссоліні, </a:t>
            </a:r>
            <a:r>
              <a:rPr lang="uk-UA" sz="1400" b="1" i="1" dirty="0" smtClean="0">
                <a:latin typeface="Georgia" pitchFamily="18" charset="0"/>
                <a:cs typeface="Tahoma" pitchFamily="34" charset="0"/>
              </a:rPr>
              <a:t>використовується  </a:t>
            </a:r>
            <a:r>
              <a:rPr lang="uk-UA" sz="1400" b="1" i="1" dirty="0" smtClean="0">
                <a:latin typeface="Georgia" pitchFamily="18" charset="0"/>
                <a:cs typeface="Tahoma" pitchFamily="34" charset="0"/>
              </a:rPr>
              <a:t>як музей</a:t>
            </a:r>
            <a:r>
              <a:rPr lang="uk-UA" sz="1400" i="1" dirty="0" smtClean="0">
                <a:latin typeface="Georgia" pitchFamily="18" charset="0"/>
                <a:cs typeface="Tahoma" pitchFamily="34" charset="0"/>
              </a:rPr>
              <a:t>.</a:t>
            </a:r>
            <a:endParaRPr lang="ru-RU" sz="1400" i="1" dirty="0">
              <a:latin typeface="Georgia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Benito_Juarez_Presidente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142976" y="214290"/>
            <a:ext cx="2552700" cy="321468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1785938" y="4357688"/>
            <a:ext cx="7358062" cy="1500187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Беніто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Мусоліні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назвали на честь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трьох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відомих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діячів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мексиканського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революціонера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Беніто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Хуареса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італійського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соціаліста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Андреа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Амількаре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іпріані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milcare_Cipri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291" y="142852"/>
            <a:ext cx="3034709" cy="3535853"/>
          </a:xfrm>
          <a:prstGeom prst="rect">
            <a:avLst/>
          </a:prstGeom>
        </p:spPr>
      </p:pic>
      <p:pic>
        <p:nvPicPr>
          <p:cNvPr id="10" name="Рисунок 9" descr="Andrea_Co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14290"/>
            <a:ext cx="2227516" cy="3214710"/>
          </a:xfrm>
          <a:prstGeom prst="rect">
            <a:avLst/>
          </a:prstGeom>
        </p:spPr>
      </p:pic>
      <p:sp>
        <p:nvSpPr>
          <p:cNvPr id="6" name="Содержимое 7"/>
          <p:cNvSpPr txBox="1">
            <a:spLocks/>
          </p:cNvSpPr>
          <p:nvPr/>
        </p:nvSpPr>
        <p:spPr>
          <a:xfrm>
            <a:off x="1214414" y="3429000"/>
            <a:ext cx="7715304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0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Беніто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Хуарес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</a:t>
            </a:r>
            <a:r>
              <a:rPr lang="ru-RU" sz="2000" i="1" dirty="0" err="1" smtClean="0">
                <a:latin typeface="Tahoma" pitchFamily="34" charset="0"/>
                <a:cs typeface="Tahoma" pitchFamily="34" charset="0"/>
              </a:rPr>
              <a:t>Андреа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err="1" smtClean="0">
                <a:latin typeface="Tahoma" pitchFamily="34" charset="0"/>
                <a:cs typeface="Tahoma" pitchFamily="34" charset="0"/>
              </a:rPr>
              <a:t>Коста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ru-RU" sz="2000" i="1" dirty="0" err="1" smtClean="0">
                <a:latin typeface="Tahoma" pitchFamily="34" charset="0"/>
                <a:cs typeface="Tahoma" pitchFamily="34" charset="0"/>
              </a:rPr>
              <a:t>Амількаре</a:t>
            </a:r>
            <a:r>
              <a:rPr lang="ru-RU" sz="20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i="1" dirty="0" err="1" smtClean="0">
                <a:latin typeface="Tahoma" pitchFamily="34" charset="0"/>
                <a:cs typeface="Tahoma" pitchFamily="34" charset="0"/>
              </a:rPr>
              <a:t>Чіпріані</a:t>
            </a:r>
            <a:endParaRPr lang="ru-RU" sz="2000" i="1" dirty="0" smtClean="0">
              <a:latin typeface="Tahoma" pitchFamily="34" charset="0"/>
              <a:cs typeface="Tahoma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  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42900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ahoma" pitchFamily="34" charset="0"/>
                <a:cs typeface="Tahoma" pitchFamily="34" charset="0"/>
              </a:rPr>
              <a:t>        </a:t>
            </a:r>
            <a:endParaRPr lang="ru-RU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714884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З 1900 р. активно цікавиться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політикою.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Стає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переконаним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соціалістом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марксистом. Великий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справили твори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Фрідріха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Ніцше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 погляди брата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Арнальдо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визначним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теоретиком фашизму.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Nietzsche18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28"/>
            <a:ext cx="3001691" cy="40719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4844" y="857232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57148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Georgia" pitchFamily="18" charset="0"/>
                <a:cs typeface="Times New Roman" pitchFamily="18" charset="0"/>
              </a:rPr>
              <a:t>« </a:t>
            </a:r>
            <a:r>
              <a:rPr lang="uk-UA" sz="1600" i="1" dirty="0" smtClean="0">
                <a:latin typeface="Georgia" pitchFamily="18" charset="0"/>
              </a:rPr>
              <a:t>Немає </a:t>
            </a:r>
            <a:r>
              <a:rPr lang="uk-UA" sz="1600" i="1" dirty="0" smtClean="0">
                <a:latin typeface="Georgia" pitchFamily="18" charset="0"/>
              </a:rPr>
              <a:t>нічого істинного, все </a:t>
            </a:r>
            <a:r>
              <a:rPr lang="uk-UA" sz="1600" i="1" dirty="0" smtClean="0">
                <a:latin typeface="Georgia" pitchFamily="18" charset="0"/>
              </a:rPr>
              <a:t>дозволене</a:t>
            </a:r>
            <a:r>
              <a:rPr lang="ru-RU" sz="1600" i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Georgia" pitchFamily="18" charset="0"/>
                <a:cs typeface="Times New Roman" pitchFamily="18" charset="0"/>
              </a:rPr>
              <a:t>».</a:t>
            </a:r>
            <a:r>
              <a:rPr lang="uk-UA" sz="1600" i="1" dirty="0" smtClean="0">
                <a:latin typeface="Georgia" pitchFamily="18" charset="0"/>
              </a:rPr>
              <a:t> </a:t>
            </a:r>
            <a:endParaRPr lang="uk-UA" sz="1600" i="1" dirty="0" smtClean="0">
              <a:latin typeface="Georgia" pitchFamily="18" charset="0"/>
            </a:endParaRPr>
          </a:p>
          <a:p>
            <a:pPr algn="r"/>
            <a:r>
              <a:rPr lang="uk-UA" sz="1600" i="1" dirty="0" smtClean="0">
                <a:latin typeface="Georgia" pitchFamily="18" charset="0"/>
              </a:rPr>
              <a:t>Ніцше</a:t>
            </a:r>
            <a:endParaRPr lang="uk-UA" sz="1600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20" y="2786058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Georgia" pitchFamily="18" charset="0"/>
                <a:cs typeface="Times New Roman" pitchFamily="18" charset="0"/>
              </a:rPr>
              <a:t>« </a:t>
            </a:r>
            <a:r>
              <a:rPr lang="ru-RU" sz="1600" dirty="0" err="1" smtClean="0">
                <a:latin typeface="Georgia" pitchFamily="18" charset="0"/>
              </a:rPr>
              <a:t>Соціалізм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— </a:t>
            </a:r>
            <a:r>
              <a:rPr lang="ru-RU" sz="1600" dirty="0" err="1" smtClean="0">
                <a:latin typeface="Georgia" pitchFamily="18" charset="0"/>
              </a:rPr>
              <a:t>ошуканство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err="1" smtClean="0">
                <a:latin typeface="Georgia" pitchFamily="18" charset="0"/>
              </a:rPr>
              <a:t>комедія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фантом</a:t>
            </a:r>
            <a:r>
              <a:rPr lang="ru-RU" sz="1600" dirty="0" smtClean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шантаж</a:t>
            </a:r>
            <a:r>
              <a:rPr lang="ru-RU" sz="1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Georgia" pitchFamily="18" charset="0"/>
                <a:cs typeface="Times New Roman" pitchFamily="18" charset="0"/>
              </a:rPr>
              <a:t>».</a:t>
            </a:r>
            <a:r>
              <a:rPr lang="ru-RU" sz="1600" dirty="0" smtClean="0">
                <a:latin typeface="Georgia" pitchFamily="18" charset="0"/>
              </a:rPr>
              <a:t> 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85852" y="3500438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Отримавши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1901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вчителя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1902 року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емігрував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Швейцарію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знайти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арештований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бродяжництво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депортований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1908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Форлі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редактором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соціалістичної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газети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Lotta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Classe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боротьба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Benito_Mussolini_mugshot_1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66"/>
            <a:ext cx="4227494" cy="2664650"/>
          </a:xfrm>
          <a:prstGeom prst="rect">
            <a:avLst/>
          </a:prstGeom>
        </p:spPr>
      </p:pic>
      <p:pic>
        <p:nvPicPr>
          <p:cNvPr id="5" name="Рисунок 4" descr="19_p84_0811190623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57166"/>
            <a:ext cx="3164760" cy="4643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5643578"/>
            <a:ext cx="357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Georgia" pitchFamily="18" charset="0"/>
              </a:rPr>
              <a:t>«</a:t>
            </a:r>
            <a:r>
              <a:rPr lang="ru-RU" sz="1600" i="1" dirty="0" err="1" smtClean="0">
                <a:latin typeface="Georgia" pitchFamily="18" charset="0"/>
              </a:rPr>
              <a:t>Речі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вимовлені</a:t>
            </a:r>
            <a:r>
              <a:rPr lang="ru-RU" sz="1600" i="1" dirty="0" smtClean="0">
                <a:latin typeface="Georgia" pitchFamily="18" charset="0"/>
              </a:rPr>
              <a:t> народу, </a:t>
            </a:r>
            <a:r>
              <a:rPr lang="ru-RU" sz="1600" i="1" dirty="0" err="1" smtClean="0">
                <a:latin typeface="Georgia" pitchFamily="18" charset="0"/>
              </a:rPr>
              <a:t>необхідні</a:t>
            </a:r>
            <a:r>
              <a:rPr lang="ru-RU" sz="1600" i="1" dirty="0" smtClean="0">
                <a:latin typeface="Georgia" pitchFamily="18" charset="0"/>
              </a:rPr>
              <a:t>, </a:t>
            </a:r>
            <a:r>
              <a:rPr lang="ru-RU" sz="1600" i="1" dirty="0" err="1" smtClean="0">
                <a:latin typeface="Georgia" pitchFamily="18" charset="0"/>
              </a:rPr>
              <a:t>щоб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викликати</a:t>
            </a:r>
            <a:r>
              <a:rPr lang="ru-RU" sz="1600" i="1" dirty="0" smtClean="0">
                <a:latin typeface="Georgia" pitchFamily="18" charset="0"/>
              </a:rPr>
              <a:t> </a:t>
            </a:r>
            <a:r>
              <a:rPr lang="ru-RU" sz="1600" i="1" dirty="0" err="1" smtClean="0">
                <a:latin typeface="Georgia" pitchFamily="18" charset="0"/>
              </a:rPr>
              <a:t>ентузіазм</a:t>
            </a:r>
            <a:r>
              <a:rPr lang="ru-RU" sz="1600" i="1" dirty="0" smtClean="0">
                <a:latin typeface="Georgia" pitchFamily="18" charset="0"/>
              </a:rPr>
              <a:t> для </a:t>
            </a:r>
            <a:r>
              <a:rPr lang="ru-RU" sz="1600" i="1" dirty="0" err="1" smtClean="0">
                <a:latin typeface="Georgia" pitchFamily="18" charset="0"/>
              </a:rPr>
              <a:t>війни</a:t>
            </a:r>
            <a:r>
              <a:rPr lang="ru-RU" sz="1600" i="1" dirty="0" smtClean="0">
                <a:latin typeface="Georgia" pitchFamily="18" charset="0"/>
              </a:rPr>
              <a:t>».</a:t>
            </a:r>
            <a:endParaRPr lang="ru-RU" sz="1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Il_Popolo_dita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4052886" cy="2703854"/>
          </a:xfrm>
          <a:prstGeom prst="rect">
            <a:avLst/>
          </a:prstGeom>
        </p:spPr>
      </p:pic>
      <p:pic>
        <p:nvPicPr>
          <p:cNvPr id="5" name="Рисунок 4" descr="Fasci_di_combattimen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57166"/>
            <a:ext cx="3760659" cy="2643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3929066"/>
            <a:ext cx="7358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листопаді 1914-го року він заснував нову газету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Popolo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Italia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(«Народ Італії») та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провійськову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групу.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Муссоліні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сподівався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війна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призведе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розпаду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хаосі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прийти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влади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За пропаганду серед народу ідеї участі у війні в жовтні 1914 р.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березні 1919 р.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Мусоліні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збирає своїх прихильників в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«Спілку боротьби»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Рисунок 2" descr="5MgnN92o_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5728"/>
            <a:ext cx="2979127" cy="4214842"/>
          </a:xfrm>
          <a:prstGeom prst="rect">
            <a:avLst/>
          </a:prstGeom>
        </p:spPr>
      </p:pic>
      <p:pic>
        <p:nvPicPr>
          <p:cNvPr id="4" name="Рисунок 3" descr="709836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85728"/>
            <a:ext cx="2930042" cy="5572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4572008"/>
            <a:ext cx="126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Іда </a:t>
            </a:r>
            <a:r>
              <a:rPr lang="uk-UA" dirty="0" err="1" smtClean="0"/>
              <a:t>Далзер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5857892"/>
            <a:ext cx="150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Ракель </a:t>
            </a:r>
            <a:r>
              <a:rPr lang="uk-UA" dirty="0" err="1" smtClean="0"/>
              <a:t>Гуйда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143512"/>
            <a:ext cx="735811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1922 р.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Муісоліні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прихильниками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побудованими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багатотисячні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колони,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здійснюють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похід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Рим.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італійський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король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Віктор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Мануїл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ІІІ запросив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Беніто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Муссоліні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сформувати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уряд.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1922 року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Муссоліні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наймолодшим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прем'єр-міністром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Італії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March_on_rom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71744"/>
            <a:ext cx="3548458" cy="2429004"/>
          </a:xfrm>
          <a:prstGeom prst="rect">
            <a:avLst/>
          </a:prstGeom>
        </p:spPr>
      </p:pic>
      <p:pic>
        <p:nvPicPr>
          <p:cNvPr id="5" name="Рисунок 4" descr="Mus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42852"/>
            <a:ext cx="3514724" cy="2343149"/>
          </a:xfrm>
          <a:prstGeom prst="rect">
            <a:avLst/>
          </a:prstGeom>
        </p:spPr>
      </p:pic>
      <p:pic>
        <p:nvPicPr>
          <p:cNvPr id="6" name="Рисунок 5" descr="Benito_Mussolini_19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142852"/>
            <a:ext cx="3091743" cy="4857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8992" y="6286520"/>
            <a:ext cx="5357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latin typeface="Georgia" pitchFamily="18" charset="0"/>
              </a:rPr>
              <a:t>« </a:t>
            </a:r>
            <a:r>
              <a:rPr lang="ru-RU" sz="1400" i="1" dirty="0" smtClean="0">
                <a:latin typeface="Georgia" pitchFamily="18" charset="0"/>
              </a:rPr>
              <a:t>Наша </a:t>
            </a:r>
            <a:r>
              <a:rPr lang="ru-RU" sz="1400" i="1" dirty="0" err="1" smtClean="0">
                <a:latin typeface="Georgia" pitchFamily="18" charset="0"/>
              </a:rPr>
              <a:t>програма</a:t>
            </a:r>
            <a:r>
              <a:rPr lang="ru-RU" sz="1400" i="1" dirty="0" smtClean="0">
                <a:latin typeface="Georgia" pitchFamily="18" charset="0"/>
              </a:rPr>
              <a:t> проста. Ми </a:t>
            </a:r>
            <a:r>
              <a:rPr lang="ru-RU" sz="1400" i="1" dirty="0" err="1" smtClean="0">
                <a:latin typeface="Georgia" pitchFamily="18" charset="0"/>
              </a:rPr>
              <a:t>хочемо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управляти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Італією</a:t>
            </a:r>
            <a:r>
              <a:rPr lang="ru-RU" sz="1400" i="1" dirty="0" smtClean="0">
                <a:latin typeface="Georgia" pitchFamily="18" charset="0"/>
              </a:rPr>
              <a:t>»</a:t>
            </a:r>
            <a:r>
              <a:rPr lang="ru-RU" sz="1400" i="1" dirty="0" smtClean="0">
                <a:latin typeface="Georgia" pitchFamily="18" charset="0"/>
              </a:rPr>
              <a:t>.</a:t>
            </a:r>
            <a:endParaRPr lang="uk-UA" sz="1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5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7"/>
          <p:cNvSpPr txBox="1">
            <a:spLocks/>
          </p:cNvSpPr>
          <p:nvPr/>
        </p:nvSpPr>
        <p:spPr>
          <a:xfrm>
            <a:off x="1214414" y="3500438"/>
            <a:ext cx="7715272" cy="2714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256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Прихід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влади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Німеччині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Гітлера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Мусоліні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гідного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союзника.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447px-Benito_Mussolini_and_Adolf_Hit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290"/>
            <a:ext cx="2857520" cy="3829205"/>
          </a:xfrm>
          <a:prstGeom prst="rect">
            <a:avLst/>
          </a:prstGeom>
        </p:spPr>
      </p:pic>
      <p:pic>
        <p:nvPicPr>
          <p:cNvPr id="10" name="Рисунок 9" descr="Hitler_and_Mussolini_June_1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57166"/>
            <a:ext cx="4671810" cy="35004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57752" y="3929066"/>
            <a:ext cx="4071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Georgia" pitchFamily="18" charset="0"/>
              </a:rPr>
              <a:t>«Раса</a:t>
            </a:r>
            <a:r>
              <a:rPr lang="ru-RU" sz="1400" i="1" dirty="0" smtClean="0">
                <a:latin typeface="Georgia" pitchFamily="18" charset="0"/>
              </a:rPr>
              <a:t>! </a:t>
            </a:r>
            <a:r>
              <a:rPr lang="ru-RU" sz="1400" i="1" dirty="0" err="1" smtClean="0">
                <a:latin typeface="Georgia" pitchFamily="18" charset="0"/>
              </a:rPr>
              <a:t>Це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почуття</a:t>
            </a:r>
            <a:r>
              <a:rPr lang="ru-RU" sz="1400" i="1" dirty="0" smtClean="0">
                <a:latin typeface="Georgia" pitchFamily="18" charset="0"/>
              </a:rPr>
              <a:t>, а не </a:t>
            </a:r>
            <a:r>
              <a:rPr lang="ru-RU" sz="1400" i="1" dirty="0" err="1" smtClean="0">
                <a:latin typeface="Georgia" pitchFamily="18" charset="0"/>
              </a:rPr>
              <a:t>дійсність</a:t>
            </a:r>
            <a:r>
              <a:rPr lang="ru-RU" sz="1400" i="1" dirty="0" smtClean="0">
                <a:latin typeface="Georgia" pitchFamily="18" charset="0"/>
              </a:rPr>
              <a:t>: на </a:t>
            </a:r>
            <a:r>
              <a:rPr lang="ru-RU" sz="1400" i="1" dirty="0" err="1" smtClean="0">
                <a:latin typeface="Georgia" pitchFamily="18" charset="0"/>
              </a:rPr>
              <a:t>дев'яносто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п'ять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відсотків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принаймні</a:t>
            </a:r>
            <a:r>
              <a:rPr lang="ru-RU" sz="1400" i="1" dirty="0" smtClean="0">
                <a:latin typeface="Georgia" pitchFamily="18" charset="0"/>
              </a:rPr>
              <a:t>, - </a:t>
            </a:r>
            <a:r>
              <a:rPr lang="ru-RU" sz="1400" i="1" dirty="0" err="1" smtClean="0">
                <a:latin typeface="Georgia" pitchFamily="18" charset="0"/>
              </a:rPr>
              <a:t>це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почуття</a:t>
            </a:r>
            <a:r>
              <a:rPr lang="ru-RU" sz="1400" i="1" dirty="0" smtClean="0">
                <a:latin typeface="Georgia" pitchFamily="18" charset="0"/>
              </a:rPr>
              <a:t>. </a:t>
            </a:r>
            <a:r>
              <a:rPr lang="ru-RU" sz="1400" i="1" dirty="0" err="1" smtClean="0">
                <a:latin typeface="Georgia" pitchFamily="18" charset="0"/>
              </a:rPr>
              <a:t>Ніщо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ніколи</a:t>
            </a:r>
            <a:r>
              <a:rPr lang="ru-RU" sz="1400" i="1" dirty="0" smtClean="0">
                <a:latin typeface="Georgia" pitchFamily="18" charset="0"/>
              </a:rPr>
              <a:t> не </a:t>
            </a:r>
            <a:r>
              <a:rPr lang="ru-RU" sz="1400" i="1" dirty="0" err="1" smtClean="0">
                <a:latin typeface="Georgia" pitchFamily="18" charset="0"/>
              </a:rPr>
              <a:t>змусить</a:t>
            </a:r>
            <a:r>
              <a:rPr lang="ru-RU" sz="1400" i="1" dirty="0" smtClean="0">
                <a:latin typeface="Georgia" pitchFamily="18" charset="0"/>
              </a:rPr>
              <a:t> мене </a:t>
            </a:r>
            <a:r>
              <a:rPr lang="ru-RU" sz="1400" i="1" dirty="0" err="1" smtClean="0">
                <a:latin typeface="Georgia" pitchFamily="18" charset="0"/>
              </a:rPr>
              <a:t>повірити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що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сьогодні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існують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біологічно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чисті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раси</a:t>
            </a:r>
            <a:r>
              <a:rPr lang="ru-RU" sz="1400" i="1" dirty="0" smtClean="0">
                <a:latin typeface="Georgia" pitchFamily="18" charset="0"/>
              </a:rPr>
              <a:t>. </a:t>
            </a:r>
            <a:r>
              <a:rPr lang="ru-RU" sz="1400" i="1" dirty="0" err="1" smtClean="0">
                <a:latin typeface="Georgia" pitchFamily="18" charset="0"/>
              </a:rPr>
              <a:t>Досить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кумедно</a:t>
            </a:r>
            <a:r>
              <a:rPr lang="ru-RU" sz="1400" i="1" dirty="0" smtClean="0">
                <a:latin typeface="Georgia" pitchFamily="18" charset="0"/>
              </a:rPr>
              <a:t>, </a:t>
            </a:r>
            <a:r>
              <a:rPr lang="ru-RU" sz="1400" i="1" dirty="0" err="1" smtClean="0">
                <a:latin typeface="Georgia" pitchFamily="18" charset="0"/>
              </a:rPr>
              <a:t>що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жоден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з</a:t>
            </a:r>
            <a:r>
              <a:rPr lang="ru-RU" sz="1400" i="1" dirty="0" smtClean="0">
                <a:latin typeface="Georgia" pitchFamily="18" charset="0"/>
              </a:rPr>
              <a:t> тих, </a:t>
            </a:r>
            <a:r>
              <a:rPr lang="ru-RU" sz="1400" i="1" dirty="0" err="1" smtClean="0">
                <a:latin typeface="Georgia" pitchFamily="18" charset="0"/>
              </a:rPr>
              <a:t>хто</a:t>
            </a:r>
            <a:r>
              <a:rPr lang="ru-RU" sz="1400" i="1" dirty="0" smtClean="0">
                <a:latin typeface="Georgia" pitchFamily="18" charset="0"/>
              </a:rPr>
              <a:t> проголосив «</a:t>
            </a:r>
            <a:r>
              <a:rPr lang="ru-RU" sz="1400" i="1" dirty="0" err="1" smtClean="0">
                <a:latin typeface="Georgia" pitchFamily="18" charset="0"/>
              </a:rPr>
              <a:t>велич</a:t>
            </a:r>
            <a:r>
              <a:rPr lang="ru-RU" sz="1400" i="1" dirty="0" smtClean="0">
                <a:latin typeface="Georgia" pitchFamily="18" charset="0"/>
              </a:rPr>
              <a:t>» </a:t>
            </a:r>
            <a:r>
              <a:rPr lang="ru-RU" sz="1400" i="1" dirty="0" err="1" smtClean="0">
                <a:latin typeface="Georgia" pitchFamily="18" charset="0"/>
              </a:rPr>
              <a:t>тевтонської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раси</a:t>
            </a:r>
            <a:r>
              <a:rPr lang="ru-RU" sz="1400" i="1" dirty="0" smtClean="0">
                <a:latin typeface="Georgia" pitchFamily="18" charset="0"/>
              </a:rPr>
              <a:t>, не </a:t>
            </a:r>
            <a:r>
              <a:rPr lang="ru-RU" sz="1400" i="1" dirty="0" err="1" smtClean="0">
                <a:latin typeface="Georgia" pitchFamily="18" charset="0"/>
              </a:rPr>
              <a:t>був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err="1" smtClean="0">
                <a:latin typeface="Georgia" pitchFamily="18" charset="0"/>
              </a:rPr>
              <a:t>німцем</a:t>
            </a:r>
            <a:r>
              <a:rPr lang="ru-RU" sz="1400" i="1" dirty="0" smtClean="0">
                <a:latin typeface="Georgia" pitchFamily="18" charset="0"/>
              </a:rPr>
              <a:t>».</a:t>
            </a:r>
            <a:endParaRPr lang="ru-RU" sz="1400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715016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 dirty="0" smtClean="0">
                <a:latin typeface="Georgia" pitchFamily="18" charset="0"/>
              </a:rPr>
              <a:t>« 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Правда 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в тому, </a:t>
            </a:r>
            <a:r>
              <a:rPr lang="ru-RU" sz="1600" i="1" dirty="0" err="1" smtClean="0">
                <a:latin typeface="Georgia" pitchFamily="18" charset="0"/>
                <a:cs typeface="Arial" pitchFamily="34" charset="0"/>
              </a:rPr>
              <a:t>що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 люди </a:t>
            </a:r>
            <a:r>
              <a:rPr lang="ru-RU" sz="1600" i="1" dirty="0" err="1" smtClean="0">
                <a:latin typeface="Georgia" pitchFamily="18" charset="0"/>
                <a:cs typeface="Arial" pitchFamily="34" charset="0"/>
              </a:rPr>
              <a:t>втомилися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Georgia" pitchFamily="18" charset="0"/>
                <a:cs typeface="Arial" pitchFamily="34" charset="0"/>
              </a:rPr>
              <a:t>від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ru-RU" sz="1600" i="1" dirty="0" err="1" smtClean="0">
                <a:latin typeface="Georgia" pitchFamily="18" charset="0"/>
                <a:cs typeface="Arial" pitchFamily="34" charset="0"/>
              </a:rPr>
              <a:t>свободи</a:t>
            </a:r>
            <a:r>
              <a:rPr lang="ru-RU" sz="1600" i="1" dirty="0" smtClean="0">
                <a:latin typeface="Georgia" pitchFamily="18" charset="0"/>
              </a:rPr>
              <a:t>».</a:t>
            </a:r>
            <a:r>
              <a:rPr lang="ru-RU" sz="1600" i="1" dirty="0" smtClean="0">
                <a:latin typeface="Georgia" pitchFamily="18" charset="0"/>
                <a:cs typeface="Arial" pitchFamily="34" charset="0"/>
              </a:rPr>
              <a:t> </a:t>
            </a:r>
            <a:endParaRPr lang="ru-RU" sz="1600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572140"/>
            <a:ext cx="4000528" cy="102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i="1" dirty="0" smtClean="0">
                <a:latin typeface="Georgia" pitchFamily="18" charset="0"/>
              </a:rPr>
              <a:t>« </a:t>
            </a:r>
            <a:r>
              <a:rPr lang="uk-UA" sz="1400" i="1" dirty="0" smtClean="0">
                <a:latin typeface="Georgia" pitchFamily="18" charset="0"/>
              </a:rPr>
              <a:t>… </a:t>
            </a:r>
            <a:r>
              <a:rPr lang="uk-UA" sz="1400" i="1" dirty="0" smtClean="0">
                <a:latin typeface="Georgia" pitchFamily="18" charset="0"/>
              </a:rPr>
              <a:t>цей Гітлер - істота зла і жорстока. Він змушує згадати </a:t>
            </a:r>
            <a:r>
              <a:rPr lang="uk-UA" sz="1400" i="1" dirty="0" err="1" smtClean="0">
                <a:latin typeface="Georgia" pitchFamily="18" charset="0"/>
              </a:rPr>
              <a:t>Аттілу</a:t>
            </a:r>
            <a:r>
              <a:rPr lang="uk-UA" sz="1400" i="1" dirty="0" smtClean="0">
                <a:latin typeface="Georgia" pitchFamily="18" charset="0"/>
              </a:rPr>
              <a:t>. Німеччина так і залишилась з часів Тацита країною варварів. Вона - прадавній ворог </a:t>
            </a:r>
            <a:r>
              <a:rPr lang="uk-UA" sz="1400" i="1" dirty="0" smtClean="0">
                <a:latin typeface="Georgia" pitchFamily="18" charset="0"/>
              </a:rPr>
              <a:t>Риму</a:t>
            </a:r>
            <a:r>
              <a:rPr lang="ru-RU" sz="1400" i="1" dirty="0" smtClean="0">
                <a:latin typeface="Georgia" pitchFamily="18" charset="0"/>
              </a:rPr>
              <a:t> </a:t>
            </a:r>
            <a:r>
              <a:rPr lang="ru-RU" sz="1400" i="1" dirty="0" smtClean="0">
                <a:latin typeface="Georgia" pitchFamily="18" charset="0"/>
              </a:rPr>
              <a:t>»</a:t>
            </a:r>
            <a:r>
              <a:rPr lang="uk-UA" sz="1400" i="1" dirty="0" smtClean="0">
                <a:latin typeface="Georgia" pitchFamily="18" charset="0"/>
              </a:rPr>
              <a:t>. </a:t>
            </a:r>
            <a:endParaRPr lang="ru-RU" sz="1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790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2014-01-13T18:16:12Z</dcterms:created>
  <dcterms:modified xsi:type="dcterms:W3CDTF">2014-01-15T19:18:34Z</dcterms:modified>
</cp:coreProperties>
</file>